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96" r:id="rId17"/>
    <p:sldId id="276" r:id="rId18"/>
    <p:sldId id="291" r:id="rId19"/>
    <p:sldId id="272" r:id="rId20"/>
    <p:sldId id="292" r:id="rId21"/>
    <p:sldId id="275" r:id="rId22"/>
    <p:sldId id="273" r:id="rId23"/>
    <p:sldId id="285" r:id="rId24"/>
    <p:sldId id="295" r:id="rId25"/>
    <p:sldId id="278" r:id="rId26"/>
    <p:sldId id="284" r:id="rId27"/>
    <p:sldId id="282" r:id="rId28"/>
    <p:sldId id="283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-14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6FC8-C9CB-4C25-AD82-73EB5280427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7286" y="1674055"/>
            <a:ext cx="11662117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Gökhan </a:t>
            </a:r>
            <a:r>
              <a:rPr lang="tr-TR" dirty="0" err="1" smtClean="0"/>
              <a:t>Tazegül</a:t>
            </a:r>
            <a:r>
              <a:rPr lang="tr-TR" dirty="0" smtClean="0"/>
              <a:t> (Polatlı DH); TRD onam formlarının okunabilirliği 11-14 yıl arası eğitim gerektiriyor. Toplum ortalama eğitim düzeyi 8 yıl. </a:t>
            </a:r>
          </a:p>
          <a:p>
            <a:r>
              <a:rPr lang="tr-TR" b="1" i="1" dirty="0" smtClean="0"/>
              <a:t>Öneri;</a:t>
            </a:r>
            <a:r>
              <a:rPr lang="tr-TR" dirty="0" smtClean="0"/>
              <a:t> Formlar Gözden Geçirilmelidir…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62596" y="3149077"/>
            <a:ext cx="11666807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Fatma Tuncer (Kocaeli </a:t>
            </a:r>
            <a:r>
              <a:rPr lang="tr-TR" dirty="0" err="1" smtClean="0"/>
              <a:t>Ünv</a:t>
            </a:r>
            <a:r>
              <a:rPr lang="tr-TR" dirty="0" smtClean="0"/>
              <a:t>.); 100 </a:t>
            </a:r>
            <a:r>
              <a:rPr lang="tr-TR" dirty="0" err="1" smtClean="0"/>
              <a:t>s.c</a:t>
            </a:r>
            <a:r>
              <a:rPr lang="tr-TR" dirty="0" smtClean="0"/>
              <a:t> </a:t>
            </a:r>
            <a:r>
              <a:rPr lang="tr-TR" dirty="0" err="1" smtClean="0"/>
              <a:t>bDMARD</a:t>
            </a:r>
            <a:r>
              <a:rPr lang="tr-TR" dirty="0" smtClean="0"/>
              <a:t> alan hasta, ilaç kullanımları ile ilgili sorgulama…</a:t>
            </a:r>
          </a:p>
          <a:p>
            <a:r>
              <a:rPr lang="tr-TR" dirty="0" smtClean="0"/>
              <a:t>Enjeksiyon öncesi bekleme süresine uyum;</a:t>
            </a:r>
          </a:p>
          <a:p>
            <a:r>
              <a:rPr lang="tr-TR" dirty="0" smtClean="0"/>
              <a:t>3 yıl ve üzeri </a:t>
            </a:r>
            <a:r>
              <a:rPr lang="tr-TR" dirty="0" err="1" smtClean="0"/>
              <a:t>bDMARD</a:t>
            </a:r>
            <a:r>
              <a:rPr lang="tr-TR" dirty="0" smtClean="0"/>
              <a:t> kullananlarda %66, &lt; 3 yıl kullananlarda %88</a:t>
            </a:r>
          </a:p>
          <a:p>
            <a:r>
              <a:rPr lang="tr-TR" b="1" i="1" dirty="0" smtClean="0"/>
              <a:t>Yorum;</a:t>
            </a:r>
            <a:r>
              <a:rPr lang="tr-TR" dirty="0" smtClean="0"/>
              <a:t> İlaç kullanımı ile ilgili belli aralıklarla bilgilendirme yapılmalıdır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62596" y="20693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GENEL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2542" y="239151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Covid</a:t>
            </a:r>
            <a:r>
              <a:rPr lang="tr-TR" b="1" dirty="0" smtClean="0">
                <a:solidFill>
                  <a:srgbClr val="FF0000"/>
                </a:solidFill>
              </a:rPr>
              <a:t> ve İA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8800" y="2841862"/>
            <a:ext cx="11610679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Muhammet Sert Sarıkaya (</a:t>
            </a:r>
            <a:r>
              <a:rPr lang="tr-TR" dirty="0" err="1" smtClean="0"/>
              <a:t>Bahçeşehir</a:t>
            </a:r>
            <a:r>
              <a:rPr lang="tr-TR" dirty="0" smtClean="0"/>
              <a:t> </a:t>
            </a:r>
            <a:r>
              <a:rPr lang="tr-TR" dirty="0" err="1" smtClean="0"/>
              <a:t>Ünv</a:t>
            </a:r>
            <a:r>
              <a:rPr lang="tr-TR" dirty="0" smtClean="0"/>
              <a:t>.); 130 </a:t>
            </a:r>
            <a:r>
              <a:rPr lang="tr-TR" dirty="0" err="1" smtClean="0"/>
              <a:t>bDMARD</a:t>
            </a:r>
            <a:r>
              <a:rPr lang="tr-TR" dirty="0" smtClean="0"/>
              <a:t> kullanan ve </a:t>
            </a:r>
            <a:r>
              <a:rPr lang="tr-TR" dirty="0" err="1" smtClean="0"/>
              <a:t>pandemi</a:t>
            </a:r>
            <a:r>
              <a:rPr lang="tr-TR" dirty="0" smtClean="0"/>
              <a:t> sırasında başvuran hasta analiz ediliyor</a:t>
            </a:r>
          </a:p>
          <a:p>
            <a:r>
              <a:rPr lang="tr-TR" dirty="0" smtClean="0"/>
              <a:t>%60’ı devam, %26 doz arası açma, %14 ilaç kesme.</a:t>
            </a:r>
          </a:p>
          <a:p>
            <a:r>
              <a:rPr lang="tr-TR" dirty="0" smtClean="0"/>
              <a:t>İlaç kesenlerin %83’ünde alevlenme…</a:t>
            </a:r>
          </a:p>
          <a:p>
            <a:r>
              <a:rPr lang="tr-TR" dirty="0" err="1" smtClean="0"/>
              <a:t>Covid</a:t>
            </a:r>
            <a:r>
              <a:rPr lang="tr-TR" dirty="0" smtClean="0"/>
              <a:t> geçirme %14, %22 YBÜ.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8800" y="4241969"/>
            <a:ext cx="1161067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Esra </a:t>
            </a:r>
            <a:r>
              <a:rPr lang="tr-TR" dirty="0" err="1" smtClean="0"/>
              <a:t>Erpek</a:t>
            </a:r>
            <a:r>
              <a:rPr lang="tr-TR" dirty="0" smtClean="0"/>
              <a:t> (Katip Çelebi </a:t>
            </a:r>
            <a:r>
              <a:rPr lang="tr-TR" dirty="0" err="1" smtClean="0"/>
              <a:t>Ünv</a:t>
            </a:r>
            <a:r>
              <a:rPr lang="tr-TR" dirty="0" smtClean="0"/>
              <a:t>.); 204 </a:t>
            </a:r>
            <a:r>
              <a:rPr lang="tr-TR" dirty="0" err="1" smtClean="0"/>
              <a:t>AxSpA</a:t>
            </a:r>
            <a:r>
              <a:rPr lang="tr-TR" dirty="0" smtClean="0"/>
              <a:t> ve 106 yakını. Karantina döneminin etkisi.</a:t>
            </a:r>
          </a:p>
          <a:p>
            <a:r>
              <a:rPr lang="tr-TR" dirty="0" smtClean="0"/>
              <a:t>Yaklaşık üçte birinde kilo artışı var (ortalama 4.5 kg), yaklaşık yarısında fiziksel aktivitede azalma var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28800" y="1520820"/>
            <a:ext cx="11610679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Özlem </a:t>
            </a:r>
            <a:r>
              <a:rPr lang="tr-TR" dirty="0" err="1" smtClean="0"/>
              <a:t>Unay</a:t>
            </a:r>
            <a:r>
              <a:rPr lang="tr-TR" dirty="0" smtClean="0"/>
              <a:t> Demirel (</a:t>
            </a:r>
            <a:r>
              <a:rPr lang="tr-TR" dirty="0" err="1" smtClean="0"/>
              <a:t>Bahçeşehir</a:t>
            </a:r>
            <a:r>
              <a:rPr lang="tr-TR" dirty="0" smtClean="0"/>
              <a:t> </a:t>
            </a:r>
            <a:r>
              <a:rPr lang="tr-TR" dirty="0" err="1" smtClean="0"/>
              <a:t>Ünv</a:t>
            </a:r>
            <a:r>
              <a:rPr lang="tr-TR" dirty="0" smtClean="0"/>
              <a:t>.); 67 hasta, </a:t>
            </a:r>
            <a:r>
              <a:rPr lang="tr-TR" dirty="0" err="1" smtClean="0"/>
              <a:t>covid</a:t>
            </a:r>
            <a:r>
              <a:rPr lang="tr-TR" dirty="0" smtClean="0"/>
              <a:t> geçirmemiş, 2 doz aşı olmuş, </a:t>
            </a:r>
            <a:r>
              <a:rPr lang="tr-TR" dirty="0" err="1" smtClean="0"/>
              <a:t>immünsüpresif</a:t>
            </a:r>
            <a:r>
              <a:rPr lang="tr-TR" dirty="0" smtClean="0"/>
              <a:t> tedavi alan hasta. Kontrol grubu İS almayan aşılı 129 hasta. Enfeksiyon geçirmiş 229 hasta. İS kullanıp kullanmamaya göre antikor düzeyleri benzer. RTX kullananlarda antikor düzeyleri düşük. (RTX üzerinden 8-24 ay geçmiş hastalar)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5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2880" y="239151"/>
            <a:ext cx="5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4359" y="1006945"/>
            <a:ext cx="11137030" cy="20313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Gizem Ayan (HÜ)</a:t>
            </a:r>
          </a:p>
          <a:p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dirty="0" err="1" smtClean="0"/>
              <a:t>anksiyete</a:t>
            </a:r>
            <a:r>
              <a:rPr lang="tr-TR" dirty="0" smtClean="0"/>
              <a:t> (</a:t>
            </a:r>
            <a:r>
              <a:rPr lang="tr-TR" dirty="0" err="1" smtClean="0"/>
              <a:t>PsAID</a:t>
            </a:r>
            <a:r>
              <a:rPr lang="tr-TR" dirty="0" smtClean="0"/>
              <a:t> göre) </a:t>
            </a:r>
            <a:r>
              <a:rPr lang="tr-TR" dirty="0" err="1" smtClean="0"/>
              <a:t>bDMARD</a:t>
            </a:r>
            <a:r>
              <a:rPr lang="tr-TR" dirty="0" smtClean="0"/>
              <a:t> başlangıcında %64, tedavinin 6. ayında halen %41</a:t>
            </a:r>
          </a:p>
          <a:p>
            <a:endParaRPr lang="tr-TR" dirty="0"/>
          </a:p>
          <a:p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 (80 </a:t>
            </a:r>
            <a:r>
              <a:rPr lang="tr-TR" dirty="0" err="1" smtClean="0"/>
              <a:t>toraks</a:t>
            </a:r>
            <a:r>
              <a:rPr lang="tr-TR" dirty="0" smtClean="0"/>
              <a:t> BT); 5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, 3 NSIP, 2 LIP</a:t>
            </a:r>
          </a:p>
          <a:p>
            <a:endParaRPr lang="tr-TR" dirty="0"/>
          </a:p>
          <a:p>
            <a:r>
              <a:rPr lang="tr-TR" dirty="0" err="1" smtClean="0"/>
              <a:t>bDMARD</a:t>
            </a:r>
            <a:r>
              <a:rPr lang="tr-TR" dirty="0" smtClean="0"/>
              <a:t> öncesi ANA %40 (1/100 %66, 1/160 %17, 1/320 %17), RF %9.6, ACPA %8.3, en az bir oto-antikor %69</a:t>
            </a:r>
          </a:p>
          <a:p>
            <a:r>
              <a:rPr lang="tr-TR" dirty="0" err="1" smtClean="0"/>
              <a:t>bDMARD</a:t>
            </a:r>
            <a:r>
              <a:rPr lang="tr-TR" dirty="0" smtClean="0"/>
              <a:t> sonrası ANA sıklığı %55 (daha yüksek titreler)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25838" y="3225563"/>
            <a:ext cx="1116555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Abdulsamet Erden (PSART); </a:t>
            </a:r>
            <a:r>
              <a:rPr lang="tr-TR" dirty="0" err="1" smtClean="0"/>
              <a:t>PsA</a:t>
            </a:r>
            <a:r>
              <a:rPr lang="tr-TR" dirty="0" smtClean="0"/>
              <a:t> </a:t>
            </a:r>
            <a:r>
              <a:rPr lang="tr-TR" dirty="0" err="1" smtClean="0"/>
              <a:t>kohortu</a:t>
            </a:r>
            <a:r>
              <a:rPr lang="tr-TR" dirty="0" smtClean="0"/>
              <a:t> yaklaşık 1200 hasta, kaba ölüm hızı </a:t>
            </a:r>
            <a:r>
              <a:rPr lang="tr-TR" dirty="0" err="1" smtClean="0"/>
              <a:t>covid</a:t>
            </a:r>
            <a:r>
              <a:rPr lang="tr-TR" dirty="0" smtClean="0"/>
              <a:t> öncesi 5.0/1000 hasta yılı, </a:t>
            </a:r>
            <a:r>
              <a:rPr lang="tr-TR" dirty="0" err="1" smtClean="0"/>
              <a:t>covid</a:t>
            </a:r>
            <a:r>
              <a:rPr lang="tr-TR" dirty="0" smtClean="0"/>
              <a:t> sırasında 10.7/1000 hasta yılı. Toplam 46 ölüm var, </a:t>
            </a:r>
            <a:r>
              <a:rPr lang="tr-TR" dirty="0" err="1" smtClean="0"/>
              <a:t>pandemi</a:t>
            </a:r>
            <a:r>
              <a:rPr lang="tr-TR" dirty="0" smtClean="0"/>
              <a:t> döneminde </a:t>
            </a:r>
            <a:r>
              <a:rPr lang="tr-TR" dirty="0" err="1" smtClean="0"/>
              <a:t>pnömoniden</a:t>
            </a:r>
            <a:r>
              <a:rPr lang="tr-TR" dirty="0" smtClean="0"/>
              <a:t> ölümde ciddi artış var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25837" y="4100464"/>
            <a:ext cx="1116555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(HÜ); RA (1800 hasta, 29.6), </a:t>
            </a:r>
            <a:r>
              <a:rPr lang="tr-TR" dirty="0" err="1" smtClean="0"/>
              <a:t>SpA</a:t>
            </a:r>
            <a:r>
              <a:rPr lang="tr-TR" dirty="0" smtClean="0"/>
              <a:t> (2700 hasta, 27.7) ve </a:t>
            </a:r>
            <a:r>
              <a:rPr lang="tr-TR" dirty="0" err="1" smtClean="0"/>
              <a:t>PsA’da</a:t>
            </a:r>
            <a:r>
              <a:rPr lang="tr-TR" dirty="0" smtClean="0"/>
              <a:t> (480 hasta, 29.2) BMI farklı. </a:t>
            </a:r>
          </a:p>
          <a:p>
            <a:r>
              <a:rPr lang="tr-TR" dirty="0" smtClean="0"/>
              <a:t>ANCAK, yaş ve cinsiyet eşleşince birbirine benzer 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54359" y="4985219"/>
            <a:ext cx="1113702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(HÜ); </a:t>
            </a:r>
            <a:r>
              <a:rPr lang="tr-TR" dirty="0" err="1" smtClean="0"/>
              <a:t>HÜRBİO’da</a:t>
            </a:r>
            <a:r>
              <a:rPr lang="tr-TR" dirty="0" smtClean="0"/>
              <a:t> </a:t>
            </a:r>
            <a:r>
              <a:rPr lang="tr-TR" dirty="0" err="1" smtClean="0"/>
              <a:t>PsA</a:t>
            </a:r>
            <a:r>
              <a:rPr lang="tr-TR" dirty="0" smtClean="0"/>
              <a:t> ve </a:t>
            </a:r>
            <a:r>
              <a:rPr lang="tr-TR" dirty="0" err="1" smtClean="0"/>
              <a:t>SpA</a:t>
            </a:r>
            <a:r>
              <a:rPr lang="tr-TR" dirty="0" smtClean="0"/>
              <a:t> hastalarında aile öyküsü pozitifliği %30’larda, sıklıkla birinci derecede akrabalarda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11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8474" y="295422"/>
            <a:ext cx="15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PsO-PsA</a:t>
            </a:r>
            <a:r>
              <a:rPr lang="tr-TR" dirty="0" smtClean="0">
                <a:solidFill>
                  <a:srgbClr val="FF0000"/>
                </a:solidFill>
              </a:rPr>
              <a:t> Geçişi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48495" y="1895542"/>
            <a:ext cx="9485738" cy="17543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Gerçek Can (DEÜ); SLR, 10754 referans, 42 makale, 15 farklı tarama aracı (PASE, PEST, EARP)…</a:t>
            </a:r>
          </a:p>
          <a:p>
            <a:endParaRPr lang="tr-TR" dirty="0"/>
          </a:p>
          <a:p>
            <a:r>
              <a:rPr lang="tr-TR" dirty="0" smtClean="0"/>
              <a:t>Dr. Gizem Ayan (HÜ): SLR sonrası Türkiye için geliştirilecek </a:t>
            </a:r>
            <a:r>
              <a:rPr lang="tr-TR" dirty="0" err="1" smtClean="0"/>
              <a:t>skorlama</a:t>
            </a:r>
            <a:r>
              <a:rPr lang="tr-TR" dirty="0" smtClean="0"/>
              <a:t> için aday soruların belirlenmesi.</a:t>
            </a:r>
          </a:p>
          <a:p>
            <a:r>
              <a:rPr lang="tr-TR" dirty="0" smtClean="0"/>
              <a:t>Toplam 32 soruya indirildi. 8 eklem, 5 </a:t>
            </a:r>
            <a:r>
              <a:rPr lang="tr-TR" dirty="0" err="1" smtClean="0"/>
              <a:t>daktilit</a:t>
            </a:r>
            <a:r>
              <a:rPr lang="tr-TR" dirty="0" smtClean="0"/>
              <a:t>, 4 fonksiyon</a:t>
            </a:r>
          </a:p>
          <a:p>
            <a:r>
              <a:rPr lang="tr-TR" dirty="0" smtClean="0"/>
              <a:t>1. </a:t>
            </a:r>
            <a:r>
              <a:rPr lang="tr-TR" dirty="0" err="1" smtClean="0"/>
              <a:t>Delfi</a:t>
            </a:r>
            <a:r>
              <a:rPr lang="tr-TR" dirty="0" smtClean="0"/>
              <a:t> sonuçları…(17 uzman, 15 hasta)</a:t>
            </a:r>
            <a:endParaRPr lang="tr-TR" dirty="0"/>
          </a:p>
          <a:p>
            <a:r>
              <a:rPr lang="tr-TR" dirty="0" smtClean="0"/>
              <a:t>2. </a:t>
            </a:r>
            <a:r>
              <a:rPr lang="tr-TR" dirty="0" err="1" smtClean="0"/>
              <a:t>Delfi</a:t>
            </a:r>
            <a:r>
              <a:rPr lang="tr-TR" dirty="0" smtClean="0"/>
              <a:t> tamamlandı.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677" y="32355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İBH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3777" y="1439005"/>
            <a:ext cx="1132312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Bayram </a:t>
            </a:r>
            <a:r>
              <a:rPr lang="tr-TR" dirty="0" err="1" smtClean="0"/>
              <a:t>Farisoğulları</a:t>
            </a:r>
            <a:r>
              <a:rPr lang="tr-TR" dirty="0" smtClean="0"/>
              <a:t> (HÜ); 217 İBH hastası. </a:t>
            </a:r>
            <a:r>
              <a:rPr lang="tr-TR" dirty="0" err="1" smtClean="0"/>
              <a:t>Gastro-Romato</a:t>
            </a:r>
            <a:endParaRPr lang="tr-TR" dirty="0" smtClean="0"/>
          </a:p>
          <a:p>
            <a:r>
              <a:rPr lang="tr-TR" dirty="0" smtClean="0"/>
              <a:t>DETAIL sorgulaması (eklem ağrı şişlik, </a:t>
            </a:r>
            <a:r>
              <a:rPr lang="tr-TR" u="sng" dirty="0" err="1" smtClean="0"/>
              <a:t>daktilit</a:t>
            </a:r>
            <a:r>
              <a:rPr lang="tr-TR" dirty="0" smtClean="0"/>
              <a:t>, topuk</a:t>
            </a:r>
            <a:r>
              <a:rPr lang="tr-TR" u="sng" dirty="0" smtClean="0"/>
              <a:t>, BA &gt; 3 ay</a:t>
            </a:r>
            <a:r>
              <a:rPr lang="tr-TR" dirty="0" smtClean="0"/>
              <a:t>, sabah BA, BA gece uyanma)</a:t>
            </a:r>
            <a:endParaRPr lang="tr-TR" dirty="0"/>
          </a:p>
          <a:p>
            <a:r>
              <a:rPr lang="tr-TR" dirty="0" smtClean="0"/>
              <a:t>DETAIL ile ek %8 hastaya İBH ilişkili </a:t>
            </a:r>
            <a:r>
              <a:rPr lang="tr-TR" dirty="0" err="1" smtClean="0"/>
              <a:t>SpA</a:t>
            </a:r>
            <a:r>
              <a:rPr lang="tr-TR" dirty="0" smtClean="0"/>
              <a:t> veya </a:t>
            </a:r>
            <a:r>
              <a:rPr lang="tr-TR" dirty="0" err="1" smtClean="0"/>
              <a:t>artrit</a:t>
            </a:r>
            <a:r>
              <a:rPr lang="tr-TR" dirty="0" smtClean="0"/>
              <a:t> tanısı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0677" y="2813538"/>
            <a:ext cx="11306228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(HÜ) HÜRBİO 480 </a:t>
            </a:r>
            <a:r>
              <a:rPr lang="tr-TR" dirty="0" err="1" smtClean="0"/>
              <a:t>PsA</a:t>
            </a:r>
            <a:r>
              <a:rPr lang="tr-TR" dirty="0" smtClean="0"/>
              <a:t> hastası, %2’sinde aşikar İBH var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0678" y="3732104"/>
            <a:ext cx="11306228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Sinakhanım</a:t>
            </a:r>
            <a:r>
              <a:rPr lang="tr-TR" dirty="0" smtClean="0"/>
              <a:t> </a:t>
            </a:r>
            <a:r>
              <a:rPr lang="tr-TR" dirty="0" err="1" smtClean="0"/>
              <a:t>Huseynzada</a:t>
            </a:r>
            <a:r>
              <a:rPr lang="tr-TR" dirty="0" smtClean="0"/>
              <a:t> (DEÜ); İBH olan 39 hasta </a:t>
            </a:r>
            <a:r>
              <a:rPr lang="tr-TR" dirty="0" err="1" smtClean="0"/>
              <a:t>vedolizumab</a:t>
            </a:r>
            <a:r>
              <a:rPr lang="tr-TR" dirty="0" smtClean="0"/>
              <a:t> öncesi değerlendirme; %25’inde önceden </a:t>
            </a:r>
            <a:r>
              <a:rPr lang="tr-TR" dirty="0" err="1" smtClean="0"/>
              <a:t>SpA</a:t>
            </a:r>
            <a:r>
              <a:rPr lang="tr-TR" dirty="0" smtClean="0"/>
              <a:t> var, %18’ine o sırada </a:t>
            </a:r>
            <a:r>
              <a:rPr lang="tr-TR" dirty="0" err="1" smtClean="0"/>
              <a:t>SpA</a:t>
            </a:r>
            <a:r>
              <a:rPr lang="tr-TR" dirty="0" smtClean="0"/>
              <a:t> tanısı konuluyor. VDH sonrası 14 haftalık takip. VDH öncesinde </a:t>
            </a:r>
            <a:r>
              <a:rPr lang="tr-TR" dirty="0" err="1" smtClean="0"/>
              <a:t>artrit</a:t>
            </a:r>
            <a:r>
              <a:rPr lang="tr-TR" dirty="0" smtClean="0"/>
              <a:t>/</a:t>
            </a:r>
            <a:r>
              <a:rPr lang="tr-TR" dirty="0" err="1" smtClean="0"/>
              <a:t>artraljisi</a:t>
            </a:r>
            <a:r>
              <a:rPr lang="tr-TR" dirty="0" smtClean="0"/>
              <a:t> olanda takip sonunda </a:t>
            </a:r>
            <a:r>
              <a:rPr lang="tr-TR" dirty="0" err="1" smtClean="0"/>
              <a:t>artrit</a:t>
            </a:r>
            <a:r>
              <a:rPr lang="tr-TR" dirty="0" smtClean="0"/>
              <a:t>/</a:t>
            </a:r>
            <a:r>
              <a:rPr lang="tr-TR" dirty="0" err="1" smtClean="0"/>
              <a:t>artralji</a:t>
            </a:r>
            <a:r>
              <a:rPr lang="tr-TR" dirty="0" smtClean="0"/>
              <a:t> daha fazla.</a:t>
            </a:r>
          </a:p>
          <a:p>
            <a:r>
              <a:rPr lang="tr-TR" b="1" i="1" dirty="0" smtClean="0"/>
              <a:t>Yorum:</a:t>
            </a:r>
            <a:r>
              <a:rPr lang="tr-TR" dirty="0" smtClean="0"/>
              <a:t> </a:t>
            </a:r>
            <a:r>
              <a:rPr lang="tr-TR" dirty="0" err="1" smtClean="0"/>
              <a:t>Vedolizumab</a:t>
            </a:r>
            <a:r>
              <a:rPr lang="tr-TR" dirty="0" smtClean="0"/>
              <a:t> başlanacak hastalarda kas-iskelet bulguları açısından dikkat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6519" y="37894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FMF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6519" y="1338775"/>
            <a:ext cx="116300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Esra Kızmaz (Gazi </a:t>
            </a:r>
            <a:r>
              <a:rPr lang="tr-TR" dirty="0" err="1" smtClean="0"/>
              <a:t>Ünv</a:t>
            </a:r>
            <a:r>
              <a:rPr lang="tr-TR" dirty="0" smtClean="0"/>
              <a:t>.); 997 FMF hastasının 61’ine </a:t>
            </a:r>
            <a:r>
              <a:rPr lang="tr-TR" dirty="0" err="1" smtClean="0"/>
              <a:t>kolonoskopi</a:t>
            </a:r>
            <a:r>
              <a:rPr lang="tr-TR" dirty="0" smtClean="0"/>
              <a:t> yapılmış. Yaklaşık dörtte birinde değişiklik var, asıl olarak </a:t>
            </a:r>
            <a:r>
              <a:rPr lang="tr-TR" dirty="0" err="1" smtClean="0"/>
              <a:t>mukozal</a:t>
            </a:r>
            <a:r>
              <a:rPr lang="tr-TR" dirty="0" smtClean="0"/>
              <a:t> </a:t>
            </a:r>
            <a:r>
              <a:rPr lang="tr-TR" dirty="0" err="1" smtClean="0"/>
              <a:t>defekt</a:t>
            </a:r>
            <a:r>
              <a:rPr lang="tr-TR" dirty="0" smtClean="0"/>
              <a:t>. Kolon &gt; terminal </a:t>
            </a:r>
            <a:r>
              <a:rPr lang="tr-TR" dirty="0" err="1" smtClean="0"/>
              <a:t>ileum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6518" y="2134884"/>
            <a:ext cx="116300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Müge Aydın Tufan (Başkent </a:t>
            </a:r>
            <a:r>
              <a:rPr lang="tr-TR" dirty="0" err="1" smtClean="0"/>
              <a:t>Ünv</a:t>
            </a:r>
            <a:r>
              <a:rPr lang="tr-TR" dirty="0" smtClean="0"/>
              <a:t>.); 251 FMF hastasının %28’inde eşlik eden bir </a:t>
            </a:r>
            <a:r>
              <a:rPr lang="tr-TR" dirty="0" err="1" smtClean="0"/>
              <a:t>inflamatuar</a:t>
            </a:r>
            <a:r>
              <a:rPr lang="tr-TR" dirty="0" smtClean="0"/>
              <a:t> hastalığı var (</a:t>
            </a:r>
            <a:r>
              <a:rPr lang="tr-TR" dirty="0" err="1" smtClean="0"/>
              <a:t>SpA</a:t>
            </a:r>
            <a:r>
              <a:rPr lang="tr-TR" dirty="0" smtClean="0"/>
              <a:t>, İBH, BH, </a:t>
            </a:r>
            <a:r>
              <a:rPr lang="tr-TR" dirty="0" err="1" smtClean="0"/>
              <a:t>psöriasis</a:t>
            </a:r>
            <a:r>
              <a:rPr lang="tr-TR" dirty="0" smtClean="0"/>
              <a:t> gibi). </a:t>
            </a:r>
            <a:r>
              <a:rPr lang="tr-TR" dirty="0" err="1" smtClean="0"/>
              <a:t>İnflamatuar</a:t>
            </a:r>
            <a:r>
              <a:rPr lang="tr-TR" dirty="0" smtClean="0"/>
              <a:t> hastalık varsa </a:t>
            </a:r>
            <a:r>
              <a:rPr lang="tr-TR" dirty="0" err="1" smtClean="0"/>
              <a:t>amiloidzo</a:t>
            </a:r>
            <a:r>
              <a:rPr lang="tr-TR" dirty="0" smtClean="0"/>
              <a:t> biraz daha sık (%5.7 </a:t>
            </a:r>
            <a:r>
              <a:rPr lang="tr-TR" dirty="0" err="1" smtClean="0"/>
              <a:t>vs</a:t>
            </a:r>
            <a:r>
              <a:rPr lang="tr-TR" dirty="0" smtClean="0"/>
              <a:t> %2.2)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56519" y="2884885"/>
            <a:ext cx="1163001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Nevzat Koca (Çapa </a:t>
            </a:r>
            <a:r>
              <a:rPr lang="tr-TR" dirty="0" err="1" smtClean="0"/>
              <a:t>Ünv</a:t>
            </a:r>
            <a:r>
              <a:rPr lang="tr-TR" dirty="0" smtClean="0"/>
              <a:t>.); FMF (60), FMF-</a:t>
            </a:r>
            <a:r>
              <a:rPr lang="tr-TR" dirty="0" err="1" smtClean="0"/>
              <a:t>Amiloidoz</a:t>
            </a:r>
            <a:r>
              <a:rPr lang="tr-TR" dirty="0" smtClean="0"/>
              <a:t> (58), SK (18), Enfeksiyon (10), </a:t>
            </a:r>
            <a:r>
              <a:rPr lang="tr-TR" dirty="0" err="1" smtClean="0"/>
              <a:t>Retinol</a:t>
            </a:r>
            <a:r>
              <a:rPr lang="tr-TR" dirty="0" smtClean="0"/>
              <a:t> bağlayıcı protein-4</a:t>
            </a:r>
          </a:p>
          <a:p>
            <a:r>
              <a:rPr lang="tr-TR" dirty="0" smtClean="0"/>
              <a:t>FMF hastalarında 1.5 x artış var, enfeksiyon ve SK artış yok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56518" y="3645758"/>
            <a:ext cx="116300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Aslıhan Avanoğlu Güler (Gazi </a:t>
            </a:r>
            <a:r>
              <a:rPr lang="tr-TR" dirty="0" err="1" smtClean="0"/>
              <a:t>Ünv</a:t>
            </a:r>
            <a:r>
              <a:rPr lang="tr-TR" dirty="0" smtClean="0"/>
              <a:t>.); Kronik </a:t>
            </a:r>
            <a:r>
              <a:rPr lang="tr-TR" dirty="0" err="1" smtClean="0"/>
              <a:t>artrit</a:t>
            </a:r>
            <a:r>
              <a:rPr lang="tr-TR" dirty="0" smtClean="0"/>
              <a:t> 41 hasta. Diz (%56) &gt; kalça (%37) &gt; AB (%37). %20 mono, %80 </a:t>
            </a:r>
            <a:r>
              <a:rPr lang="tr-TR" dirty="0" err="1" smtClean="0"/>
              <a:t>oligoartrit</a:t>
            </a:r>
            <a:r>
              <a:rPr lang="tr-TR" dirty="0" smtClean="0"/>
              <a:t>. 15/41 eklem </a:t>
            </a:r>
            <a:r>
              <a:rPr lang="tr-TR" dirty="0" err="1" smtClean="0"/>
              <a:t>deformitesi</a:t>
            </a:r>
            <a:r>
              <a:rPr lang="tr-TR" dirty="0" smtClean="0"/>
              <a:t>, 6 eklem protezi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56518" y="4406631"/>
            <a:ext cx="115558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Buğra Hatipoğlu (Başkent </a:t>
            </a:r>
            <a:r>
              <a:rPr lang="tr-TR" dirty="0" err="1" smtClean="0"/>
              <a:t>Ünv</a:t>
            </a:r>
            <a:r>
              <a:rPr lang="tr-TR" dirty="0" smtClean="0"/>
              <a:t>); 31 FMF-</a:t>
            </a:r>
            <a:r>
              <a:rPr lang="tr-TR" dirty="0" err="1" smtClean="0"/>
              <a:t>amiloidoz</a:t>
            </a:r>
            <a:r>
              <a:rPr lang="tr-TR" dirty="0" smtClean="0"/>
              <a:t>, 51 FMF dışı nedenlerle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transplant</a:t>
            </a:r>
            <a:r>
              <a:rPr lang="tr-TR" dirty="0" smtClean="0"/>
              <a:t> yapılan hastaların sonuçları. Ortalama 9 yıl takipte 1/3 </a:t>
            </a:r>
            <a:r>
              <a:rPr lang="tr-TR" dirty="0" err="1" smtClean="0"/>
              <a:t>ex</a:t>
            </a:r>
            <a:r>
              <a:rPr lang="tr-TR" dirty="0" smtClean="0"/>
              <a:t>. FMF </a:t>
            </a:r>
            <a:r>
              <a:rPr lang="tr-TR" dirty="0" err="1" smtClean="0"/>
              <a:t>amiloidoz</a:t>
            </a:r>
            <a:r>
              <a:rPr lang="tr-TR" dirty="0" smtClean="0"/>
              <a:t> ve diğer nedenler arasında fark yok. 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21218" y="5174990"/>
            <a:ext cx="116653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Zeynep Yılmaz Bozkurt (Uludağ </a:t>
            </a:r>
            <a:r>
              <a:rPr lang="tr-TR" dirty="0" err="1" smtClean="0"/>
              <a:t>Ünv</a:t>
            </a:r>
            <a:r>
              <a:rPr lang="tr-TR" dirty="0" smtClean="0"/>
              <a:t>.); Yurtdışı </a:t>
            </a:r>
            <a:r>
              <a:rPr lang="tr-TR" dirty="0" err="1" smtClean="0"/>
              <a:t>kolşisine</a:t>
            </a:r>
            <a:r>
              <a:rPr lang="tr-TR" dirty="0" smtClean="0"/>
              <a:t> geçen 75 FMF hastasının sonuçları (%84 etkisizlik, %21 ishal, %7 KCFT yüksekliği, %3 </a:t>
            </a:r>
            <a:r>
              <a:rPr lang="tr-TR" dirty="0" err="1" smtClean="0"/>
              <a:t>myopati</a:t>
            </a:r>
            <a:r>
              <a:rPr lang="tr-TR" dirty="0" smtClean="0"/>
              <a:t>). Yurtiçi </a:t>
            </a:r>
            <a:r>
              <a:rPr lang="tr-TR" dirty="0" err="1" smtClean="0"/>
              <a:t>kolşisine</a:t>
            </a:r>
            <a:r>
              <a:rPr lang="tr-TR" dirty="0" smtClean="0"/>
              <a:t> göre atak süresi kısalıyor (4 </a:t>
            </a:r>
            <a:r>
              <a:rPr lang="tr-TR" dirty="0" err="1" smtClean="0"/>
              <a:t>vs</a:t>
            </a:r>
            <a:r>
              <a:rPr lang="tr-TR" dirty="0" smtClean="0"/>
              <a:t> 1.8 gün), atak sıklığı belirgin azalıyor.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17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5973" y="197708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FMF ve </a:t>
            </a:r>
            <a:r>
              <a:rPr lang="tr-TR" b="1" dirty="0" err="1" smtClean="0">
                <a:solidFill>
                  <a:srgbClr val="FF0000"/>
                </a:solidFill>
              </a:rPr>
              <a:t>SpA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7135" y="1878227"/>
            <a:ext cx="1147228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Murat Kiracı (HÜ); FMF ve </a:t>
            </a:r>
            <a:r>
              <a:rPr lang="tr-TR" dirty="0" err="1" smtClean="0"/>
              <a:t>AxSpA</a:t>
            </a:r>
            <a:r>
              <a:rPr lang="tr-TR" dirty="0" smtClean="0"/>
              <a:t> olan 136 hasta, AAA 231 hasta. FMF hastalarının %7’sinde </a:t>
            </a:r>
            <a:r>
              <a:rPr lang="tr-TR" dirty="0" err="1" smtClean="0"/>
              <a:t>SpA</a:t>
            </a:r>
            <a:r>
              <a:rPr lang="tr-TR" dirty="0" smtClean="0"/>
              <a:t> var. M694V+/+ </a:t>
            </a:r>
            <a:r>
              <a:rPr lang="tr-TR" dirty="0" err="1" smtClean="0"/>
              <a:t>homozigot</a:t>
            </a:r>
            <a:r>
              <a:rPr lang="tr-TR" dirty="0" smtClean="0"/>
              <a:t>. FMF semptom başlangıç yaşı daha geç. Daha ağır </a:t>
            </a:r>
            <a:r>
              <a:rPr lang="tr-TR" dirty="0" err="1" smtClean="0"/>
              <a:t>aksiyal</a:t>
            </a:r>
            <a:r>
              <a:rPr lang="tr-TR" dirty="0" smtClean="0"/>
              <a:t> tutulum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1383" y="3140201"/>
            <a:ext cx="11408037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Murat Bektaş (Çapa); 111 FMF/</a:t>
            </a:r>
            <a:r>
              <a:rPr lang="tr-TR" dirty="0" err="1" smtClean="0"/>
              <a:t>SpA</a:t>
            </a:r>
            <a:r>
              <a:rPr lang="tr-TR" dirty="0" smtClean="0"/>
              <a:t> hastası. %56 kalça tutulumu…%23 TKP (HLA-B27 ile ilişkisiz, </a:t>
            </a:r>
            <a:r>
              <a:rPr lang="tr-TR" dirty="0" err="1" smtClean="0"/>
              <a:t>penetran</a:t>
            </a:r>
            <a:r>
              <a:rPr lang="tr-TR" dirty="0" smtClean="0"/>
              <a:t> MEFV ile ilişkili). </a:t>
            </a:r>
            <a:r>
              <a:rPr lang="tr-TR" dirty="0" err="1" smtClean="0"/>
              <a:t>bDMARD</a:t>
            </a:r>
            <a:r>
              <a:rPr lang="tr-TR" dirty="0" smtClean="0"/>
              <a:t> kullanımı daha fazla, </a:t>
            </a:r>
            <a:r>
              <a:rPr lang="tr-TR" dirty="0" err="1" smtClean="0"/>
              <a:t>amiloidoz</a:t>
            </a:r>
            <a:r>
              <a:rPr lang="tr-TR" dirty="0" smtClean="0"/>
              <a:t> daha sık.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11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09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45094" y="2173145"/>
            <a:ext cx="11122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İstanbul Üniversitesi (Çapa); 14</a:t>
            </a:r>
          </a:p>
          <a:p>
            <a:r>
              <a:rPr lang="tr-TR" dirty="0" smtClean="0"/>
              <a:t>Hacettepe Üniversitesi; 6</a:t>
            </a:r>
          </a:p>
          <a:p>
            <a:r>
              <a:rPr lang="tr-TR" dirty="0" smtClean="0"/>
              <a:t>Dokuz Eylül Üniversitesi, Kocaeli </a:t>
            </a:r>
            <a:r>
              <a:rPr lang="tr-TR" dirty="0"/>
              <a:t>Üniversitesi</a:t>
            </a:r>
            <a:r>
              <a:rPr lang="tr-TR" dirty="0" smtClean="0"/>
              <a:t>; 3</a:t>
            </a:r>
          </a:p>
          <a:p>
            <a:r>
              <a:rPr lang="tr-TR" dirty="0" smtClean="0"/>
              <a:t>Gazi Üniversitesi, Uludağ Üniversitesi; 2</a:t>
            </a:r>
          </a:p>
          <a:p>
            <a:r>
              <a:rPr lang="tr-TR" dirty="0" smtClean="0"/>
              <a:t>Ankara </a:t>
            </a:r>
            <a:r>
              <a:rPr lang="tr-TR" dirty="0" err="1" smtClean="0"/>
              <a:t>Ünv</a:t>
            </a:r>
            <a:r>
              <a:rPr lang="tr-TR" dirty="0" smtClean="0"/>
              <a:t>., Ankara Şehir Hastanesi, Kayseri Şehir Hastanesi, Balıkesir Şehir Hastanesi, Trakya </a:t>
            </a:r>
            <a:r>
              <a:rPr lang="tr-TR" dirty="0" err="1" smtClean="0"/>
              <a:t>Ünv</a:t>
            </a:r>
            <a:r>
              <a:rPr lang="tr-TR" dirty="0" smtClean="0"/>
              <a:t>. Pamukkale </a:t>
            </a:r>
            <a:r>
              <a:rPr lang="tr-TR" dirty="0" err="1" smtClean="0"/>
              <a:t>Ünv</a:t>
            </a:r>
            <a:r>
              <a:rPr lang="tr-TR" dirty="0" smtClean="0"/>
              <a:t>,  Katip Çelebi </a:t>
            </a:r>
            <a:r>
              <a:rPr lang="tr-TR" dirty="0" err="1" smtClean="0"/>
              <a:t>Ünv</a:t>
            </a:r>
            <a:r>
              <a:rPr lang="tr-TR" dirty="0" smtClean="0"/>
              <a:t>, Marmara </a:t>
            </a:r>
            <a:r>
              <a:rPr lang="tr-TR" dirty="0" err="1" smtClean="0"/>
              <a:t>Ünv</a:t>
            </a:r>
            <a:r>
              <a:rPr lang="tr-TR" dirty="0" smtClean="0"/>
              <a:t>, Akdeniz </a:t>
            </a:r>
            <a:r>
              <a:rPr lang="tr-TR" dirty="0" err="1" smtClean="0"/>
              <a:t>Ünv</a:t>
            </a:r>
            <a:r>
              <a:rPr lang="tr-TR" dirty="0" smtClean="0"/>
              <a:t>, Bilim </a:t>
            </a:r>
            <a:r>
              <a:rPr lang="tr-TR" dirty="0" err="1" smtClean="0"/>
              <a:t>Ünv</a:t>
            </a:r>
            <a:r>
              <a:rPr lang="tr-TR" dirty="0" smtClean="0"/>
              <a:t>, </a:t>
            </a:r>
            <a:r>
              <a:rPr lang="tr-TR" dirty="0" err="1" smtClean="0"/>
              <a:t>Dışkapı</a:t>
            </a:r>
            <a:r>
              <a:rPr lang="tr-TR" dirty="0" smtClean="0"/>
              <a:t> EAH; 1 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45094" y="1278422"/>
            <a:ext cx="37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Bağ Dokusu Hastalıkları Genel Dağılım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09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2330" y="57665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Lupus</a:t>
            </a:r>
            <a:r>
              <a:rPr lang="tr-TR" b="1" dirty="0" smtClean="0">
                <a:solidFill>
                  <a:srgbClr val="FF0000"/>
                </a:solidFill>
              </a:rPr>
              <a:t> Nefriti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34109" y="1271192"/>
            <a:ext cx="11796584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Erdem Gürel (Çapa); 235 biyopsi kanıtlı LN hastası. Tedavi yanıtları…</a:t>
            </a:r>
          </a:p>
          <a:p>
            <a:r>
              <a:rPr lang="tr-TR" dirty="0" smtClean="0"/>
              <a:t>İndüksiyon; %82 </a:t>
            </a:r>
            <a:r>
              <a:rPr lang="tr-TR" dirty="0" err="1" smtClean="0"/>
              <a:t>CyC</a:t>
            </a:r>
            <a:r>
              <a:rPr lang="tr-TR" dirty="0" smtClean="0"/>
              <a:t>, %6 MMF. </a:t>
            </a:r>
            <a:r>
              <a:rPr lang="tr-TR" dirty="0" err="1" smtClean="0"/>
              <a:t>Rtx</a:t>
            </a:r>
            <a:r>
              <a:rPr lang="tr-TR" dirty="0" smtClean="0"/>
              <a:t> 2 hasta, IVIG 7 hasta, </a:t>
            </a:r>
            <a:r>
              <a:rPr lang="tr-TR" dirty="0" err="1" smtClean="0"/>
              <a:t>plazmaferez</a:t>
            </a:r>
            <a:r>
              <a:rPr lang="tr-TR" dirty="0" smtClean="0"/>
              <a:t> 4 hasta.</a:t>
            </a:r>
          </a:p>
          <a:p>
            <a:endParaRPr lang="tr-TR" dirty="0" smtClean="0"/>
          </a:p>
          <a:p>
            <a:r>
              <a:rPr lang="tr-TR" dirty="0" smtClean="0"/>
              <a:t>Yanıt; 6 ve 12. ay Tam yanıt %80 ve 89, </a:t>
            </a:r>
            <a:r>
              <a:rPr lang="tr-TR" dirty="0" err="1" smtClean="0"/>
              <a:t>Parsiyel</a:t>
            </a:r>
            <a:r>
              <a:rPr lang="tr-TR" dirty="0" smtClean="0"/>
              <a:t> yanıt %12 ve %7, Yanıtsız %8 ve %4 (</a:t>
            </a:r>
            <a:r>
              <a:rPr lang="tr-TR" dirty="0" smtClean="0"/>
              <a:t>Biyopside </a:t>
            </a:r>
            <a:r>
              <a:rPr lang="tr-TR" dirty="0" smtClean="0"/>
              <a:t>lökosit </a:t>
            </a:r>
            <a:r>
              <a:rPr lang="tr-TR" dirty="0" err="1" smtClean="0"/>
              <a:t>eksüdasyonu</a:t>
            </a:r>
            <a:r>
              <a:rPr lang="tr-TR" dirty="0" smtClean="0"/>
              <a:t> ve </a:t>
            </a:r>
            <a:r>
              <a:rPr lang="tr-TR" dirty="0" err="1" smtClean="0"/>
              <a:t>glomerül</a:t>
            </a:r>
            <a:r>
              <a:rPr lang="tr-TR" dirty="0" smtClean="0"/>
              <a:t> </a:t>
            </a:r>
            <a:r>
              <a:rPr lang="tr-TR" dirty="0" err="1" smtClean="0"/>
              <a:t>hipersellüritesi</a:t>
            </a:r>
            <a:r>
              <a:rPr lang="tr-TR" dirty="0" smtClean="0"/>
              <a:t> tam yanıt oranını arttırıyor)</a:t>
            </a:r>
          </a:p>
          <a:p>
            <a:endParaRPr lang="tr-TR" dirty="0" smtClean="0"/>
          </a:p>
          <a:p>
            <a:r>
              <a:rPr lang="tr-TR" dirty="0" err="1" smtClean="0"/>
              <a:t>Nüks</a:t>
            </a:r>
            <a:r>
              <a:rPr lang="tr-TR" dirty="0" smtClean="0"/>
              <a:t>; 55/235 (%23.4). %70 PLN, %18 MLN. PLN </a:t>
            </a:r>
            <a:r>
              <a:rPr lang="tr-TR" dirty="0" err="1" smtClean="0"/>
              <a:t>nüks</a:t>
            </a:r>
            <a:r>
              <a:rPr lang="tr-TR" dirty="0" smtClean="0"/>
              <a:t> tedavisinde </a:t>
            </a:r>
            <a:r>
              <a:rPr lang="tr-TR" dirty="0" err="1" smtClean="0"/>
              <a:t>CyC</a:t>
            </a:r>
            <a:r>
              <a:rPr lang="tr-TR" dirty="0" smtClean="0"/>
              <a:t> %47, RTX %31 verilmiş. %75 yanıt, %10 yanıtsız, %15 KBY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34109" y="3965966"/>
            <a:ext cx="1179658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Emine Duran (Hacettepe </a:t>
            </a:r>
            <a:r>
              <a:rPr lang="tr-TR" dirty="0" err="1" smtClean="0"/>
              <a:t>Ünv</a:t>
            </a:r>
            <a:r>
              <a:rPr lang="tr-TR" dirty="0" smtClean="0"/>
              <a:t>); 2001-2020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Bx</a:t>
            </a:r>
            <a:r>
              <a:rPr lang="tr-TR" dirty="0"/>
              <a:t> </a:t>
            </a:r>
            <a:r>
              <a:rPr lang="tr-TR" dirty="0" smtClean="0"/>
              <a:t>kanıtlı SLE nefriti (n=116). </a:t>
            </a:r>
          </a:p>
          <a:p>
            <a:r>
              <a:rPr lang="tr-TR" dirty="0" smtClean="0"/>
              <a:t>Evre 3 %12, evre 4 %64, evre 5 %9. </a:t>
            </a:r>
            <a:r>
              <a:rPr lang="tr-TR" dirty="0" err="1" smtClean="0"/>
              <a:t>Pulse</a:t>
            </a: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 (%72), oral </a:t>
            </a:r>
            <a:r>
              <a:rPr lang="tr-TR" dirty="0" err="1" smtClean="0"/>
              <a:t>steroid</a:t>
            </a:r>
            <a:r>
              <a:rPr lang="tr-TR" dirty="0" smtClean="0"/>
              <a:t> (%28), </a:t>
            </a:r>
            <a:r>
              <a:rPr lang="tr-TR" dirty="0" err="1" smtClean="0"/>
              <a:t>CyC</a:t>
            </a:r>
            <a:r>
              <a:rPr lang="tr-TR" dirty="0" smtClean="0"/>
              <a:t> %52, MMF (%25), </a:t>
            </a:r>
            <a:r>
              <a:rPr lang="tr-TR" dirty="0" err="1" smtClean="0"/>
              <a:t>Plazmaferez</a:t>
            </a:r>
            <a:r>
              <a:rPr lang="tr-TR" dirty="0" smtClean="0"/>
              <a:t> (%13), </a:t>
            </a:r>
          </a:p>
          <a:p>
            <a:r>
              <a:rPr lang="tr-TR" dirty="0" smtClean="0"/>
              <a:t>Yanıt; Tam %71, </a:t>
            </a:r>
            <a:r>
              <a:rPr lang="tr-TR" dirty="0" err="1" smtClean="0"/>
              <a:t>parsiyel</a:t>
            </a:r>
            <a:r>
              <a:rPr lang="tr-TR" dirty="0" smtClean="0"/>
              <a:t> %23, Yanıtsız %6, </a:t>
            </a:r>
            <a:r>
              <a:rPr lang="tr-TR" dirty="0" err="1" smtClean="0"/>
              <a:t>nüks</a:t>
            </a:r>
            <a:r>
              <a:rPr lang="tr-TR" dirty="0" smtClean="0"/>
              <a:t> %17, SDBY %3, ölüm %3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4109" y="5156632"/>
            <a:ext cx="1179658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Eda Oman Akat (Katip Çelebi </a:t>
            </a:r>
            <a:r>
              <a:rPr lang="tr-TR" dirty="0" err="1" smtClean="0"/>
              <a:t>Ünv</a:t>
            </a:r>
            <a:r>
              <a:rPr lang="tr-TR" dirty="0" smtClean="0"/>
              <a:t>); Son 12 yıldır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bx</a:t>
            </a:r>
            <a:r>
              <a:rPr lang="tr-TR" dirty="0" smtClean="0"/>
              <a:t> yapılmış 80 SLE hastası. (evre 3 %40, evre 4 35, evre 5 %18)</a:t>
            </a:r>
          </a:p>
          <a:p>
            <a:r>
              <a:rPr lang="tr-TR" dirty="0" smtClean="0"/>
              <a:t>Ortalama 6.5 sene izlem. %23 SDBY. 1-2-5 yıllık </a:t>
            </a:r>
            <a:r>
              <a:rPr lang="tr-TR" dirty="0" err="1" smtClean="0"/>
              <a:t>sağkalım</a:t>
            </a:r>
            <a:r>
              <a:rPr lang="tr-TR" dirty="0" smtClean="0"/>
              <a:t> %90, %85, %84. 13/80 </a:t>
            </a:r>
            <a:r>
              <a:rPr lang="tr-TR" dirty="0" err="1" smtClean="0"/>
              <a:t>ex</a:t>
            </a:r>
            <a:r>
              <a:rPr lang="tr-TR" dirty="0" smtClean="0"/>
              <a:t> (%16). Enfeksiyon ve hastalık aktivitesi </a:t>
            </a:r>
            <a:r>
              <a:rPr lang="tr-TR" dirty="0" err="1" smtClean="0"/>
              <a:t>ex</a:t>
            </a:r>
            <a:r>
              <a:rPr lang="tr-TR" dirty="0" smtClean="0"/>
              <a:t> nedenleri, biyopsi sırasında yaşın 40 üzerinde olması </a:t>
            </a:r>
            <a:r>
              <a:rPr lang="tr-TR" dirty="0" err="1" smtClean="0"/>
              <a:t>mortalite</a:t>
            </a:r>
            <a:r>
              <a:rPr lang="tr-TR" dirty="0" smtClean="0"/>
              <a:t> ile ilişkili (OR 3.7 (1.02-13.4)).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83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2330" y="57665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Lupus</a:t>
            </a:r>
            <a:r>
              <a:rPr lang="tr-TR" b="1" dirty="0" smtClean="0">
                <a:solidFill>
                  <a:srgbClr val="FF0000"/>
                </a:solidFill>
              </a:rPr>
              <a:t> Nefriti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51670" y="3685224"/>
            <a:ext cx="1173438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Emine Duran (Hacettepe </a:t>
            </a:r>
            <a:r>
              <a:rPr lang="tr-TR" dirty="0" err="1" smtClean="0"/>
              <a:t>Ünv</a:t>
            </a:r>
            <a:r>
              <a:rPr lang="tr-TR" dirty="0" smtClean="0"/>
              <a:t>); SLE nedeniyle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Bx</a:t>
            </a:r>
            <a:r>
              <a:rPr lang="tr-TR" dirty="0" smtClean="0"/>
              <a:t> alınan hastalarda diğer biyopsi tanıları</a:t>
            </a:r>
          </a:p>
          <a:p>
            <a:r>
              <a:rPr lang="tr-TR" dirty="0" smtClean="0"/>
              <a:t>18/139 (%13) klasik patoloji dışında tanı konuluyor. FSGS&gt; </a:t>
            </a:r>
            <a:r>
              <a:rPr lang="tr-TR" dirty="0" err="1" smtClean="0"/>
              <a:t>membranöz</a:t>
            </a:r>
            <a:r>
              <a:rPr lang="tr-TR" dirty="0" smtClean="0"/>
              <a:t> </a:t>
            </a:r>
            <a:r>
              <a:rPr lang="tr-TR" dirty="0" err="1" smtClean="0"/>
              <a:t>nefropati</a:t>
            </a:r>
            <a:r>
              <a:rPr lang="tr-TR" dirty="0" smtClean="0"/>
              <a:t> &gt; </a:t>
            </a:r>
            <a:r>
              <a:rPr lang="tr-TR" dirty="0" err="1" smtClean="0"/>
              <a:t>trombotik</a:t>
            </a:r>
            <a:r>
              <a:rPr lang="tr-TR" dirty="0" smtClean="0"/>
              <a:t> </a:t>
            </a:r>
            <a:r>
              <a:rPr lang="tr-TR" dirty="0" err="1" smtClean="0"/>
              <a:t>mikroanjiopati</a:t>
            </a:r>
            <a:r>
              <a:rPr lang="tr-TR" dirty="0" smtClean="0"/>
              <a:t> &gt; </a:t>
            </a:r>
            <a:r>
              <a:rPr lang="tr-TR" dirty="0" err="1" smtClean="0"/>
              <a:t>IgM</a:t>
            </a:r>
            <a:r>
              <a:rPr lang="tr-TR" dirty="0" smtClean="0"/>
              <a:t> </a:t>
            </a:r>
            <a:r>
              <a:rPr lang="tr-TR" dirty="0" err="1" smtClean="0"/>
              <a:t>nefropatisi</a:t>
            </a:r>
            <a:r>
              <a:rPr lang="tr-TR" dirty="0" smtClean="0"/>
              <a:t> &gt; </a:t>
            </a:r>
            <a:r>
              <a:rPr lang="tr-TR" dirty="0" err="1" smtClean="0"/>
              <a:t>monoklonal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 </a:t>
            </a:r>
            <a:r>
              <a:rPr lang="tr-TR" dirty="0" err="1" smtClean="0"/>
              <a:t>nefropatisi</a:t>
            </a:r>
            <a:r>
              <a:rPr lang="tr-TR" dirty="0" smtClean="0"/>
              <a:t>. Aktif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sediment</a:t>
            </a:r>
            <a:r>
              <a:rPr lang="tr-TR" dirty="0" smtClean="0"/>
              <a:t>, </a:t>
            </a:r>
            <a:r>
              <a:rPr lang="tr-TR" dirty="0" err="1" smtClean="0"/>
              <a:t>Renal</a:t>
            </a:r>
            <a:r>
              <a:rPr lang="tr-TR" dirty="0" smtClean="0"/>
              <a:t> SLEDAI daha düşük. Yarısında </a:t>
            </a:r>
            <a:r>
              <a:rPr lang="tr-TR" dirty="0" err="1" smtClean="0"/>
              <a:t>ds</a:t>
            </a:r>
            <a:r>
              <a:rPr lang="tr-TR" dirty="0" smtClean="0"/>
              <a:t>-DNA pozitifliği mevcut…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51670" y="1597510"/>
            <a:ext cx="11734384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Sibel </a:t>
            </a:r>
            <a:r>
              <a:rPr lang="tr-TR" dirty="0" err="1" smtClean="0"/>
              <a:t>Varelci</a:t>
            </a:r>
            <a:r>
              <a:rPr lang="tr-TR" dirty="0" smtClean="0"/>
              <a:t> (Çapa); Biyopsi tanılı LN (n=235) </a:t>
            </a:r>
            <a:r>
              <a:rPr lang="tr-TR" dirty="0" err="1" smtClean="0"/>
              <a:t>Nüks</a:t>
            </a:r>
            <a:r>
              <a:rPr lang="tr-TR" dirty="0" smtClean="0"/>
              <a:t> ve KBY ilişkisi araştırılmış</a:t>
            </a:r>
          </a:p>
          <a:p>
            <a:r>
              <a:rPr lang="tr-TR" dirty="0" smtClean="0"/>
              <a:t>Evre 4; %46, evre 5; %22. En sık </a:t>
            </a:r>
            <a:r>
              <a:rPr lang="tr-TR" dirty="0" err="1" smtClean="0"/>
              <a:t>presentasyon</a:t>
            </a:r>
            <a:r>
              <a:rPr lang="tr-TR" dirty="0" smtClean="0"/>
              <a:t>; </a:t>
            </a: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nefrotik</a:t>
            </a:r>
            <a:r>
              <a:rPr lang="tr-TR" dirty="0" smtClean="0"/>
              <a:t> </a:t>
            </a:r>
            <a:r>
              <a:rPr lang="tr-TR" dirty="0" err="1" smtClean="0"/>
              <a:t>proteinüri</a:t>
            </a:r>
            <a:r>
              <a:rPr lang="tr-TR" dirty="0" smtClean="0"/>
              <a:t> ve aktif idrar </a:t>
            </a:r>
            <a:r>
              <a:rPr lang="tr-TR" dirty="0" err="1" smtClean="0"/>
              <a:t>sedimenti</a:t>
            </a:r>
            <a:r>
              <a:rPr lang="tr-TR" dirty="0" smtClean="0"/>
              <a:t> </a:t>
            </a:r>
          </a:p>
          <a:p>
            <a:r>
              <a:rPr lang="tr-TR" dirty="0" smtClean="0"/>
              <a:t>%55 AZA, %25 MMF idamesi altındayken </a:t>
            </a:r>
            <a:r>
              <a:rPr lang="tr-TR" dirty="0" err="1" smtClean="0"/>
              <a:t>nüks</a:t>
            </a:r>
            <a:r>
              <a:rPr lang="tr-TR" dirty="0" smtClean="0"/>
              <a:t>. </a:t>
            </a:r>
            <a:endParaRPr lang="tr-TR" dirty="0" smtClean="0"/>
          </a:p>
          <a:p>
            <a:r>
              <a:rPr lang="tr-TR" dirty="0" smtClean="0"/>
              <a:t>Çoklu </a:t>
            </a:r>
            <a:r>
              <a:rPr lang="tr-TR" dirty="0" smtClean="0"/>
              <a:t>analiz SLE-LN arası süre 5 yıldan fazla ve idamede AZA kullananlarda </a:t>
            </a:r>
            <a:r>
              <a:rPr lang="tr-TR" dirty="0" err="1" smtClean="0"/>
              <a:t>nüks</a:t>
            </a:r>
            <a:r>
              <a:rPr lang="tr-TR" dirty="0" smtClean="0"/>
              <a:t> riski daha fazla</a:t>
            </a:r>
          </a:p>
          <a:p>
            <a:r>
              <a:rPr lang="tr-TR" dirty="0" smtClean="0"/>
              <a:t>KBY gelişimi risk faktörleri; </a:t>
            </a:r>
            <a:r>
              <a:rPr lang="tr-TR" dirty="0" err="1" smtClean="0"/>
              <a:t>Nüks</a:t>
            </a:r>
            <a:r>
              <a:rPr lang="tr-TR" dirty="0" smtClean="0"/>
              <a:t>, </a:t>
            </a:r>
            <a:r>
              <a:rPr lang="tr-TR" dirty="0" err="1" smtClean="0"/>
              <a:t>biyopsisde</a:t>
            </a:r>
            <a:r>
              <a:rPr lang="tr-TR" dirty="0" smtClean="0"/>
              <a:t> </a:t>
            </a:r>
            <a:r>
              <a:rPr lang="tr-TR" dirty="0" err="1" smtClean="0"/>
              <a:t>intertisyel</a:t>
            </a:r>
            <a:r>
              <a:rPr lang="tr-TR" dirty="0" smtClean="0"/>
              <a:t> </a:t>
            </a:r>
            <a:r>
              <a:rPr lang="tr-TR" dirty="0" err="1" smtClean="0"/>
              <a:t>inflamasyon</a:t>
            </a:r>
            <a:r>
              <a:rPr lang="tr-TR" dirty="0" smtClean="0"/>
              <a:t> ve </a:t>
            </a:r>
            <a:r>
              <a:rPr lang="tr-TR" dirty="0" err="1" smtClean="0"/>
              <a:t>fibröz</a:t>
            </a:r>
            <a:r>
              <a:rPr lang="tr-TR" dirty="0" smtClean="0"/>
              <a:t> </a:t>
            </a:r>
            <a:r>
              <a:rPr lang="tr-TR" dirty="0" err="1" smtClean="0"/>
              <a:t>kresent</a:t>
            </a:r>
            <a:r>
              <a:rPr lang="tr-TR" dirty="0" smtClean="0"/>
              <a:t> varlığı.</a:t>
            </a:r>
          </a:p>
          <a:p>
            <a:r>
              <a:rPr lang="tr-TR" dirty="0" err="1" smtClean="0"/>
              <a:t>Rebiyopsi</a:t>
            </a:r>
            <a:r>
              <a:rPr lang="tr-TR" dirty="0" smtClean="0"/>
              <a:t> (n=29), sıklıkla </a:t>
            </a:r>
            <a:r>
              <a:rPr lang="tr-TR" dirty="0" err="1" smtClean="0"/>
              <a:t>nüks</a:t>
            </a:r>
            <a:r>
              <a:rPr lang="tr-TR" dirty="0" smtClean="0"/>
              <a:t> nedeniyle yapılıyor. Sınıf değişimi %30, majör tedavi değişimi %80.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3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36171" y="4929614"/>
            <a:ext cx="1111073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Şafak </a:t>
            </a:r>
            <a:r>
              <a:rPr lang="tr-TR" dirty="0" err="1" smtClean="0"/>
              <a:t>Mirioğlu</a:t>
            </a:r>
            <a:r>
              <a:rPr lang="tr-TR" dirty="0" smtClean="0"/>
              <a:t> (</a:t>
            </a:r>
            <a:r>
              <a:rPr lang="tr-TR" dirty="0" smtClean="0"/>
              <a:t>Çapa</a:t>
            </a:r>
            <a:r>
              <a:rPr lang="tr-TR" dirty="0" smtClean="0"/>
              <a:t>); Galektin-9, İP-10, SIGLEC-1 (kan ve idrar) 63 aktif SLE (yarısı </a:t>
            </a:r>
            <a:r>
              <a:rPr lang="tr-TR" dirty="0" err="1" smtClean="0"/>
              <a:t>renal</a:t>
            </a:r>
            <a:r>
              <a:rPr lang="tr-TR" dirty="0" smtClean="0"/>
              <a:t>), 30 </a:t>
            </a:r>
            <a:r>
              <a:rPr lang="tr-TR" dirty="0" err="1" smtClean="0"/>
              <a:t>inaktif</a:t>
            </a:r>
            <a:r>
              <a:rPr lang="tr-TR" dirty="0" smtClean="0"/>
              <a:t> SLE, 32 SK</a:t>
            </a:r>
          </a:p>
          <a:p>
            <a:r>
              <a:rPr lang="tr-TR" dirty="0" smtClean="0"/>
              <a:t>Hastalık aktivitesi ile ilişkili, </a:t>
            </a:r>
            <a:r>
              <a:rPr lang="tr-TR" dirty="0" err="1" smtClean="0"/>
              <a:t>renal-extrarenal</a:t>
            </a:r>
            <a:r>
              <a:rPr lang="tr-TR" dirty="0" smtClean="0"/>
              <a:t> ayrımına yardımcı değil. Serum </a:t>
            </a:r>
            <a:r>
              <a:rPr lang="tr-TR" dirty="0" smtClean="0"/>
              <a:t>Galektin-9 </a:t>
            </a:r>
            <a:r>
              <a:rPr lang="tr-TR" dirty="0" smtClean="0"/>
              <a:t>tedavi ile </a:t>
            </a:r>
            <a:r>
              <a:rPr lang="tr-TR" dirty="0" smtClean="0"/>
              <a:t>düzeyinde </a:t>
            </a:r>
            <a:r>
              <a:rPr lang="tr-TR" dirty="0" smtClean="0"/>
              <a:t>değişme var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36171" y="1244776"/>
            <a:ext cx="1111073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Ege Sinan Torun (Çapa); 392 SLE, 294 </a:t>
            </a:r>
            <a:r>
              <a:rPr lang="tr-TR" dirty="0" smtClean="0"/>
              <a:t>Kontrol, SLE sınıflama kriterleri…</a:t>
            </a:r>
            <a:endParaRPr lang="tr-TR" dirty="0" smtClean="0"/>
          </a:p>
          <a:p>
            <a:r>
              <a:rPr lang="tr-TR" dirty="0" smtClean="0"/>
              <a:t>Sen/</a:t>
            </a:r>
            <a:r>
              <a:rPr lang="tr-TR" dirty="0" err="1" smtClean="0"/>
              <a:t>Sp</a:t>
            </a:r>
            <a:r>
              <a:rPr lang="tr-TR" dirty="0" smtClean="0"/>
              <a:t>; 1997 kriterleri %78/%95, 2012 kriterleri; %91/%91, 2019 kriterleri; %94/%90 (</a:t>
            </a:r>
            <a:r>
              <a:rPr lang="tr-TR" dirty="0" err="1" smtClean="0"/>
              <a:t>Sjögren</a:t>
            </a:r>
            <a:r>
              <a:rPr lang="tr-TR" dirty="0" smtClean="0"/>
              <a:t> ve APS yanlış pozitiflik) 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36171" y="2098233"/>
            <a:ext cx="1111073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Hakan Apaydın (Ankara Şehir Hastanesi); SLEPI (SLE </a:t>
            </a:r>
            <a:r>
              <a:rPr lang="tr-TR" dirty="0" err="1" smtClean="0"/>
              <a:t>probabilty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) (&gt; 7 SLE gelişeceğini gösteriyor)</a:t>
            </a:r>
          </a:p>
          <a:p>
            <a:r>
              <a:rPr lang="tr-TR" dirty="0" smtClean="0"/>
              <a:t>Farklılaşmamış </a:t>
            </a:r>
            <a:r>
              <a:rPr lang="tr-TR" dirty="0" smtClean="0"/>
              <a:t>BDH (n=422) SLEPI uygulanıyor, %9.2 SLE olarak sınıflanabiliyor. </a:t>
            </a:r>
            <a:endParaRPr lang="tr-TR" dirty="0" smtClean="0"/>
          </a:p>
          <a:p>
            <a:r>
              <a:rPr lang="tr-TR" dirty="0" smtClean="0"/>
              <a:t>SLEPI </a:t>
            </a:r>
            <a:r>
              <a:rPr lang="tr-TR" dirty="0" smtClean="0"/>
              <a:t>göre SLE olarak sınıflananlarda; döküntü, </a:t>
            </a:r>
            <a:r>
              <a:rPr lang="tr-TR" dirty="0" err="1" smtClean="0"/>
              <a:t>alopesi</a:t>
            </a:r>
            <a:r>
              <a:rPr lang="tr-TR" dirty="0" smtClean="0"/>
              <a:t>, </a:t>
            </a:r>
            <a:r>
              <a:rPr lang="tr-TR" dirty="0" err="1" smtClean="0"/>
              <a:t>mukozal</a:t>
            </a:r>
            <a:r>
              <a:rPr lang="tr-TR" dirty="0" smtClean="0"/>
              <a:t> ülser, </a:t>
            </a:r>
            <a:r>
              <a:rPr lang="tr-TR" dirty="0" err="1" smtClean="0"/>
              <a:t>artrit</a:t>
            </a:r>
            <a:r>
              <a:rPr lang="tr-TR" dirty="0" smtClean="0"/>
              <a:t>, hematolojik tutulum, </a:t>
            </a:r>
            <a:r>
              <a:rPr lang="tr-TR" dirty="0" err="1" smtClean="0"/>
              <a:t>proteinüri</a:t>
            </a:r>
            <a:r>
              <a:rPr lang="tr-TR" dirty="0" smtClean="0"/>
              <a:t> &gt; 500 mg, ANA pozitifliği, düşük </a:t>
            </a:r>
            <a:r>
              <a:rPr lang="tr-TR" dirty="0" err="1" smtClean="0"/>
              <a:t>kompleman</a:t>
            </a:r>
            <a:r>
              <a:rPr lang="tr-TR" dirty="0" smtClean="0"/>
              <a:t>, immünolojik pozitiflik daha </a:t>
            </a:r>
            <a:r>
              <a:rPr lang="tr-TR" dirty="0" smtClean="0"/>
              <a:t>sık…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14184" y="156519"/>
            <a:ext cx="203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SLE/APS çalışmaları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36171" y="3494353"/>
            <a:ext cx="1111073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Didem Şahin Eroğlu (Ankara </a:t>
            </a:r>
            <a:r>
              <a:rPr lang="tr-TR" dirty="0" err="1" smtClean="0"/>
              <a:t>Ünv</a:t>
            </a:r>
            <a:r>
              <a:rPr lang="tr-TR" dirty="0" smtClean="0"/>
              <a:t>); 539 SLE (2012 kriterleri</a:t>
            </a:r>
            <a:r>
              <a:rPr lang="tr-TR" dirty="0" smtClean="0"/>
              <a:t>), başlangıç yaşına göre…</a:t>
            </a:r>
            <a:endParaRPr lang="tr-TR" dirty="0" smtClean="0"/>
          </a:p>
          <a:p>
            <a:r>
              <a:rPr lang="tr-TR" dirty="0"/>
              <a:t>≤</a:t>
            </a:r>
            <a:r>
              <a:rPr lang="tr-TR" dirty="0" smtClean="0"/>
              <a:t> 15 yaş (%4), ≥ 50 yaş (%16)</a:t>
            </a:r>
          </a:p>
          <a:p>
            <a:r>
              <a:rPr lang="tr-TR" dirty="0" smtClean="0"/>
              <a:t>Çocukluk çağında </a:t>
            </a:r>
            <a:r>
              <a:rPr lang="tr-TR" dirty="0" err="1" smtClean="0"/>
              <a:t>malar</a:t>
            </a:r>
            <a:r>
              <a:rPr lang="tr-TR" dirty="0" smtClean="0"/>
              <a:t> </a:t>
            </a:r>
            <a:r>
              <a:rPr lang="tr-TR" dirty="0" err="1" smtClean="0"/>
              <a:t>rash</a:t>
            </a:r>
            <a:r>
              <a:rPr lang="tr-TR" dirty="0" smtClean="0"/>
              <a:t> (%59, %40, %</a:t>
            </a:r>
            <a:r>
              <a:rPr lang="tr-TR" dirty="0" smtClean="0"/>
              <a:t>26),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smtClean="0"/>
              <a:t>tutulum (%82, %38, %22), </a:t>
            </a:r>
            <a:r>
              <a:rPr lang="tr-TR" dirty="0" smtClean="0"/>
              <a:t>ve </a:t>
            </a:r>
            <a:r>
              <a:rPr lang="tr-TR" dirty="0" err="1" smtClean="0"/>
              <a:t>hemolitik</a:t>
            </a:r>
            <a:r>
              <a:rPr lang="tr-TR" dirty="0" smtClean="0"/>
              <a:t> </a:t>
            </a:r>
            <a:r>
              <a:rPr lang="tr-TR" dirty="0" smtClean="0"/>
              <a:t>anemi (%17) daha fazla</a:t>
            </a:r>
          </a:p>
          <a:p>
            <a:r>
              <a:rPr lang="tr-TR" dirty="0" smtClean="0"/>
              <a:t>Geç başlangıçlı </a:t>
            </a:r>
            <a:r>
              <a:rPr lang="tr-TR" dirty="0" err="1" smtClean="0"/>
              <a:t>SLE’de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r>
              <a:rPr lang="tr-TR" dirty="0" smtClean="0"/>
              <a:t> daha yüksek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62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0677" y="323557"/>
            <a:ext cx="196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SAKROİLİAK GRAFİ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0677" y="1531338"/>
            <a:ext cx="11038069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Duygu Temiz Karadağ (Kocaeli </a:t>
            </a:r>
            <a:r>
              <a:rPr lang="tr-TR" dirty="0" err="1" smtClean="0"/>
              <a:t>Ünv</a:t>
            </a:r>
            <a:r>
              <a:rPr lang="tr-TR" dirty="0" smtClean="0"/>
              <a:t>.); 286 </a:t>
            </a:r>
            <a:r>
              <a:rPr lang="tr-TR" dirty="0" err="1" smtClean="0"/>
              <a:t>AxSpa</a:t>
            </a:r>
            <a:r>
              <a:rPr lang="tr-TR" dirty="0" smtClean="0"/>
              <a:t>, 335 SK. </a:t>
            </a:r>
          </a:p>
          <a:p>
            <a:r>
              <a:rPr lang="tr-TR" dirty="0" smtClean="0"/>
              <a:t>Farklı yapay zeka modelleri…</a:t>
            </a:r>
          </a:p>
          <a:p>
            <a:r>
              <a:rPr lang="tr-TR" dirty="0" smtClean="0"/>
              <a:t>Sonuç; Konvansiyonel </a:t>
            </a:r>
            <a:r>
              <a:rPr lang="tr-TR" dirty="0" err="1" smtClean="0"/>
              <a:t>grafilerin</a:t>
            </a:r>
            <a:r>
              <a:rPr lang="tr-TR" dirty="0" smtClean="0"/>
              <a:t> </a:t>
            </a:r>
            <a:r>
              <a:rPr lang="tr-TR" dirty="0" err="1" smtClean="0"/>
              <a:t>romatolog</a:t>
            </a:r>
            <a:r>
              <a:rPr lang="tr-TR" dirty="0" smtClean="0"/>
              <a:t> tarafından okumasına göre makine daha iyi…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0677" y="2927132"/>
            <a:ext cx="1103806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Ahmed</a:t>
            </a:r>
            <a:r>
              <a:rPr lang="tr-TR" dirty="0" smtClean="0"/>
              <a:t> </a:t>
            </a:r>
            <a:r>
              <a:rPr lang="tr-TR" dirty="0" err="1" smtClean="0"/>
              <a:t>Cihad</a:t>
            </a:r>
            <a:r>
              <a:rPr lang="tr-TR" dirty="0" smtClean="0"/>
              <a:t> Genç (Sakarya </a:t>
            </a:r>
            <a:r>
              <a:rPr lang="tr-TR" dirty="0" err="1" smtClean="0"/>
              <a:t>Ünv</a:t>
            </a:r>
            <a:r>
              <a:rPr lang="tr-TR" dirty="0" smtClean="0"/>
              <a:t>.); 260 Sİ </a:t>
            </a:r>
            <a:r>
              <a:rPr lang="tr-TR" dirty="0" err="1" smtClean="0"/>
              <a:t>grafi</a:t>
            </a:r>
            <a:r>
              <a:rPr lang="tr-TR" dirty="0" smtClean="0"/>
              <a:t>…Sİ </a:t>
            </a:r>
            <a:r>
              <a:rPr lang="tr-TR" dirty="0" err="1" smtClean="0"/>
              <a:t>grafileri</a:t>
            </a:r>
            <a:r>
              <a:rPr lang="tr-TR" dirty="0" smtClean="0"/>
              <a:t> okumada kendi içinde uyum, kontrastlı eşitleme metodu kullanılırsa daha iyi…Uyum k; 0.55 &gt; 0.71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40677" y="4045927"/>
            <a:ext cx="1103806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Cihad</a:t>
            </a:r>
            <a:r>
              <a:rPr lang="tr-TR" dirty="0" smtClean="0"/>
              <a:t> Yörük (DEÜ); Evre 4 Sİ olan 203 hastanın omurga değerlendirmesi. Yaklaşık %10’unda </a:t>
            </a:r>
            <a:r>
              <a:rPr lang="tr-TR" dirty="0" err="1" smtClean="0"/>
              <a:t>Bamboo</a:t>
            </a:r>
            <a:r>
              <a:rPr lang="tr-TR" dirty="0" smtClean="0"/>
              <a:t>, %10’unda hiç </a:t>
            </a:r>
            <a:r>
              <a:rPr lang="tr-TR" dirty="0" err="1" smtClean="0"/>
              <a:t>spinal</a:t>
            </a:r>
            <a:r>
              <a:rPr lang="tr-TR" dirty="0" smtClean="0"/>
              <a:t> tutulum yok, %80’inde değişik derecelerde </a:t>
            </a:r>
            <a:r>
              <a:rPr lang="tr-TR" dirty="0" err="1" smtClean="0"/>
              <a:t>sindesmofitler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05947" y="1427936"/>
            <a:ext cx="1124095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Akın Işık </a:t>
            </a:r>
            <a:r>
              <a:rPr lang="tr-TR" dirty="0"/>
              <a:t>(</a:t>
            </a:r>
            <a:r>
              <a:rPr lang="tr-TR" dirty="0" smtClean="0"/>
              <a:t>Çapa); 235 APS (Yarısı SLE+, yarısında 3’lü antikor var), 14 (%5.9) BCS var</a:t>
            </a:r>
          </a:p>
          <a:p>
            <a:r>
              <a:rPr lang="tr-TR" dirty="0" smtClean="0"/>
              <a:t>Başlangıç şikayetleri; Karın ağrısı (%71), asit (%43), KCFT yüksekliği (%21). </a:t>
            </a:r>
          </a:p>
          <a:p>
            <a:r>
              <a:rPr lang="tr-TR" dirty="0" smtClean="0"/>
              <a:t>Diğer bulgular; </a:t>
            </a:r>
            <a:r>
              <a:rPr lang="tr-TR" dirty="0" err="1" smtClean="0"/>
              <a:t>Trombositopeni</a:t>
            </a:r>
            <a:r>
              <a:rPr lang="tr-TR" dirty="0" smtClean="0"/>
              <a:t> (%50), </a:t>
            </a:r>
            <a:r>
              <a:rPr lang="tr-TR" dirty="0" err="1" smtClean="0"/>
              <a:t>Hemolitik</a:t>
            </a:r>
            <a:r>
              <a:rPr lang="tr-TR" dirty="0" smtClean="0"/>
              <a:t> anemi (%36), Kapak problemleri (%29)</a:t>
            </a:r>
          </a:p>
          <a:p>
            <a:r>
              <a:rPr lang="tr-TR" dirty="0" smtClean="0"/>
              <a:t>En sık </a:t>
            </a:r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(%86). 5/14 </a:t>
            </a:r>
            <a:r>
              <a:rPr lang="tr-TR" dirty="0" err="1" smtClean="0"/>
              <a:t>ex</a:t>
            </a:r>
            <a:r>
              <a:rPr lang="tr-TR" dirty="0" smtClean="0"/>
              <a:t> (4’ü </a:t>
            </a:r>
            <a:r>
              <a:rPr lang="tr-TR" dirty="0" err="1" smtClean="0"/>
              <a:t>abdominal</a:t>
            </a:r>
            <a:r>
              <a:rPr lang="tr-TR" dirty="0" smtClean="0"/>
              <a:t> kaynaklı </a:t>
            </a:r>
            <a:r>
              <a:rPr lang="tr-TR" dirty="0" err="1" smtClean="0"/>
              <a:t>sepsis</a:t>
            </a:r>
            <a:r>
              <a:rPr lang="tr-TR" dirty="0" smtClean="0"/>
              <a:t>). 5, 10, 20 yıl </a:t>
            </a:r>
            <a:r>
              <a:rPr lang="tr-TR" dirty="0" err="1" smtClean="0"/>
              <a:t>survival</a:t>
            </a:r>
            <a:r>
              <a:rPr lang="tr-TR" dirty="0" smtClean="0"/>
              <a:t>; %92, %76, %40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14184" y="156519"/>
            <a:ext cx="203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SLE/APS çalışmaları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947" y="2909798"/>
            <a:ext cx="11240958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Ege Sinan Torun (Çapa); 1200 SLE, 250 APS hastasının kayıtları…</a:t>
            </a:r>
          </a:p>
          <a:p>
            <a:r>
              <a:rPr lang="tr-TR" dirty="0" smtClean="0"/>
              <a:t>49 (%3.4) hastada (%92 kadın) </a:t>
            </a:r>
            <a:r>
              <a:rPr lang="tr-TR" dirty="0" err="1" smtClean="0"/>
              <a:t>EKO’da</a:t>
            </a:r>
            <a:r>
              <a:rPr lang="tr-TR" dirty="0" smtClean="0"/>
              <a:t> PHT (</a:t>
            </a:r>
            <a:r>
              <a:rPr lang="tr-TR" dirty="0" err="1" smtClean="0"/>
              <a:t>sPAB</a:t>
            </a:r>
            <a:r>
              <a:rPr lang="tr-TR" dirty="0" smtClean="0"/>
              <a:t> &gt; 30) var. Kalp </a:t>
            </a:r>
            <a:r>
              <a:rPr lang="tr-TR" dirty="0" smtClean="0"/>
              <a:t>kapak sorunu </a:t>
            </a:r>
            <a:r>
              <a:rPr lang="tr-TR" dirty="0" smtClean="0"/>
              <a:t>(%47), PTE (%20), İAH (%14</a:t>
            </a:r>
            <a:r>
              <a:rPr lang="tr-TR" dirty="0" smtClean="0"/>
              <a:t>) eşlik ediyor.</a:t>
            </a:r>
            <a:endParaRPr lang="tr-TR" dirty="0" smtClean="0"/>
          </a:p>
          <a:p>
            <a:r>
              <a:rPr lang="tr-TR" dirty="0" smtClean="0"/>
              <a:t>Hastalık aktivitesi yüksek ise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vaskülit</a:t>
            </a:r>
            <a:r>
              <a:rPr lang="tr-TR" dirty="0" smtClean="0"/>
              <a:t> akılda tutulmalıdır. </a:t>
            </a:r>
            <a:r>
              <a:rPr lang="tr-TR" dirty="0" err="1" smtClean="0"/>
              <a:t>Rayno</a:t>
            </a:r>
            <a:r>
              <a:rPr lang="tr-TR" dirty="0" smtClean="0"/>
              <a:t> fenomeni ve anti-SM/RNP pozitif hastalarda </a:t>
            </a:r>
            <a:r>
              <a:rPr lang="tr-TR" dirty="0" err="1" smtClean="0"/>
              <a:t>vaskülopati</a:t>
            </a:r>
            <a:r>
              <a:rPr lang="tr-TR" dirty="0" smtClean="0"/>
              <a:t> akılda tutulmalıdır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05947" y="4391660"/>
            <a:ext cx="1124095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Yeşim Erez (DEÜ); 28 SLE (%53’ünde LAP var), Klinik, BT ve PET/</a:t>
            </a:r>
            <a:r>
              <a:rPr lang="tr-TR" dirty="0" err="1" smtClean="0"/>
              <a:t>BT’de</a:t>
            </a:r>
            <a:r>
              <a:rPr lang="tr-TR" dirty="0" smtClean="0"/>
              <a:t> LAP özellikleri…</a:t>
            </a:r>
          </a:p>
          <a:p>
            <a:r>
              <a:rPr lang="tr-TR" dirty="0" err="1" smtClean="0"/>
              <a:t>Aksiller</a:t>
            </a:r>
            <a:r>
              <a:rPr lang="tr-TR" dirty="0" smtClean="0"/>
              <a:t> %82 &gt; </a:t>
            </a:r>
            <a:r>
              <a:rPr lang="tr-TR" dirty="0" err="1" smtClean="0"/>
              <a:t>Torakal</a:t>
            </a:r>
            <a:r>
              <a:rPr lang="tr-TR" dirty="0" smtClean="0"/>
              <a:t> %61 &gt; </a:t>
            </a:r>
            <a:r>
              <a:rPr lang="tr-TR" dirty="0" err="1" smtClean="0"/>
              <a:t>servikal</a:t>
            </a:r>
            <a:r>
              <a:rPr lang="tr-TR" dirty="0" smtClean="0"/>
              <a:t> &gt; %57 &gt; </a:t>
            </a:r>
            <a:r>
              <a:rPr lang="tr-TR" dirty="0" err="1" smtClean="0"/>
              <a:t>abdominal</a:t>
            </a:r>
            <a:r>
              <a:rPr lang="tr-TR" dirty="0" smtClean="0"/>
              <a:t> ve </a:t>
            </a:r>
            <a:r>
              <a:rPr lang="tr-TR" dirty="0" err="1" smtClean="0"/>
              <a:t>inguinal</a:t>
            </a:r>
            <a:r>
              <a:rPr lang="tr-TR" dirty="0" smtClean="0"/>
              <a:t> %37 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05947" y="5315171"/>
            <a:ext cx="1124095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Reyhan Bilici Salman (</a:t>
            </a:r>
            <a:r>
              <a:rPr lang="tr-TR" dirty="0" err="1" smtClean="0"/>
              <a:t>Dışkapı</a:t>
            </a:r>
            <a:r>
              <a:rPr lang="tr-TR" dirty="0" smtClean="0"/>
              <a:t> EAH, Gazi </a:t>
            </a:r>
            <a:r>
              <a:rPr lang="tr-TR" dirty="0" err="1" smtClean="0"/>
              <a:t>Ünv</a:t>
            </a:r>
            <a:r>
              <a:rPr lang="tr-TR" dirty="0" smtClean="0"/>
              <a:t>); 156 SLE, </a:t>
            </a:r>
            <a:r>
              <a:rPr lang="tr-TR" dirty="0" err="1" smtClean="0"/>
              <a:t>Prognostik</a:t>
            </a:r>
            <a:r>
              <a:rPr lang="tr-TR" dirty="0" smtClean="0"/>
              <a:t> </a:t>
            </a:r>
            <a:r>
              <a:rPr lang="tr-TR" dirty="0" err="1" smtClean="0"/>
              <a:t>nutrisyon</a:t>
            </a:r>
            <a:r>
              <a:rPr lang="tr-TR" dirty="0" smtClean="0"/>
              <a:t> indeks (PNİ) (albümin, lenfosit sayısı)</a:t>
            </a:r>
          </a:p>
          <a:p>
            <a:r>
              <a:rPr lang="tr-TR" dirty="0" smtClean="0"/>
              <a:t>Hastalık aktivitesi ve PNI arasında ilişki var…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1" y="29561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13038" y="1449108"/>
            <a:ext cx="1135174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Samet Karahan (Kayseri Şehir Hastanesi); 119 anti-DFS70 pozitif hasta (108 analiz), 1016 ANA çalışılan hasta</a:t>
            </a:r>
          </a:p>
          <a:p>
            <a:r>
              <a:rPr lang="tr-TR" dirty="0" smtClean="0"/>
              <a:t>%67’sinde DFS tipi boyanma var. </a:t>
            </a:r>
            <a:r>
              <a:rPr lang="tr-TR" dirty="0" err="1" smtClean="0"/>
              <a:t>Artralji</a:t>
            </a:r>
            <a:r>
              <a:rPr lang="tr-TR" dirty="0" smtClean="0"/>
              <a:t> %71, RF %9. DFS70 pozitif hastalarda BDH sıklığı az…</a:t>
            </a:r>
          </a:p>
          <a:p>
            <a:r>
              <a:rPr lang="tr-TR" dirty="0" smtClean="0"/>
              <a:t>Tüm ANA çalışılan hastaların %4.5’de DFS70 pozitifliği var.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13038" y="2639774"/>
            <a:ext cx="1135174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Alev Çetin Duran (Balıkesir Şehir Hastanesi); DFS70 antikoru pozitif olan 281 hasta. </a:t>
            </a:r>
          </a:p>
          <a:p>
            <a:r>
              <a:rPr lang="tr-TR" dirty="0" err="1" smtClean="0"/>
              <a:t>Sitemik</a:t>
            </a:r>
            <a:r>
              <a:rPr lang="tr-TR" dirty="0" smtClean="0"/>
              <a:t> </a:t>
            </a:r>
            <a:r>
              <a:rPr lang="tr-TR" dirty="0" err="1" smtClean="0"/>
              <a:t>otoimmün</a:t>
            </a:r>
            <a:r>
              <a:rPr lang="tr-TR" dirty="0" smtClean="0"/>
              <a:t> </a:t>
            </a:r>
            <a:r>
              <a:rPr lang="tr-TR" dirty="0" err="1" smtClean="0"/>
              <a:t>romatizmal</a:t>
            </a:r>
            <a:r>
              <a:rPr lang="tr-TR" dirty="0" smtClean="0"/>
              <a:t> hastalık (%15</a:t>
            </a:r>
            <a:r>
              <a:rPr lang="tr-TR" dirty="0" smtClean="0"/>
              <a:t>)... </a:t>
            </a:r>
            <a:r>
              <a:rPr lang="tr-TR" dirty="0" smtClean="0"/>
              <a:t>Alerjik hastalığı olanlarda sıklık %10…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13038" y="199302"/>
            <a:ext cx="203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SLE/APS çalışmaları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13038" y="3458561"/>
            <a:ext cx="1135174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Çiğdem Çetin (Çapa); 2015-2020 arası hastane yatışı olan 161 SLE hastası</a:t>
            </a:r>
          </a:p>
          <a:p>
            <a:r>
              <a:rPr lang="tr-TR" dirty="0" smtClean="0"/>
              <a:t>%30’unda enfeksiyon var (uzun süreli nefrit, hasar varlığı ve uzun/sık servis yatışı enfeksiyon riskini </a:t>
            </a:r>
            <a:r>
              <a:rPr lang="tr-TR" dirty="0" smtClean="0"/>
              <a:t>arttırıyor). </a:t>
            </a:r>
            <a:endParaRPr lang="tr-TR" dirty="0" smtClean="0"/>
          </a:p>
          <a:p>
            <a:r>
              <a:rPr lang="tr-TR" dirty="0" smtClean="0"/>
              <a:t>%7 mantar, %4 TB, CMV (4 hasta)…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3038" y="4573801"/>
            <a:ext cx="1135174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Zeliha Ademoğlu (Trakya </a:t>
            </a:r>
            <a:r>
              <a:rPr lang="tr-TR" dirty="0" err="1" smtClean="0"/>
              <a:t>Ünv</a:t>
            </a:r>
            <a:r>
              <a:rPr lang="tr-TR" dirty="0" smtClean="0"/>
              <a:t>); 124 SLE, 125 RA ve 125 </a:t>
            </a:r>
            <a:r>
              <a:rPr lang="tr-TR" dirty="0" err="1" smtClean="0"/>
              <a:t>SpA</a:t>
            </a:r>
            <a:endParaRPr lang="tr-TR" dirty="0" smtClean="0"/>
          </a:p>
          <a:p>
            <a:r>
              <a:rPr lang="tr-TR" dirty="0" err="1" smtClean="0"/>
              <a:t>HBsAg</a:t>
            </a:r>
            <a:r>
              <a:rPr lang="tr-TR" dirty="0" smtClean="0"/>
              <a:t> SLE, RS, </a:t>
            </a:r>
            <a:r>
              <a:rPr lang="tr-TR" dirty="0" err="1" smtClean="0"/>
              <a:t>SpA</a:t>
            </a:r>
            <a:r>
              <a:rPr lang="tr-TR" dirty="0" smtClean="0"/>
              <a:t> (%0.8, %4,8, %7,2), Anti-</a:t>
            </a:r>
            <a:r>
              <a:rPr lang="tr-TR" dirty="0" err="1" smtClean="0"/>
              <a:t>HBc</a:t>
            </a:r>
            <a:r>
              <a:rPr lang="tr-TR" dirty="0" smtClean="0"/>
              <a:t> total (%18.9, %42.7, %30.6).. Neden daha düşük?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13038" y="5478162"/>
            <a:ext cx="1135174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Emil Aliyev (Hacettepe </a:t>
            </a:r>
            <a:r>
              <a:rPr lang="tr-TR" dirty="0" err="1" smtClean="0"/>
              <a:t>Ünv</a:t>
            </a:r>
            <a:r>
              <a:rPr lang="tr-TR" dirty="0" smtClean="0"/>
              <a:t>); Pediatrik SLE hastasında </a:t>
            </a:r>
            <a:r>
              <a:rPr lang="tr-TR" dirty="0" err="1" smtClean="0"/>
              <a:t>nöropsikiatrik</a:t>
            </a:r>
            <a:r>
              <a:rPr lang="tr-TR" dirty="0" smtClean="0"/>
              <a:t> değerlendirme (34 SLE, 31 JIA, 33 SK). </a:t>
            </a:r>
          </a:p>
          <a:p>
            <a:r>
              <a:rPr lang="tr-TR" dirty="0" smtClean="0"/>
              <a:t>Ortanca yaş 17 (12-21). </a:t>
            </a:r>
            <a:r>
              <a:rPr lang="tr-TR" dirty="0" err="1" smtClean="0"/>
              <a:t>Nörobilişsel</a:t>
            </a:r>
            <a:r>
              <a:rPr lang="tr-TR" dirty="0" smtClean="0"/>
              <a:t> ve </a:t>
            </a:r>
            <a:r>
              <a:rPr lang="tr-TR" dirty="0" err="1" smtClean="0"/>
              <a:t>nöropsikiatrik</a:t>
            </a:r>
            <a:r>
              <a:rPr lang="tr-TR" dirty="0" smtClean="0"/>
              <a:t> testlerde bozulma var (klinik ortaya çıkmadan önce)…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4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31426" y="1616275"/>
            <a:ext cx="1171458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Yeşim Erez (DEÜ); 233 </a:t>
            </a:r>
            <a:r>
              <a:rPr lang="tr-TR" dirty="0" err="1" smtClean="0"/>
              <a:t>SSc</a:t>
            </a:r>
            <a:r>
              <a:rPr lang="tr-TR" dirty="0" smtClean="0"/>
              <a:t>, başlangıç </a:t>
            </a:r>
            <a:r>
              <a:rPr lang="tr-TR" dirty="0" err="1" smtClean="0"/>
              <a:t>toraks</a:t>
            </a:r>
            <a:r>
              <a:rPr lang="tr-TR" dirty="0" smtClean="0"/>
              <a:t> </a:t>
            </a:r>
            <a:r>
              <a:rPr lang="tr-TR" dirty="0" err="1" smtClean="0"/>
              <a:t>BT’de</a:t>
            </a:r>
            <a:r>
              <a:rPr lang="tr-TR" dirty="0" smtClean="0"/>
              <a:t> %26’sında </a:t>
            </a:r>
            <a:r>
              <a:rPr lang="tr-TR" dirty="0" err="1" smtClean="0"/>
              <a:t>ösefagus</a:t>
            </a:r>
            <a:r>
              <a:rPr lang="tr-TR" dirty="0" smtClean="0"/>
              <a:t> </a:t>
            </a:r>
            <a:r>
              <a:rPr lang="tr-TR" dirty="0" err="1" smtClean="0"/>
              <a:t>dilatasyonu</a:t>
            </a:r>
            <a:r>
              <a:rPr lang="tr-TR" dirty="0" smtClean="0"/>
              <a:t> var. Bu hastaların gelecekte </a:t>
            </a:r>
            <a:r>
              <a:rPr lang="tr-TR" dirty="0" err="1" smtClean="0"/>
              <a:t>digital</a:t>
            </a:r>
            <a:r>
              <a:rPr lang="tr-TR" dirty="0" smtClean="0"/>
              <a:t> ülser geliştirmeleri daha fazla (</a:t>
            </a:r>
            <a:r>
              <a:rPr lang="tr-TR" dirty="0" err="1" smtClean="0"/>
              <a:t>Multivariate</a:t>
            </a:r>
            <a:r>
              <a:rPr lang="tr-TR" dirty="0" smtClean="0"/>
              <a:t> lazım!)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31426" y="2620498"/>
            <a:ext cx="1171458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Duygu Temiz Karadağ (TRD önerileri); 23 </a:t>
            </a:r>
            <a:r>
              <a:rPr lang="tr-TR" dirty="0" err="1" smtClean="0"/>
              <a:t>romatolog</a:t>
            </a:r>
            <a:r>
              <a:rPr lang="tr-TR" dirty="0" smtClean="0"/>
              <a:t> </a:t>
            </a:r>
            <a:r>
              <a:rPr lang="tr-TR" dirty="0" err="1" smtClean="0"/>
              <a:t>digital</a:t>
            </a:r>
            <a:r>
              <a:rPr lang="tr-TR" dirty="0" smtClean="0"/>
              <a:t> ülser ile ilgili öneriler hazırlanmış.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6169" y="159391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Sistemik Skleroz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25763" y="3308164"/>
            <a:ext cx="1172590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Duygu Temiz Karadağ (Kocaeli </a:t>
            </a:r>
            <a:r>
              <a:rPr lang="tr-TR" dirty="0" err="1" smtClean="0"/>
              <a:t>Ünv</a:t>
            </a:r>
            <a:r>
              <a:rPr lang="tr-TR" dirty="0" smtClean="0"/>
              <a:t>); 135 (94 PF) </a:t>
            </a:r>
            <a:r>
              <a:rPr lang="tr-TR" dirty="0" err="1" smtClean="0"/>
              <a:t>SSc</a:t>
            </a:r>
            <a:r>
              <a:rPr lang="tr-TR" dirty="0" smtClean="0"/>
              <a:t>, HRCT makine öğrenmesi…</a:t>
            </a:r>
          </a:p>
          <a:p>
            <a:r>
              <a:rPr lang="tr-TR" dirty="0" err="1" smtClean="0"/>
              <a:t>Neural</a:t>
            </a:r>
            <a:r>
              <a:rPr lang="tr-TR" dirty="0" smtClean="0"/>
              <a:t> Network analizi sonucunda PF olmayanları %85.7 doğrulukta, PF olanları %87.5 doğrulukta tespit edebiliyor.</a:t>
            </a:r>
          </a:p>
          <a:p>
            <a:r>
              <a:rPr lang="tr-TR" dirty="0" smtClean="0"/>
              <a:t>Değerlendiriciler arasında değişkenliğin yüksek olduğu semi-kantitatif görsel değerlendirme yönteminin kısıtlılıklarının…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31426" y="4571177"/>
            <a:ext cx="1171458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Duygu Temiz Karadağ (Kocaeli </a:t>
            </a:r>
            <a:r>
              <a:rPr lang="tr-TR" dirty="0" err="1" smtClean="0"/>
              <a:t>Ünv</a:t>
            </a:r>
            <a:r>
              <a:rPr lang="tr-TR" dirty="0" smtClean="0"/>
              <a:t>); SSC-İAH (78 hastanın 35’inde tedavi öncesi-sonrası değerlendirme). Makine </a:t>
            </a:r>
            <a:r>
              <a:rPr lang="tr-TR" dirty="0" smtClean="0"/>
              <a:t>öğrenmesi. Takip </a:t>
            </a:r>
            <a:r>
              <a:rPr lang="tr-TR" dirty="0" smtClean="0"/>
              <a:t>FVC, DLCO ve tüm BT parametrelerinde (</a:t>
            </a:r>
            <a:r>
              <a:rPr lang="tr-TR" dirty="0" err="1" smtClean="0"/>
              <a:t>fibrozis</a:t>
            </a:r>
            <a:r>
              <a:rPr lang="tr-TR" dirty="0" smtClean="0"/>
              <a:t> yaygınlık skoru dışında) tedavi öncesine göre bir değişim saptanmadı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03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7354" y="1439005"/>
            <a:ext cx="1163394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Serdar Kaymaz (Pamukkale </a:t>
            </a:r>
            <a:r>
              <a:rPr lang="tr-TR" dirty="0" err="1" smtClean="0"/>
              <a:t>Ünv</a:t>
            </a:r>
            <a:r>
              <a:rPr lang="tr-TR" dirty="0" smtClean="0"/>
              <a:t>); 25 </a:t>
            </a:r>
            <a:r>
              <a:rPr lang="tr-TR" dirty="0" err="1" smtClean="0"/>
              <a:t>SSc</a:t>
            </a:r>
            <a:r>
              <a:rPr lang="tr-TR" dirty="0" smtClean="0"/>
              <a:t>, 13’ü ozon tedavisi, 12’si kontrol (RKÇ).</a:t>
            </a:r>
          </a:p>
          <a:p>
            <a:r>
              <a:rPr lang="tr-TR" dirty="0" smtClean="0"/>
              <a:t>Ozon tedavisi ile ülserde 1 ay sonrasında efektif iyileşme (%92 </a:t>
            </a:r>
            <a:r>
              <a:rPr lang="tr-TR" dirty="0" err="1" smtClean="0"/>
              <a:t>vs</a:t>
            </a:r>
            <a:r>
              <a:rPr lang="tr-TR" dirty="0" smtClean="0"/>
              <a:t> %42), ayrıca ülser boyutu, ülser ağrısı, RF atağı ve süresi, fonksiyonel durumu daha iyi 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87354" y="2545040"/>
            <a:ext cx="1163394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Numune </a:t>
            </a:r>
            <a:r>
              <a:rPr lang="tr-TR" dirty="0" err="1" smtClean="0"/>
              <a:t>Aliyeva</a:t>
            </a:r>
            <a:r>
              <a:rPr lang="tr-TR" dirty="0" smtClean="0"/>
              <a:t> (Çapa); 210 </a:t>
            </a:r>
            <a:r>
              <a:rPr lang="tr-TR" dirty="0" err="1" smtClean="0"/>
              <a:t>SSc</a:t>
            </a:r>
            <a:r>
              <a:rPr lang="tr-TR" dirty="0" smtClean="0"/>
              <a:t> hastasında 10 (%4.8) </a:t>
            </a:r>
            <a:r>
              <a:rPr lang="tr-TR" dirty="0" err="1" smtClean="0"/>
              <a:t>SSc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kriz, yarısında tanı sırasında var, sadece 1 hastada </a:t>
            </a:r>
            <a:r>
              <a:rPr lang="tr-TR" dirty="0" err="1" smtClean="0"/>
              <a:t>renal</a:t>
            </a:r>
            <a:r>
              <a:rPr lang="tr-TR" dirty="0" smtClean="0"/>
              <a:t> kriz öncesi yüksek doz </a:t>
            </a:r>
            <a:r>
              <a:rPr lang="tr-TR" dirty="0" err="1" smtClean="0"/>
              <a:t>steroid</a:t>
            </a:r>
            <a:r>
              <a:rPr lang="tr-TR" dirty="0" smtClean="0"/>
              <a:t> kullanımı var. 3/10 hastada akut dönemde </a:t>
            </a:r>
            <a:r>
              <a:rPr lang="tr-TR" dirty="0" err="1" smtClean="0"/>
              <a:t>hemodializ</a:t>
            </a:r>
            <a:r>
              <a:rPr lang="tr-TR" dirty="0" smtClean="0"/>
              <a:t>, 2 hastada kronik </a:t>
            </a:r>
            <a:r>
              <a:rPr lang="tr-TR" dirty="0" err="1" smtClean="0"/>
              <a:t>hemodializ</a:t>
            </a:r>
            <a:r>
              <a:rPr lang="tr-TR" dirty="0" smtClean="0"/>
              <a:t> hastası. ACE </a:t>
            </a:r>
            <a:r>
              <a:rPr lang="tr-TR" dirty="0" err="1" smtClean="0"/>
              <a:t>inh</a:t>
            </a:r>
            <a:r>
              <a:rPr lang="tr-TR" dirty="0" smtClean="0"/>
              <a:t>, </a:t>
            </a:r>
            <a:r>
              <a:rPr lang="tr-TR" dirty="0" err="1" smtClean="0"/>
              <a:t>iliomedin</a:t>
            </a:r>
            <a:r>
              <a:rPr lang="tr-TR" dirty="0" smtClean="0"/>
              <a:t> ve </a:t>
            </a:r>
            <a:r>
              <a:rPr lang="tr-TR" dirty="0" err="1" smtClean="0"/>
              <a:t>bosentan</a:t>
            </a:r>
            <a:r>
              <a:rPr lang="tr-TR" dirty="0" smtClean="0"/>
              <a:t> tedavileri uygulanmış.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76169" y="159391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Sistemik Skleroz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87354" y="3661774"/>
            <a:ext cx="1163394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Ali Karakaş (DEÜ); </a:t>
            </a:r>
            <a:r>
              <a:rPr lang="tr-TR" dirty="0" err="1" smtClean="0"/>
              <a:t>SSc</a:t>
            </a:r>
            <a:r>
              <a:rPr lang="tr-TR" dirty="0" smtClean="0"/>
              <a:t> 232 hastanın eklem tutulumları…</a:t>
            </a:r>
          </a:p>
          <a:p>
            <a:r>
              <a:rPr lang="tr-TR" dirty="0" err="1" smtClean="0"/>
              <a:t>Artralji</a:t>
            </a:r>
            <a:r>
              <a:rPr lang="tr-TR" dirty="0" smtClean="0"/>
              <a:t> %40, </a:t>
            </a:r>
            <a:r>
              <a:rPr lang="tr-TR" dirty="0" err="1" smtClean="0"/>
              <a:t>artrit</a:t>
            </a:r>
            <a:r>
              <a:rPr lang="tr-TR" dirty="0" smtClean="0"/>
              <a:t> %34, </a:t>
            </a:r>
            <a:r>
              <a:rPr lang="tr-TR" dirty="0" smtClean="0"/>
              <a:t>erozyon </a:t>
            </a:r>
            <a:r>
              <a:rPr lang="tr-TR" dirty="0" smtClean="0"/>
              <a:t>%23, </a:t>
            </a:r>
            <a:r>
              <a:rPr lang="tr-TR" dirty="0" err="1" smtClean="0"/>
              <a:t>akroosteolizis</a:t>
            </a:r>
            <a:r>
              <a:rPr lang="tr-TR" dirty="0" smtClean="0"/>
              <a:t> %19. </a:t>
            </a:r>
            <a:r>
              <a:rPr lang="tr-TR" dirty="0" err="1" smtClean="0"/>
              <a:t>Romatoid</a:t>
            </a:r>
            <a:r>
              <a:rPr lang="tr-TR" dirty="0" smtClean="0"/>
              <a:t> faktör %18, anti-CCP %12.</a:t>
            </a:r>
          </a:p>
          <a:p>
            <a:r>
              <a:rPr lang="tr-TR" dirty="0" err="1" smtClean="0"/>
              <a:t>Artriti</a:t>
            </a:r>
            <a:r>
              <a:rPr lang="tr-TR" dirty="0" smtClean="0"/>
              <a:t> olanlarda akciğer tutulumu daha sık (%63 karşı %46)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87355" y="4851039"/>
            <a:ext cx="11633942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Yasemin Yalçınkaya (Çapa); </a:t>
            </a:r>
            <a:r>
              <a:rPr lang="tr-TR" dirty="0" err="1" smtClean="0"/>
              <a:t>SSc</a:t>
            </a:r>
            <a:r>
              <a:rPr lang="tr-TR" dirty="0" smtClean="0"/>
              <a:t>-İAH nedeniyle </a:t>
            </a:r>
            <a:r>
              <a:rPr lang="tr-TR" dirty="0" err="1" smtClean="0"/>
              <a:t>nintedanib</a:t>
            </a:r>
            <a:r>
              <a:rPr lang="tr-TR" dirty="0" smtClean="0"/>
              <a:t> kullanan 15 hasta…</a:t>
            </a:r>
          </a:p>
          <a:p>
            <a:r>
              <a:rPr lang="tr-TR" dirty="0" smtClean="0"/>
              <a:t>İAH-</a:t>
            </a:r>
            <a:r>
              <a:rPr lang="tr-TR" dirty="0" err="1" smtClean="0"/>
              <a:t>nintedanib</a:t>
            </a:r>
            <a:r>
              <a:rPr lang="tr-TR" dirty="0" smtClean="0"/>
              <a:t> arası süre ortanca 6 yıl. Medyan 7 ay </a:t>
            </a:r>
            <a:r>
              <a:rPr lang="tr-TR" dirty="0" err="1" smtClean="0"/>
              <a:t>nintedanib</a:t>
            </a:r>
            <a:r>
              <a:rPr lang="tr-TR" dirty="0" smtClean="0"/>
              <a:t> kullanma (2-18 ay). Birlikte 9 </a:t>
            </a:r>
            <a:r>
              <a:rPr lang="tr-TR" dirty="0" err="1" smtClean="0"/>
              <a:t>Rtx</a:t>
            </a:r>
            <a:r>
              <a:rPr lang="tr-TR" dirty="0" smtClean="0"/>
              <a:t>, 6 MMF.</a:t>
            </a:r>
          </a:p>
          <a:p>
            <a:r>
              <a:rPr lang="tr-TR" dirty="0" smtClean="0"/>
              <a:t>Hangi hasta grubuna; Yaygın deri </a:t>
            </a:r>
            <a:r>
              <a:rPr lang="tr-TR" dirty="0" err="1" smtClean="0"/>
              <a:t>tutulumlu</a:t>
            </a:r>
            <a:r>
              <a:rPr lang="tr-TR" dirty="0" smtClean="0"/>
              <a:t>, anti-SCL70 pozitif, uzun süreli </a:t>
            </a:r>
            <a:r>
              <a:rPr lang="tr-TR" dirty="0" err="1" smtClean="0"/>
              <a:t>immünsüpresif</a:t>
            </a:r>
            <a:r>
              <a:rPr lang="tr-TR" dirty="0" smtClean="0"/>
              <a:t> kullanan. </a:t>
            </a:r>
          </a:p>
          <a:p>
            <a:r>
              <a:rPr lang="tr-TR" dirty="0" smtClean="0"/>
              <a:t>Hastaların yaklaşık yarısında istenmeyen yan etki var (sıklıkla GIS).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8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76169" y="159391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Sistemik Skleroz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6169" y="1516085"/>
            <a:ext cx="1163394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Eda Otman (Çapa); 2015-2020 arası 146 </a:t>
            </a:r>
            <a:r>
              <a:rPr lang="tr-TR" dirty="0" err="1" smtClean="0"/>
              <a:t>SSc</a:t>
            </a:r>
            <a:r>
              <a:rPr lang="tr-TR" dirty="0" smtClean="0"/>
              <a:t> hastasında </a:t>
            </a:r>
            <a:r>
              <a:rPr lang="tr-TR" dirty="0" err="1" smtClean="0"/>
              <a:t>HQ’in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r>
              <a:rPr lang="tr-TR" dirty="0" smtClean="0"/>
              <a:t> üzerine etkisi.</a:t>
            </a:r>
          </a:p>
          <a:p>
            <a:r>
              <a:rPr lang="tr-TR" dirty="0" smtClean="0"/>
              <a:t>Yaklaşık 6 yıl takip, 14 (%10) hastada </a:t>
            </a:r>
            <a:r>
              <a:rPr lang="tr-TR" dirty="0" err="1" smtClean="0"/>
              <a:t>ex</a:t>
            </a:r>
            <a:r>
              <a:rPr lang="tr-TR" dirty="0" smtClean="0"/>
              <a:t> (</a:t>
            </a:r>
            <a:r>
              <a:rPr lang="tr-TR" dirty="0" err="1" smtClean="0"/>
              <a:t>Pulmoner</a:t>
            </a:r>
            <a:r>
              <a:rPr lang="tr-TR" dirty="0" smtClean="0"/>
              <a:t> &gt; enfeksiyon&gt; </a:t>
            </a:r>
            <a:r>
              <a:rPr lang="tr-TR" dirty="0" err="1" smtClean="0"/>
              <a:t>renal</a:t>
            </a:r>
            <a:r>
              <a:rPr lang="tr-TR" dirty="0" smtClean="0"/>
              <a:t> &gt;kardiyak=kanser). Kaç hasta HQ?</a:t>
            </a:r>
          </a:p>
          <a:p>
            <a:r>
              <a:rPr lang="tr-TR" dirty="0" err="1" smtClean="0"/>
              <a:t>Mortalite</a:t>
            </a:r>
            <a:r>
              <a:rPr lang="tr-TR" dirty="0" smtClean="0"/>
              <a:t> Risk Faktörleri; yaş HR 1.05, </a:t>
            </a:r>
            <a:r>
              <a:rPr lang="tr-TR" dirty="0" err="1" smtClean="0"/>
              <a:t>steroid</a:t>
            </a:r>
            <a:r>
              <a:rPr lang="tr-TR" dirty="0" smtClean="0"/>
              <a:t> HR 4.0, </a:t>
            </a:r>
            <a:r>
              <a:rPr lang="tr-TR" dirty="0" err="1" smtClean="0"/>
              <a:t>SSc</a:t>
            </a:r>
            <a:r>
              <a:rPr lang="tr-TR" dirty="0" smtClean="0"/>
              <a:t> </a:t>
            </a:r>
            <a:r>
              <a:rPr lang="tr-TR" dirty="0" err="1" smtClean="0"/>
              <a:t>subtipi</a:t>
            </a:r>
            <a:r>
              <a:rPr lang="tr-TR" dirty="0" smtClean="0"/>
              <a:t> HR 2.6, HQ kullanımı (HR 0.22 (0.06-0.81)  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76169" y="3107664"/>
            <a:ext cx="11633943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Shirkhan</a:t>
            </a:r>
            <a:r>
              <a:rPr lang="tr-TR" dirty="0" smtClean="0"/>
              <a:t> </a:t>
            </a:r>
            <a:r>
              <a:rPr lang="tr-TR" dirty="0" err="1" smtClean="0"/>
              <a:t>Amikishiyev</a:t>
            </a:r>
            <a:r>
              <a:rPr lang="tr-TR" dirty="0" smtClean="0"/>
              <a:t> (Çapa); </a:t>
            </a:r>
            <a:r>
              <a:rPr lang="tr-TR" dirty="0" err="1" smtClean="0"/>
              <a:t>SSc</a:t>
            </a:r>
            <a:r>
              <a:rPr lang="tr-TR" dirty="0" smtClean="0"/>
              <a:t> ve PHT </a:t>
            </a:r>
            <a:r>
              <a:rPr lang="tr-TR" dirty="0" err="1" smtClean="0"/>
              <a:t>mortalite</a:t>
            </a:r>
            <a:r>
              <a:rPr lang="tr-TR" dirty="0" smtClean="0"/>
              <a:t> </a:t>
            </a:r>
            <a:r>
              <a:rPr lang="tr-TR" dirty="0" err="1" smtClean="0"/>
              <a:t>prediktörleri</a:t>
            </a:r>
            <a:r>
              <a:rPr lang="tr-TR" dirty="0" smtClean="0"/>
              <a:t>.. 291 </a:t>
            </a:r>
            <a:r>
              <a:rPr lang="tr-TR" dirty="0" err="1" smtClean="0"/>
              <a:t>SSc</a:t>
            </a:r>
            <a:r>
              <a:rPr lang="tr-TR" dirty="0" smtClean="0"/>
              <a:t>, sağ kalp </a:t>
            </a:r>
            <a:r>
              <a:rPr lang="tr-TR" dirty="0" err="1" smtClean="0"/>
              <a:t>kateterizasyonu</a:t>
            </a:r>
            <a:r>
              <a:rPr lang="tr-TR" dirty="0" smtClean="0"/>
              <a:t> ile PH 26 (%8.9), tanıdan ortalama 10 yıl sonra PH. </a:t>
            </a:r>
            <a:r>
              <a:rPr lang="tr-TR" dirty="0" err="1" smtClean="0"/>
              <a:t>Mortalite</a:t>
            </a:r>
            <a:r>
              <a:rPr lang="tr-TR" dirty="0" smtClean="0"/>
              <a:t> %42 (PH tanısı konulduktan ortalama 3.5 yıl sonra). PDE5-i (%59), ERA (%52), </a:t>
            </a:r>
            <a:r>
              <a:rPr lang="tr-TR" dirty="0" err="1" smtClean="0"/>
              <a:t>prostosiklin</a:t>
            </a:r>
            <a:r>
              <a:rPr lang="tr-TR" dirty="0" smtClean="0"/>
              <a:t> analogları (%52)</a:t>
            </a:r>
          </a:p>
          <a:p>
            <a:r>
              <a:rPr lang="tr-TR" dirty="0" smtClean="0"/>
              <a:t>PH Risk Faktörleri; yaygın deri tutulumu, dijital </a:t>
            </a:r>
            <a:r>
              <a:rPr lang="tr-TR" dirty="0" err="1" smtClean="0"/>
              <a:t>vaskülopati</a:t>
            </a:r>
            <a:r>
              <a:rPr lang="tr-TR" dirty="0" smtClean="0"/>
              <a:t>,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, SCL-70 antikoru</a:t>
            </a:r>
          </a:p>
          <a:p>
            <a:r>
              <a:rPr lang="tr-TR" dirty="0" err="1" smtClean="0"/>
              <a:t>Mortalite</a:t>
            </a:r>
            <a:r>
              <a:rPr lang="tr-TR" dirty="0" smtClean="0"/>
              <a:t> risk faktörleri; erken tanı yaşı,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, başlangıçta </a:t>
            </a:r>
            <a:r>
              <a:rPr lang="tr-TR" dirty="0" err="1" smtClean="0"/>
              <a:t>monoterapi</a:t>
            </a:r>
            <a:r>
              <a:rPr lang="tr-TR" dirty="0" smtClean="0"/>
              <a:t> (başlangıçta </a:t>
            </a:r>
            <a:r>
              <a:rPr lang="tr-TR" dirty="0" err="1" smtClean="0"/>
              <a:t>monoterapi</a:t>
            </a:r>
            <a:r>
              <a:rPr lang="tr-TR" dirty="0" smtClean="0"/>
              <a:t> hastaların ¼)…</a:t>
            </a:r>
          </a:p>
        </p:txBody>
      </p:sp>
    </p:spTree>
    <p:extLst>
      <p:ext uri="{BB962C8B-B14F-4D97-AF65-F5344CB8AC3E}">
        <p14:creationId xmlns:p14="http://schemas.microsoft.com/office/powerpoint/2010/main" val="4875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9391" y="251670"/>
            <a:ext cx="19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Sjögren</a:t>
            </a:r>
            <a:r>
              <a:rPr lang="tr-TR" b="1" dirty="0" smtClean="0">
                <a:solidFill>
                  <a:srgbClr val="FF0000"/>
                </a:solidFill>
              </a:rPr>
              <a:t> Sendromu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9391" y="1690489"/>
            <a:ext cx="1158776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Gonca Mumcu (Marmara </a:t>
            </a:r>
            <a:r>
              <a:rPr lang="tr-TR" dirty="0" err="1" smtClean="0"/>
              <a:t>Ünv</a:t>
            </a:r>
            <a:r>
              <a:rPr lang="tr-TR" dirty="0" smtClean="0"/>
              <a:t>); 58 </a:t>
            </a:r>
            <a:r>
              <a:rPr lang="tr-TR" dirty="0" err="1" smtClean="0"/>
              <a:t>pSS</a:t>
            </a:r>
            <a:r>
              <a:rPr lang="tr-TR" dirty="0" smtClean="0"/>
              <a:t>, tükürük akış hızı, </a:t>
            </a:r>
            <a:r>
              <a:rPr lang="tr-TR" dirty="0" err="1" smtClean="0"/>
              <a:t>parotis</a:t>
            </a:r>
            <a:r>
              <a:rPr lang="tr-TR" dirty="0" smtClean="0"/>
              <a:t> ve </a:t>
            </a:r>
            <a:r>
              <a:rPr lang="tr-TR" dirty="0" err="1" smtClean="0"/>
              <a:t>submandibular</a:t>
            </a:r>
            <a:r>
              <a:rPr lang="tr-TR" dirty="0" smtClean="0"/>
              <a:t> bez OMERACT US puanı…</a:t>
            </a:r>
          </a:p>
          <a:p>
            <a:r>
              <a:rPr lang="tr-TR" dirty="0" smtClean="0"/>
              <a:t>Tükürük akış hızı ve US puanları ilişkili. OMERACT US puanı 2 ve üzerinde olması ve ağız kuruluğu arasında ilişki var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9391" y="2793653"/>
            <a:ext cx="1158776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Emre Bilgin (Hacettepe </a:t>
            </a:r>
            <a:r>
              <a:rPr lang="tr-TR" dirty="0" err="1" smtClean="0"/>
              <a:t>Ünv</a:t>
            </a:r>
            <a:r>
              <a:rPr lang="tr-TR" dirty="0" smtClean="0"/>
              <a:t>.); 2010 yılındaki </a:t>
            </a:r>
            <a:r>
              <a:rPr lang="tr-TR" dirty="0" err="1" smtClean="0"/>
              <a:t>pSS</a:t>
            </a:r>
            <a:r>
              <a:rPr lang="tr-TR" dirty="0" smtClean="0"/>
              <a:t> hastaları (98 hastanın 88’inde takip verisi var). Takip süresi 7 yıl</a:t>
            </a:r>
          </a:p>
          <a:p>
            <a:r>
              <a:rPr lang="tr-TR" dirty="0" smtClean="0"/>
              <a:t>Anemi IR %7.8, </a:t>
            </a:r>
            <a:r>
              <a:rPr lang="tr-TR" dirty="0" err="1" smtClean="0"/>
              <a:t>lökopeni</a:t>
            </a:r>
            <a:r>
              <a:rPr lang="tr-TR" dirty="0" smtClean="0"/>
              <a:t> IR %3.4, </a:t>
            </a:r>
            <a:r>
              <a:rPr lang="tr-TR" dirty="0" err="1" smtClean="0"/>
              <a:t>trombositopeni</a:t>
            </a:r>
            <a:r>
              <a:rPr lang="tr-TR" dirty="0" smtClean="0"/>
              <a:t> IR %2.1</a:t>
            </a:r>
          </a:p>
          <a:p>
            <a:r>
              <a:rPr lang="tr-TR" dirty="0" smtClean="0"/>
              <a:t>ANA titre %44 arttı, %50 stabil</a:t>
            </a:r>
          </a:p>
          <a:p>
            <a:r>
              <a:rPr lang="tr-TR" dirty="0" smtClean="0"/>
              <a:t>SS-A; başta pozitif olanların %10’unda negatifleşme, negatif olanların %23’ünde </a:t>
            </a:r>
            <a:r>
              <a:rPr lang="tr-TR" dirty="0" err="1" smtClean="0"/>
              <a:t>pozitifleşme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59391" y="4478002"/>
            <a:ext cx="1158776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Bengisu Aslan (Akdeniz </a:t>
            </a:r>
            <a:r>
              <a:rPr lang="tr-TR" dirty="0" err="1" smtClean="0"/>
              <a:t>Ünv</a:t>
            </a:r>
            <a:r>
              <a:rPr lang="tr-TR" dirty="0" smtClean="0"/>
              <a:t>); 2014-2018 arası </a:t>
            </a:r>
            <a:r>
              <a:rPr lang="tr-TR" dirty="0" err="1" smtClean="0"/>
              <a:t>pSS</a:t>
            </a:r>
            <a:r>
              <a:rPr lang="tr-TR" dirty="0" smtClean="0"/>
              <a:t> hastaları (n=430). 34 (%8) kanser (26 </a:t>
            </a:r>
            <a:r>
              <a:rPr lang="tr-TR" dirty="0" err="1" smtClean="0"/>
              <a:t>solid</a:t>
            </a:r>
            <a:r>
              <a:rPr lang="tr-TR" dirty="0" smtClean="0"/>
              <a:t>, 8 hematolojik). SIR 2.45 (1.62-3.27) (Hematolojik kanser SIR 8.42). NHL 4 hasta, SIR 10.81 (0.21-21.40). </a:t>
            </a:r>
            <a:r>
              <a:rPr lang="tr-TR" dirty="0" err="1" smtClean="0"/>
              <a:t>Over</a:t>
            </a:r>
            <a:r>
              <a:rPr lang="tr-TR" dirty="0" smtClean="0"/>
              <a:t> kanseri risk artışı 12.7 (2.54-22.9)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0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72995" y="2016449"/>
            <a:ext cx="1135997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(Hacettepe </a:t>
            </a:r>
            <a:r>
              <a:rPr lang="tr-TR" dirty="0" err="1" smtClean="0"/>
              <a:t>Ünv</a:t>
            </a:r>
            <a:r>
              <a:rPr lang="tr-TR" dirty="0" smtClean="0"/>
              <a:t>); 93 İİM hastası, 27 ay takip. </a:t>
            </a:r>
          </a:p>
          <a:p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tromboemboli</a:t>
            </a:r>
            <a:r>
              <a:rPr lang="tr-TR" dirty="0" smtClean="0"/>
              <a:t> </a:t>
            </a:r>
            <a:r>
              <a:rPr lang="tr-TR" dirty="0" err="1" smtClean="0"/>
              <a:t>prevelansı</a:t>
            </a:r>
            <a:r>
              <a:rPr lang="tr-TR" dirty="0" smtClean="0"/>
              <a:t> %8.6. Tanı ve VTE arası süre 4 ay, ¾’ünde ilk bir yılda. </a:t>
            </a:r>
            <a:r>
              <a:rPr lang="tr-TR" dirty="0" err="1" smtClean="0"/>
              <a:t>Tromboz</a:t>
            </a:r>
            <a:r>
              <a:rPr lang="tr-TR" dirty="0" smtClean="0"/>
              <a:t> </a:t>
            </a:r>
            <a:r>
              <a:rPr lang="tr-TR" dirty="0" err="1" smtClean="0"/>
              <a:t>profilaksisi</a:t>
            </a:r>
            <a:r>
              <a:rPr lang="tr-TR" dirty="0" smtClean="0"/>
              <a:t>?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72995" y="230659"/>
            <a:ext cx="227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İnflamatuar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Myozitler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71848" y="3291107"/>
            <a:ext cx="1135997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Murat Bektaş (Çapa); İİM (n=34), Kontrol-malin hastalar (n=14). PET-BT.</a:t>
            </a:r>
          </a:p>
          <a:p>
            <a:r>
              <a:rPr lang="tr-TR" dirty="0" smtClean="0"/>
              <a:t>Üst ve alt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proksimal</a:t>
            </a:r>
            <a:r>
              <a:rPr lang="tr-TR" dirty="0" smtClean="0"/>
              <a:t> ve </a:t>
            </a:r>
            <a:r>
              <a:rPr lang="tr-TR" dirty="0" err="1" smtClean="0"/>
              <a:t>distal</a:t>
            </a:r>
            <a:r>
              <a:rPr lang="tr-TR" dirty="0" smtClean="0"/>
              <a:t> kas tutulumu kontrole göre fazla (SUV-</a:t>
            </a:r>
            <a:r>
              <a:rPr lang="tr-TR" dirty="0" err="1" smtClean="0"/>
              <a:t>Max</a:t>
            </a:r>
            <a:r>
              <a:rPr lang="tr-TR" dirty="0" smtClean="0"/>
              <a:t> 1.7-1.9 arası) (</a:t>
            </a:r>
            <a:r>
              <a:rPr lang="tr-TR" dirty="0" err="1" smtClean="0"/>
              <a:t>mediastinal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yapılar iyi gösterge). PET/BT ve kas MR korelasyonu orta (</a:t>
            </a:r>
            <a:r>
              <a:rPr lang="tr-TR" dirty="0" err="1" smtClean="0"/>
              <a:t>kappa</a:t>
            </a:r>
            <a:r>
              <a:rPr lang="tr-TR" dirty="0" smtClean="0"/>
              <a:t> 0,41)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99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1002" y="159391"/>
            <a:ext cx="160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İAH çalışmaları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1002" y="2084080"/>
            <a:ext cx="1168677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Aynur Kamburoğlu (Uludağ </a:t>
            </a:r>
            <a:r>
              <a:rPr lang="tr-TR" dirty="0" err="1" smtClean="0"/>
              <a:t>Ünv</a:t>
            </a:r>
            <a:r>
              <a:rPr lang="tr-TR" dirty="0" smtClean="0"/>
              <a:t>); Göğüs hastalıklarında İAH nedeniyle yönlendirilen 226 hastanın özellikleri (2010-2020 arası</a:t>
            </a:r>
            <a:r>
              <a:rPr lang="tr-TR" dirty="0" smtClean="0"/>
              <a:t>). %</a:t>
            </a:r>
            <a:r>
              <a:rPr lang="tr-TR" dirty="0" smtClean="0"/>
              <a:t>49 </a:t>
            </a:r>
            <a:r>
              <a:rPr lang="tr-TR" dirty="0" err="1" smtClean="0"/>
              <a:t>romatoloji</a:t>
            </a:r>
            <a:r>
              <a:rPr lang="tr-TR" dirty="0" smtClean="0"/>
              <a:t> dışı İAH, %21 İPAF, %30 RH-İAH (en sık </a:t>
            </a:r>
            <a:r>
              <a:rPr lang="tr-TR" dirty="0" err="1" smtClean="0"/>
              <a:t>Sjögren</a:t>
            </a:r>
            <a:r>
              <a:rPr lang="tr-TR" dirty="0" smtClean="0"/>
              <a:t> sendromu %41).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1002" y="3586154"/>
            <a:ext cx="1174652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Melih Pamukçu </a:t>
            </a:r>
            <a:r>
              <a:rPr lang="tr-TR" dirty="0" smtClean="0"/>
              <a:t>(</a:t>
            </a:r>
            <a:r>
              <a:rPr lang="tr-TR" dirty="0" err="1"/>
              <a:t>D</a:t>
            </a:r>
            <a:r>
              <a:rPr lang="tr-TR" dirty="0" err="1" smtClean="0"/>
              <a:t>ışkapı</a:t>
            </a:r>
            <a:r>
              <a:rPr lang="tr-TR" dirty="0" smtClean="0"/>
              <a:t> </a:t>
            </a:r>
            <a:r>
              <a:rPr lang="tr-TR" dirty="0" smtClean="0"/>
              <a:t>EAH); Göğüs hastalıkların İAH nedeniyle yönlendirilen 66/48 (%73) hastada </a:t>
            </a:r>
            <a:r>
              <a:rPr lang="tr-TR" dirty="0" err="1" smtClean="0"/>
              <a:t>romatolojik</a:t>
            </a:r>
            <a:r>
              <a:rPr lang="tr-TR" dirty="0" smtClean="0"/>
              <a:t> hastalık saptananların analizi. SS, RA, SLE, MCTD, </a:t>
            </a:r>
            <a:r>
              <a:rPr lang="tr-TR" dirty="0" err="1" smtClean="0"/>
              <a:t>Sarkoidoz</a:t>
            </a:r>
            <a:r>
              <a:rPr lang="tr-TR" dirty="0" smtClean="0"/>
              <a:t>, </a:t>
            </a:r>
            <a:r>
              <a:rPr lang="tr-TR" dirty="0" err="1" smtClean="0"/>
              <a:t>SSc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1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0659" y="2217818"/>
            <a:ext cx="1098927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Nihal </a:t>
            </a:r>
            <a:r>
              <a:rPr lang="tr-TR" dirty="0" err="1" smtClean="0"/>
              <a:t>Lermi</a:t>
            </a:r>
            <a:r>
              <a:rPr lang="tr-TR" dirty="0" smtClean="0"/>
              <a:t> (Uludağ </a:t>
            </a:r>
            <a:r>
              <a:rPr lang="tr-TR" dirty="0" err="1" smtClean="0"/>
              <a:t>Ünv</a:t>
            </a:r>
            <a:r>
              <a:rPr lang="tr-TR" dirty="0" smtClean="0"/>
              <a:t>); 2011-2021 arası GM hastası (n=57).</a:t>
            </a:r>
          </a:p>
          <a:p>
            <a:r>
              <a:rPr lang="tr-TR" dirty="0" smtClean="0"/>
              <a:t>%95 ilk başvuru genel cerrahi (geçen süre 10 ay). %65 </a:t>
            </a:r>
            <a:r>
              <a:rPr lang="tr-TR" dirty="0" err="1" smtClean="0"/>
              <a:t>nüks</a:t>
            </a:r>
            <a:r>
              <a:rPr lang="tr-TR" dirty="0" smtClean="0"/>
              <a:t> var. </a:t>
            </a:r>
          </a:p>
          <a:p>
            <a:r>
              <a:rPr lang="tr-TR" dirty="0" smtClean="0"/>
              <a:t>Başlangıç tedavisi; %25 cerrahi, %19 </a:t>
            </a:r>
            <a:r>
              <a:rPr lang="tr-TR" dirty="0" err="1" smtClean="0"/>
              <a:t>steroid</a:t>
            </a:r>
            <a:r>
              <a:rPr lang="tr-TR" dirty="0" smtClean="0"/>
              <a:t>, %19 </a:t>
            </a:r>
            <a:r>
              <a:rPr lang="tr-TR" dirty="0" err="1" smtClean="0"/>
              <a:t>steroid</a:t>
            </a:r>
            <a:r>
              <a:rPr lang="tr-TR" dirty="0" smtClean="0"/>
              <a:t> ve </a:t>
            </a:r>
            <a:r>
              <a:rPr lang="tr-TR" dirty="0" err="1" smtClean="0"/>
              <a:t>mtx</a:t>
            </a:r>
            <a:r>
              <a:rPr lang="tr-TR" dirty="0" smtClean="0"/>
              <a:t>, %14 </a:t>
            </a:r>
            <a:r>
              <a:rPr lang="tr-TR" dirty="0" err="1" smtClean="0"/>
              <a:t>steroid</a:t>
            </a:r>
            <a:r>
              <a:rPr lang="tr-TR" dirty="0" smtClean="0"/>
              <a:t> ve AZA.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30659" y="3842461"/>
            <a:ext cx="1098927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Berkan Armağan (Hacettepe </a:t>
            </a:r>
            <a:r>
              <a:rPr lang="tr-TR" dirty="0" err="1" smtClean="0"/>
              <a:t>Ünv</a:t>
            </a:r>
            <a:r>
              <a:rPr lang="tr-TR" dirty="0" smtClean="0"/>
              <a:t>); 2013-2020 arası en az bir defa IVIG alan 149 hasta (133 analiz)</a:t>
            </a:r>
          </a:p>
          <a:p>
            <a:r>
              <a:rPr lang="tr-TR" dirty="0" smtClean="0"/>
              <a:t>SLE %35, IIM %35…IVIG ikinci basamak tedavi olarak tercih ediliyor. Tam veya </a:t>
            </a:r>
            <a:r>
              <a:rPr lang="tr-TR" dirty="0" err="1" smtClean="0"/>
              <a:t>parsiyel</a:t>
            </a:r>
            <a:r>
              <a:rPr lang="tr-TR" dirty="0" smtClean="0"/>
              <a:t> yanın ¾ hasta. %10 hastada IVIG bağlı yan etki. Üçte bir hastada </a:t>
            </a:r>
            <a:r>
              <a:rPr lang="tr-TR" dirty="0" err="1" smtClean="0"/>
              <a:t>relaps</a:t>
            </a:r>
            <a:r>
              <a:rPr lang="tr-TR" dirty="0" smtClean="0"/>
              <a:t> var, yarısına tekrar IVIG…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30659" y="197708"/>
            <a:ext cx="74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Diğer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18114" y="350234"/>
            <a:ext cx="244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Bağ dokusu ve Covid-19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9390" y="1439005"/>
            <a:ext cx="1150538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Çiğdem Çetin (Çapa); 1000 SLE hastası, telefon(halk sağlığı yönetim sistemi</a:t>
            </a:r>
          </a:p>
          <a:p>
            <a:r>
              <a:rPr lang="tr-TR" dirty="0" smtClean="0"/>
              <a:t>74 </a:t>
            </a:r>
            <a:r>
              <a:rPr lang="tr-TR" dirty="0" err="1" smtClean="0"/>
              <a:t>covid</a:t>
            </a:r>
            <a:r>
              <a:rPr lang="tr-TR" dirty="0" smtClean="0"/>
              <a:t> (58 analize alınmış) 38/58 yatış, 4/58 YBÜ, 2 </a:t>
            </a:r>
            <a:r>
              <a:rPr lang="tr-TR" dirty="0" err="1" smtClean="0"/>
              <a:t>ex</a:t>
            </a:r>
            <a:endParaRPr lang="tr-TR" dirty="0" smtClean="0"/>
          </a:p>
          <a:p>
            <a:r>
              <a:rPr lang="tr-TR" dirty="0" smtClean="0"/>
              <a:t>SDI ne kadar yüksekse ölüm o kadar fazla…Son 6 ay içerisinde </a:t>
            </a:r>
            <a:r>
              <a:rPr lang="tr-TR" dirty="0" err="1" smtClean="0"/>
              <a:t>Rtx</a:t>
            </a:r>
            <a:r>
              <a:rPr lang="tr-TR" dirty="0" smtClean="0"/>
              <a:t> alanlarda daha kötü gidişat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9388" y="2766456"/>
            <a:ext cx="1150538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Cansu </a:t>
            </a:r>
            <a:r>
              <a:rPr lang="tr-TR" dirty="0" err="1" smtClean="0"/>
              <a:t>Akleylek</a:t>
            </a:r>
            <a:r>
              <a:rPr lang="tr-TR" dirty="0" smtClean="0"/>
              <a:t> (Bilim </a:t>
            </a:r>
            <a:r>
              <a:rPr lang="tr-TR" dirty="0" err="1" smtClean="0"/>
              <a:t>Ünv</a:t>
            </a:r>
            <a:r>
              <a:rPr lang="tr-TR" dirty="0" smtClean="0"/>
              <a:t>, çok merkezli); </a:t>
            </a:r>
          </a:p>
          <a:p>
            <a:r>
              <a:rPr lang="tr-TR" dirty="0" smtClean="0"/>
              <a:t>Ocak 2020-Mayıs 2021 (Tarihe dikkat!) </a:t>
            </a:r>
            <a:r>
              <a:rPr lang="tr-TR" dirty="0" err="1" smtClean="0"/>
              <a:t>Covid</a:t>
            </a:r>
            <a:r>
              <a:rPr lang="tr-TR" dirty="0" smtClean="0"/>
              <a:t> geçiren 70 SLE.  %30 hastane yatışı, 1 </a:t>
            </a:r>
            <a:r>
              <a:rPr lang="tr-TR" dirty="0" err="1" smtClean="0"/>
              <a:t>ex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Covid</a:t>
            </a:r>
            <a:r>
              <a:rPr lang="tr-TR" dirty="0" smtClean="0"/>
              <a:t> sonrası ortalama 80. günde %20 hastada hastalık alevlenmesi (SLEDAI-2K)</a:t>
            </a:r>
          </a:p>
          <a:p>
            <a:r>
              <a:rPr lang="tr-TR" dirty="0" smtClean="0"/>
              <a:t>Yaş ve </a:t>
            </a:r>
            <a:r>
              <a:rPr lang="tr-TR" dirty="0" err="1" smtClean="0"/>
              <a:t>steroid</a:t>
            </a:r>
            <a:r>
              <a:rPr lang="tr-TR" dirty="0" smtClean="0"/>
              <a:t> kullanımı hastane yatışı risk faktörleri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59388" y="4229402"/>
            <a:ext cx="1150538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Numune </a:t>
            </a:r>
            <a:r>
              <a:rPr lang="tr-TR" dirty="0" err="1" smtClean="0"/>
              <a:t>Aliyeva</a:t>
            </a:r>
            <a:r>
              <a:rPr lang="tr-TR" dirty="0" smtClean="0"/>
              <a:t> (Çapa); 330 </a:t>
            </a:r>
            <a:r>
              <a:rPr lang="tr-TR" dirty="0" err="1" smtClean="0"/>
              <a:t>SSc</a:t>
            </a:r>
            <a:r>
              <a:rPr lang="tr-TR" dirty="0" smtClean="0"/>
              <a:t> Covid-19 PCR pozitifliği</a:t>
            </a:r>
          </a:p>
          <a:p>
            <a:r>
              <a:rPr lang="tr-TR" dirty="0" smtClean="0"/>
              <a:t>28 hastada (%8.5) </a:t>
            </a:r>
            <a:r>
              <a:rPr lang="tr-TR" dirty="0" err="1" smtClean="0"/>
              <a:t>covid</a:t>
            </a:r>
            <a:r>
              <a:rPr lang="tr-TR" dirty="0" smtClean="0"/>
              <a:t> pozitif. %25 yatış, 1 YBÜ.. SSC ve İAH varlığında yatış daha fazla.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59389" y="5170594"/>
            <a:ext cx="1150538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Sevilay Batıbay (Gazi </a:t>
            </a:r>
            <a:r>
              <a:rPr lang="tr-TR" dirty="0" err="1" smtClean="0"/>
              <a:t>Ünv</a:t>
            </a:r>
            <a:r>
              <a:rPr lang="tr-TR" dirty="0" smtClean="0"/>
              <a:t>. FTR-</a:t>
            </a:r>
            <a:r>
              <a:rPr lang="tr-TR" dirty="0" err="1" smtClean="0"/>
              <a:t>Romatoloji</a:t>
            </a:r>
            <a:r>
              <a:rPr lang="tr-TR" dirty="0" smtClean="0"/>
              <a:t>); </a:t>
            </a:r>
            <a:r>
              <a:rPr lang="tr-TR" dirty="0" err="1" smtClean="0"/>
              <a:t>Romatolojik</a:t>
            </a:r>
            <a:r>
              <a:rPr lang="tr-TR" dirty="0" smtClean="0"/>
              <a:t> hastalıkta post-</a:t>
            </a:r>
            <a:r>
              <a:rPr lang="tr-TR" dirty="0" err="1" smtClean="0"/>
              <a:t>covid</a:t>
            </a:r>
            <a:r>
              <a:rPr lang="tr-TR" dirty="0" smtClean="0"/>
              <a:t> sendrom (12. hafta) açısından değerlendirme (n=53). %68 post-</a:t>
            </a:r>
            <a:r>
              <a:rPr lang="tr-TR" dirty="0" err="1" smtClean="0"/>
              <a:t>covid</a:t>
            </a:r>
            <a:r>
              <a:rPr lang="tr-TR" dirty="0" smtClean="0"/>
              <a:t> sendromu var. Halsizlik, </a:t>
            </a:r>
            <a:r>
              <a:rPr lang="tr-TR" dirty="0" err="1" smtClean="0"/>
              <a:t>artralji</a:t>
            </a:r>
            <a:r>
              <a:rPr lang="tr-TR" dirty="0" smtClean="0"/>
              <a:t>, </a:t>
            </a:r>
            <a:r>
              <a:rPr lang="tr-TR" dirty="0" err="1" smtClean="0"/>
              <a:t>dispne</a:t>
            </a:r>
            <a:r>
              <a:rPr lang="tr-TR" dirty="0" smtClean="0"/>
              <a:t>, saçlarda dökülme sık bulgular…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71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74171" y="319314"/>
            <a:ext cx="8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ÖLÇME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1951" y="1669832"/>
            <a:ext cx="7731668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Elif Durak Ediboğlu (Katip Çelebi </a:t>
            </a:r>
            <a:r>
              <a:rPr lang="tr-TR" dirty="0" err="1" smtClean="0"/>
              <a:t>Ünv</a:t>
            </a:r>
            <a:r>
              <a:rPr lang="tr-TR" dirty="0" smtClean="0"/>
              <a:t>.): 313 </a:t>
            </a:r>
            <a:r>
              <a:rPr lang="tr-TR" dirty="0" err="1" smtClean="0"/>
              <a:t>AxSpA</a:t>
            </a:r>
            <a:r>
              <a:rPr lang="tr-TR" dirty="0" smtClean="0"/>
              <a:t> hastasında</a:t>
            </a:r>
          </a:p>
          <a:p>
            <a:r>
              <a:rPr lang="tr-TR" dirty="0" smtClean="0"/>
              <a:t>Hasta global değerlendirmesi; </a:t>
            </a:r>
            <a:r>
              <a:rPr lang="tr-TR" dirty="0" err="1" smtClean="0"/>
              <a:t>Spinal</a:t>
            </a:r>
            <a:r>
              <a:rPr lang="tr-TR" dirty="0" smtClean="0"/>
              <a:t> Ağrı ve Sabah Tutukluğu Şiddeti ile bağlantılı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21951" y="2917371"/>
            <a:ext cx="773166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Gülay Alp (Katip Çelebi </a:t>
            </a:r>
            <a:r>
              <a:rPr lang="tr-TR" dirty="0" err="1" smtClean="0"/>
              <a:t>Ünv</a:t>
            </a:r>
            <a:r>
              <a:rPr lang="tr-TR" dirty="0" smtClean="0"/>
              <a:t>.); 233 RA, PGA ve </a:t>
            </a:r>
            <a:r>
              <a:rPr lang="tr-TR" dirty="0" err="1" smtClean="0"/>
              <a:t>PhGA</a:t>
            </a:r>
            <a:r>
              <a:rPr lang="tr-TR" dirty="0" smtClean="0"/>
              <a:t> (0-100 mm)</a:t>
            </a:r>
          </a:p>
          <a:p>
            <a:r>
              <a:rPr lang="tr-TR" dirty="0" smtClean="0"/>
              <a:t>30 mm fark %15, &gt; 20 mm fark %60</a:t>
            </a:r>
          </a:p>
          <a:p>
            <a:r>
              <a:rPr lang="tr-TR" dirty="0" smtClean="0"/>
              <a:t>Faktörler; Erkek cinsiyet, </a:t>
            </a:r>
            <a:r>
              <a:rPr lang="tr-TR" i="1" u="sng" dirty="0" smtClean="0"/>
              <a:t>yüksek VAS</a:t>
            </a:r>
            <a:r>
              <a:rPr lang="tr-TR" dirty="0" smtClean="0"/>
              <a:t>, normal CRP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2228" y="1395054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Fadime Bildik (Uludağ </a:t>
            </a:r>
            <a:r>
              <a:rPr lang="tr-TR" dirty="0" err="1" smtClean="0"/>
              <a:t>Ünv</a:t>
            </a:r>
            <a:r>
              <a:rPr lang="tr-TR" dirty="0" smtClean="0"/>
              <a:t>.): </a:t>
            </a:r>
            <a:r>
              <a:rPr lang="tr-TR" dirty="0" err="1" smtClean="0"/>
              <a:t>Pandemi</a:t>
            </a:r>
            <a:r>
              <a:rPr lang="tr-TR" dirty="0" smtClean="0"/>
              <a:t> öncesi TCZ </a:t>
            </a:r>
            <a:r>
              <a:rPr lang="tr-TR" dirty="0" err="1" smtClean="0"/>
              <a:t>i.v</a:t>
            </a:r>
            <a:r>
              <a:rPr lang="tr-TR" dirty="0" smtClean="0"/>
              <a:t> olan 72 hastanın </a:t>
            </a:r>
            <a:r>
              <a:rPr lang="tr-TR" dirty="0" err="1" smtClean="0"/>
              <a:t>s.c</a:t>
            </a:r>
            <a:r>
              <a:rPr lang="tr-TR" dirty="0" smtClean="0"/>
              <a:t> geçtikten sonraki durumu</a:t>
            </a:r>
          </a:p>
          <a:p>
            <a:r>
              <a:rPr lang="tr-TR" dirty="0" smtClean="0"/>
              <a:t>Hastalık aktivitesi çok farklı değil, AMA Tedavi memnuniyeti açısından %57’si </a:t>
            </a:r>
            <a:r>
              <a:rPr lang="tr-TR" dirty="0" err="1" smtClean="0"/>
              <a:t>i.v</a:t>
            </a:r>
            <a:r>
              <a:rPr lang="tr-TR" dirty="0" smtClean="0"/>
              <a:t> memnun, %39 fark yok, %4 </a:t>
            </a:r>
            <a:r>
              <a:rPr lang="tr-TR" dirty="0" err="1" smtClean="0"/>
              <a:t>s.c</a:t>
            </a:r>
            <a:r>
              <a:rPr lang="tr-TR" dirty="0" smtClean="0"/>
              <a:t> memnun…</a:t>
            </a:r>
            <a:endParaRPr lang="en-US" dirty="0"/>
          </a:p>
        </p:txBody>
      </p:sp>
      <p:sp>
        <p:nvSpPr>
          <p:cNvPr id="5" name="Metin kutusu 4"/>
          <p:cNvSpPr txBox="1"/>
          <p:nvPr/>
        </p:nvSpPr>
        <p:spPr>
          <a:xfrm>
            <a:off x="232229" y="24674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bDMARD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32228" y="2197444"/>
            <a:ext cx="11429406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Elif Durak Ediboğlu (Katip Çelebi </a:t>
            </a:r>
            <a:r>
              <a:rPr lang="tr-TR" dirty="0" err="1" smtClean="0"/>
              <a:t>Ünv</a:t>
            </a:r>
            <a:r>
              <a:rPr lang="tr-TR" dirty="0" smtClean="0"/>
              <a:t>.); 180 </a:t>
            </a:r>
            <a:r>
              <a:rPr lang="tr-TR" dirty="0" err="1" smtClean="0"/>
              <a:t>AxSpA’da</a:t>
            </a:r>
            <a:r>
              <a:rPr lang="tr-TR" dirty="0" smtClean="0"/>
              <a:t> </a:t>
            </a:r>
            <a:r>
              <a:rPr lang="tr-TR" dirty="0" err="1" smtClean="0"/>
              <a:t>bDMARD</a:t>
            </a:r>
            <a:r>
              <a:rPr lang="tr-TR" dirty="0" smtClean="0"/>
              <a:t> sonrası anti-ilaç antikoru gelişimi 2 yıl takip…</a:t>
            </a:r>
          </a:p>
          <a:p>
            <a:r>
              <a:rPr lang="tr-TR" dirty="0" err="1" smtClean="0"/>
              <a:t>Adalimumab</a:t>
            </a:r>
            <a:r>
              <a:rPr lang="tr-TR" dirty="0" smtClean="0"/>
              <a:t> ve </a:t>
            </a:r>
            <a:r>
              <a:rPr lang="tr-TR" dirty="0" err="1" smtClean="0"/>
              <a:t>İnfliksimab’da</a:t>
            </a:r>
            <a:r>
              <a:rPr lang="tr-TR" dirty="0" smtClean="0"/>
              <a:t> %20’ler civarında, </a:t>
            </a:r>
            <a:r>
              <a:rPr lang="tr-TR" dirty="0" err="1" smtClean="0"/>
              <a:t>ETA’da</a:t>
            </a:r>
            <a:r>
              <a:rPr lang="tr-TR" dirty="0" smtClean="0"/>
              <a:t> çok nadir. Antikorlar 2 yıl boyunca da devam ediyor (kısmen azalma göstererek)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2228" y="3327619"/>
            <a:ext cx="1142940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Berkan Armağan (HÜ); </a:t>
            </a:r>
            <a:r>
              <a:rPr lang="tr-TR" dirty="0" err="1" smtClean="0"/>
              <a:t>AxSpA</a:t>
            </a:r>
            <a:r>
              <a:rPr lang="tr-TR" dirty="0" smtClean="0"/>
              <a:t> nedeniyle SEC kullanan 147 hastanın sonuçları. Hastaların %85’i </a:t>
            </a:r>
            <a:r>
              <a:rPr lang="tr-TR" dirty="0" err="1" smtClean="0"/>
              <a:t>TNFi</a:t>
            </a:r>
            <a:r>
              <a:rPr lang="tr-TR" dirty="0" smtClean="0"/>
              <a:t> sonrası</a:t>
            </a:r>
          </a:p>
          <a:p>
            <a:r>
              <a:rPr lang="tr-TR" dirty="0" err="1" smtClean="0"/>
              <a:t>Obesite</a:t>
            </a:r>
            <a:r>
              <a:rPr lang="tr-TR" dirty="0" smtClean="0"/>
              <a:t>, TNF-IR </a:t>
            </a:r>
            <a:r>
              <a:rPr lang="tr-TR" dirty="0" err="1" smtClean="0"/>
              <a:t>Sec</a:t>
            </a:r>
            <a:r>
              <a:rPr lang="tr-TR" dirty="0" smtClean="0"/>
              <a:t> etkinliği için belirleyici olabilir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32228" y="4143799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Sema Umut (DEÜ); </a:t>
            </a:r>
            <a:r>
              <a:rPr lang="tr-TR" dirty="0" err="1" smtClean="0"/>
              <a:t>bDMARD</a:t>
            </a:r>
            <a:r>
              <a:rPr lang="tr-TR" dirty="0" smtClean="0"/>
              <a:t> kullanan 877 hastada nörolojik yan etkilere bakılmış, 15 hasta (%0.2) yan etki var, </a:t>
            </a:r>
            <a:r>
              <a:rPr lang="tr-TR" dirty="0" err="1" smtClean="0"/>
              <a:t>non</a:t>
            </a:r>
            <a:r>
              <a:rPr lang="tr-TR" dirty="0" smtClean="0"/>
              <a:t>-spesifik karakterde, </a:t>
            </a:r>
            <a:r>
              <a:rPr lang="tr-TR" dirty="0" err="1" smtClean="0"/>
              <a:t>demyelizan</a:t>
            </a:r>
            <a:r>
              <a:rPr lang="tr-TR" dirty="0" smtClean="0"/>
              <a:t> </a:t>
            </a:r>
            <a:r>
              <a:rPr lang="tr-TR" dirty="0" err="1" smtClean="0"/>
              <a:t>nöropati</a:t>
            </a:r>
            <a:r>
              <a:rPr lang="tr-TR" dirty="0" smtClean="0"/>
              <a:t> yok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32228" y="5092809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Nevsun</a:t>
            </a:r>
            <a:r>
              <a:rPr lang="tr-TR" dirty="0" smtClean="0"/>
              <a:t> İnanç (TURKBIO); 231 RA ve </a:t>
            </a:r>
            <a:r>
              <a:rPr lang="tr-TR" dirty="0" err="1" smtClean="0"/>
              <a:t>tofasitinib</a:t>
            </a:r>
            <a:r>
              <a:rPr lang="tr-TR" dirty="0" smtClean="0"/>
              <a:t> kullanan hasta. Hastaların %13.4’ü onaysız olarak </a:t>
            </a:r>
            <a:r>
              <a:rPr lang="tr-TR" dirty="0" err="1" smtClean="0"/>
              <a:t>tofasitinib</a:t>
            </a:r>
            <a:r>
              <a:rPr lang="tr-TR" dirty="0" smtClean="0"/>
              <a:t> </a:t>
            </a:r>
            <a:r>
              <a:rPr lang="tr-TR" dirty="0" err="1" smtClean="0"/>
              <a:t>monoterapiye</a:t>
            </a:r>
            <a:r>
              <a:rPr lang="tr-TR" dirty="0" smtClean="0"/>
              <a:t> geçmişler. </a:t>
            </a:r>
            <a:r>
              <a:rPr lang="tr-TR" dirty="0" err="1" smtClean="0"/>
              <a:t>Monoterapiye</a:t>
            </a:r>
            <a:r>
              <a:rPr lang="tr-TR" dirty="0" smtClean="0"/>
              <a:t> geçenlerde ilaçta kalım, etkinlik açısından fark yok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32228" y="5888289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Mehmet Akif Esin (Ankara Şehir Hastanesi); </a:t>
            </a:r>
            <a:r>
              <a:rPr lang="tr-TR" dirty="0" err="1" smtClean="0"/>
              <a:t>PsA</a:t>
            </a:r>
            <a:r>
              <a:rPr lang="tr-TR" dirty="0" smtClean="0"/>
              <a:t>/AS ve MS olan hastalarda SEC kullanımı. 4 hasta ve </a:t>
            </a:r>
            <a:r>
              <a:rPr lang="tr-TR" dirty="0" err="1" smtClean="0"/>
              <a:t>SLR’den</a:t>
            </a:r>
            <a:r>
              <a:rPr lang="tr-TR" dirty="0" smtClean="0"/>
              <a:t> gelen 8 hasta. Tedavi seçeneği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30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5143" y="261257"/>
            <a:ext cx="19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SpA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Ekstraartiküler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5144" y="1683657"/>
            <a:ext cx="11684000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Haluk </a:t>
            </a:r>
            <a:r>
              <a:rPr lang="tr-TR" dirty="0" err="1" smtClean="0"/>
              <a:t>Cinahlı</a:t>
            </a:r>
            <a:r>
              <a:rPr lang="tr-TR" dirty="0" smtClean="0"/>
              <a:t> (Katip Çelebi </a:t>
            </a:r>
            <a:r>
              <a:rPr lang="tr-TR" dirty="0" err="1" smtClean="0"/>
              <a:t>Ünv</a:t>
            </a:r>
            <a:r>
              <a:rPr lang="tr-TR" dirty="0" smtClean="0"/>
              <a:t>.); 469 </a:t>
            </a:r>
            <a:r>
              <a:rPr lang="tr-TR" dirty="0" err="1" smtClean="0"/>
              <a:t>AxSpA</a:t>
            </a:r>
            <a:r>
              <a:rPr lang="tr-TR" dirty="0" smtClean="0"/>
              <a:t> hastası, 3 yıllık izlem. 99’unda (%21 AAÜ). Bu hastaların 77’sinde öyküde var, 53’ünde izlemde görülüyor. İzlemde AAÜ gelişmesi risk faktörü; Önceki AAÜ ve yüksek hastalık aktivitesi</a:t>
            </a:r>
          </a:p>
          <a:p>
            <a:r>
              <a:rPr lang="tr-TR" dirty="0" smtClean="0"/>
              <a:t>Yorum; Zamanla AAÜ ortaya çıkabilir…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5142" y="3222171"/>
            <a:ext cx="11684001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Elif Durak Ediboğlu (</a:t>
            </a:r>
            <a:r>
              <a:rPr lang="tr-TR" dirty="0" err="1" smtClean="0"/>
              <a:t>TReasure</a:t>
            </a:r>
            <a:r>
              <a:rPr lang="tr-TR" dirty="0" smtClean="0"/>
              <a:t>); 1678 yeni </a:t>
            </a:r>
            <a:r>
              <a:rPr lang="tr-TR" dirty="0" err="1" smtClean="0"/>
              <a:t>bDMARD</a:t>
            </a:r>
            <a:r>
              <a:rPr lang="tr-TR" dirty="0" smtClean="0"/>
              <a:t> başlanan </a:t>
            </a:r>
            <a:r>
              <a:rPr lang="tr-TR" dirty="0" err="1" smtClean="0"/>
              <a:t>AxSpA</a:t>
            </a:r>
            <a:r>
              <a:rPr lang="tr-TR" dirty="0" smtClean="0"/>
              <a:t>. Tedavi seçimine etki edecek </a:t>
            </a:r>
            <a:r>
              <a:rPr lang="tr-TR" dirty="0" err="1" smtClean="0"/>
              <a:t>baseline</a:t>
            </a:r>
            <a:r>
              <a:rPr lang="tr-TR" dirty="0" smtClean="0"/>
              <a:t> özellikler.</a:t>
            </a:r>
          </a:p>
          <a:p>
            <a:r>
              <a:rPr lang="tr-TR" dirty="0" smtClean="0"/>
              <a:t>IBH; </a:t>
            </a:r>
            <a:r>
              <a:rPr lang="tr-TR" dirty="0" err="1" smtClean="0"/>
              <a:t>monoklonal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ETA. </a:t>
            </a:r>
          </a:p>
          <a:p>
            <a:r>
              <a:rPr lang="tr-TR" dirty="0" smtClean="0"/>
              <a:t>SEC ve </a:t>
            </a:r>
            <a:r>
              <a:rPr lang="tr-TR" dirty="0" err="1" smtClean="0"/>
              <a:t>monoklonal</a:t>
            </a:r>
            <a:r>
              <a:rPr lang="tr-TR" dirty="0" smtClean="0"/>
              <a:t>; İleri yaş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83085" y="4532254"/>
            <a:ext cx="11646058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Ebru Yılmaz (</a:t>
            </a:r>
            <a:r>
              <a:rPr lang="tr-TR" dirty="0" err="1" smtClean="0"/>
              <a:t>Bezmialem</a:t>
            </a:r>
            <a:r>
              <a:rPr lang="tr-TR" dirty="0" smtClean="0"/>
              <a:t> FTR); 563 AS ve 536 kronik mekanik BA</a:t>
            </a:r>
          </a:p>
          <a:p>
            <a:r>
              <a:rPr lang="tr-TR" dirty="0" err="1" smtClean="0"/>
              <a:t>Atopik</a:t>
            </a:r>
            <a:r>
              <a:rPr lang="tr-TR" dirty="0" smtClean="0"/>
              <a:t> dermatit (%13.9 </a:t>
            </a:r>
            <a:r>
              <a:rPr lang="tr-TR" dirty="0" err="1" smtClean="0"/>
              <a:t>vs</a:t>
            </a:r>
            <a:r>
              <a:rPr lang="tr-TR" dirty="0" smtClean="0"/>
              <a:t> %9.6), alerjik </a:t>
            </a:r>
            <a:r>
              <a:rPr lang="tr-TR" dirty="0" err="1" smtClean="0"/>
              <a:t>rinit</a:t>
            </a:r>
            <a:r>
              <a:rPr lang="tr-TR" dirty="0" smtClean="0"/>
              <a:t> (%36.6 </a:t>
            </a:r>
            <a:r>
              <a:rPr lang="tr-TR" dirty="0" err="1" smtClean="0"/>
              <a:t>vs</a:t>
            </a:r>
            <a:r>
              <a:rPr lang="tr-TR" dirty="0" smtClean="0"/>
              <a:t> %25.1), Astım (%19.9 </a:t>
            </a:r>
            <a:r>
              <a:rPr lang="tr-TR" dirty="0" err="1" smtClean="0"/>
              <a:t>vs</a:t>
            </a:r>
            <a:r>
              <a:rPr lang="tr-TR" dirty="0" smtClean="0"/>
              <a:t> %13.4)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043" y="271849"/>
            <a:ext cx="9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Egzersiz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1805" y="1886465"/>
            <a:ext cx="1118810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Hande Ece Öz (Katip Çelebi </a:t>
            </a:r>
            <a:r>
              <a:rPr lang="tr-TR" dirty="0" err="1" smtClean="0"/>
              <a:t>Ünv</a:t>
            </a:r>
            <a:r>
              <a:rPr lang="tr-TR" dirty="0" smtClean="0"/>
              <a:t>.); </a:t>
            </a:r>
            <a:r>
              <a:rPr lang="tr-TR" dirty="0" err="1" smtClean="0"/>
              <a:t>AxSpA</a:t>
            </a:r>
            <a:r>
              <a:rPr lang="tr-TR" dirty="0" smtClean="0"/>
              <a:t> hastalarında </a:t>
            </a:r>
            <a:r>
              <a:rPr lang="tr-TR" dirty="0" err="1" smtClean="0"/>
              <a:t>Servikal</a:t>
            </a:r>
            <a:r>
              <a:rPr lang="tr-TR" dirty="0" smtClean="0"/>
              <a:t> Stabilizasyon egzersizleri ile ilgili RKÇ.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propriosepsiyon</a:t>
            </a:r>
            <a:r>
              <a:rPr lang="tr-TR" dirty="0" smtClean="0"/>
              <a:t> duyusu için egzersiz yararlı…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21496" y="2967335"/>
            <a:ext cx="11444427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Devrim Can Saraç (Katip Çelebi </a:t>
            </a:r>
            <a:r>
              <a:rPr lang="tr-TR" dirty="0" err="1" smtClean="0"/>
              <a:t>Ünv</a:t>
            </a:r>
            <a:r>
              <a:rPr lang="tr-TR" dirty="0" smtClean="0"/>
              <a:t>.); </a:t>
            </a:r>
            <a:r>
              <a:rPr lang="tr-TR" dirty="0" err="1" smtClean="0"/>
              <a:t>AxSpA</a:t>
            </a:r>
            <a:r>
              <a:rPr lang="tr-TR" dirty="0" smtClean="0"/>
              <a:t> hastalarında egzersiz için bariyerler değerlendirilmiş</a:t>
            </a:r>
          </a:p>
          <a:p>
            <a:r>
              <a:rPr lang="tr-TR" dirty="0" smtClean="0"/>
              <a:t>Hastalık aktivitesi bariyer oluşturmuyor. Hareket etme konusundaki endişeler, fonksiyonel durum ve sağlık algısı bariyer.</a:t>
            </a:r>
          </a:p>
          <a:p>
            <a:r>
              <a:rPr lang="tr-TR" b="1" i="1" dirty="0" smtClean="0"/>
              <a:t>Yorum:</a:t>
            </a:r>
            <a:r>
              <a:rPr lang="tr-TR" dirty="0" smtClean="0"/>
              <a:t> Hastalar her </a:t>
            </a:r>
            <a:r>
              <a:rPr lang="tr-TR" dirty="0" err="1" smtClean="0"/>
              <a:t>vizitte</a:t>
            </a:r>
            <a:r>
              <a:rPr lang="tr-TR" dirty="0" smtClean="0"/>
              <a:t> egzersiz açısından desteklenmelidir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89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1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13088" y="1557031"/>
            <a:ext cx="1183658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Bünyamin Kısacık (Gaziantep); </a:t>
            </a:r>
            <a:r>
              <a:rPr lang="tr-TR" dirty="0" err="1" smtClean="0"/>
              <a:t>Paraneoplastik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r>
              <a:rPr lang="tr-TR" dirty="0" smtClean="0"/>
              <a:t> (92), </a:t>
            </a:r>
            <a:r>
              <a:rPr lang="tr-TR" dirty="0" err="1" smtClean="0"/>
              <a:t>artriti</a:t>
            </a:r>
            <a:r>
              <a:rPr lang="tr-TR" dirty="0" smtClean="0"/>
              <a:t> olmayan </a:t>
            </a:r>
            <a:r>
              <a:rPr lang="tr-TR" dirty="0" err="1" smtClean="0"/>
              <a:t>malinite</a:t>
            </a:r>
            <a:r>
              <a:rPr lang="tr-TR" dirty="0" smtClean="0"/>
              <a:t> (102), erken RA (69), kontrol (84)</a:t>
            </a:r>
          </a:p>
          <a:p>
            <a:r>
              <a:rPr lang="tr-TR" dirty="0" smtClean="0"/>
              <a:t>RF %20, CCP %7, LDH yüksek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13088" y="2533497"/>
            <a:ext cx="1183658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Zehra Özsoy (HÜ); ESR&gt; 100 olan 311 </a:t>
            </a:r>
            <a:r>
              <a:rPr lang="tr-TR" dirty="0" err="1" smtClean="0"/>
              <a:t>romatolojik</a:t>
            </a:r>
            <a:r>
              <a:rPr lang="tr-TR" dirty="0" smtClean="0"/>
              <a:t> hastalık. Yeni tanı (</a:t>
            </a:r>
            <a:r>
              <a:rPr lang="tr-TR" dirty="0" err="1" smtClean="0"/>
              <a:t>vaskülit</a:t>
            </a:r>
            <a:r>
              <a:rPr lang="tr-TR" dirty="0" smtClean="0"/>
              <a:t>), </a:t>
            </a:r>
            <a:r>
              <a:rPr lang="tr-TR" dirty="0" err="1" smtClean="0"/>
              <a:t>romatolojik</a:t>
            </a:r>
            <a:r>
              <a:rPr lang="tr-TR" dirty="0" smtClean="0"/>
              <a:t> alevlenmeler (</a:t>
            </a:r>
            <a:r>
              <a:rPr lang="tr-TR" dirty="0" err="1" smtClean="0"/>
              <a:t>Ra</a:t>
            </a:r>
            <a:r>
              <a:rPr lang="tr-TR" dirty="0" smtClean="0"/>
              <a:t> ve </a:t>
            </a:r>
            <a:r>
              <a:rPr lang="tr-TR" dirty="0" err="1" smtClean="0"/>
              <a:t>SpA</a:t>
            </a:r>
            <a:r>
              <a:rPr lang="tr-TR" dirty="0" smtClean="0"/>
              <a:t>), enfeksiyonlar (İA ve bağ dokusu hastalıkları)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3087" y="3391150"/>
            <a:ext cx="1183658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Fatma Yalçınkaya (HÜ); İA hastalarında </a:t>
            </a:r>
            <a:r>
              <a:rPr lang="tr-TR" dirty="0" err="1" smtClean="0"/>
              <a:t>kranio-servikal</a:t>
            </a:r>
            <a:r>
              <a:rPr lang="tr-TR" dirty="0" smtClean="0"/>
              <a:t> bileşke (MR ve/veya CT)</a:t>
            </a:r>
          </a:p>
          <a:p>
            <a:r>
              <a:rPr lang="tr-TR" dirty="0" smtClean="0"/>
              <a:t>204 RA, 200 AS, 55 </a:t>
            </a:r>
            <a:r>
              <a:rPr lang="tr-TR" dirty="0" err="1" smtClean="0"/>
              <a:t>PsA</a:t>
            </a:r>
            <a:r>
              <a:rPr lang="tr-TR" dirty="0" smtClean="0"/>
              <a:t> hastası. Toplamda %35 hastada tutulum var, </a:t>
            </a:r>
            <a:r>
              <a:rPr lang="tr-TR" dirty="0" err="1" smtClean="0"/>
              <a:t>RA’da</a:t>
            </a:r>
            <a:r>
              <a:rPr lang="tr-TR" dirty="0" smtClean="0"/>
              <a:t> en sık </a:t>
            </a:r>
            <a:r>
              <a:rPr lang="tr-TR" dirty="0" err="1" smtClean="0"/>
              <a:t>odontoid</a:t>
            </a:r>
            <a:r>
              <a:rPr lang="tr-TR" dirty="0" smtClean="0"/>
              <a:t> proses (%34), AAS (%12), VS (%12) 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92456" y="4304817"/>
            <a:ext cx="1185721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Gülay Alp (Katip Çelebi </a:t>
            </a:r>
            <a:r>
              <a:rPr lang="tr-TR" dirty="0" err="1" smtClean="0"/>
              <a:t>Ünv</a:t>
            </a:r>
            <a:r>
              <a:rPr lang="tr-TR" dirty="0" smtClean="0"/>
              <a:t>). 240 RA hastası,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grafiler</a:t>
            </a:r>
            <a:r>
              <a:rPr lang="tr-TR" dirty="0" smtClean="0"/>
              <a:t> (F/E/N). %10.4 AAS, VS sadece 1 hastada var. Hastalık süresi, erozyon, protez daha fazla. 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395416" y="29656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RA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1669" y="1585519"/>
            <a:ext cx="1089412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Umut Kalyoncu (HÜ); RA ve İAH olan 101 hastanın takip akciğer </a:t>
            </a:r>
            <a:r>
              <a:rPr lang="tr-TR" dirty="0" err="1" smtClean="0"/>
              <a:t>BT’leri</a:t>
            </a:r>
            <a:r>
              <a:rPr lang="tr-TR" dirty="0" smtClean="0"/>
              <a:t> ile </a:t>
            </a:r>
            <a:r>
              <a:rPr lang="tr-TR" dirty="0" err="1" smtClean="0"/>
              <a:t>progresyon</a:t>
            </a:r>
            <a:endParaRPr lang="tr-TR" dirty="0" smtClean="0"/>
          </a:p>
          <a:p>
            <a:r>
              <a:rPr lang="tr-TR" dirty="0" smtClean="0"/>
              <a:t>Buzlu cam ve erkek cinsiyet varlığında </a:t>
            </a:r>
            <a:r>
              <a:rPr lang="tr-TR" dirty="0" err="1" smtClean="0"/>
              <a:t>progresyon</a:t>
            </a:r>
            <a:r>
              <a:rPr lang="tr-TR" dirty="0" smtClean="0"/>
              <a:t> fazla, </a:t>
            </a:r>
            <a:r>
              <a:rPr lang="tr-TR" dirty="0" err="1" smtClean="0"/>
              <a:t>mtx</a:t>
            </a:r>
            <a:r>
              <a:rPr lang="tr-TR" dirty="0" smtClean="0"/>
              <a:t> (ever) kullanımda </a:t>
            </a:r>
            <a:r>
              <a:rPr lang="tr-TR" dirty="0" err="1" smtClean="0"/>
              <a:t>progresyon</a:t>
            </a:r>
            <a:r>
              <a:rPr lang="tr-TR" dirty="0" smtClean="0"/>
              <a:t> az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669" y="2627015"/>
            <a:ext cx="1090568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Didem Şahin Eroğlu (Ankara </a:t>
            </a:r>
            <a:r>
              <a:rPr lang="tr-TR" dirty="0" err="1" smtClean="0"/>
              <a:t>Ünv</a:t>
            </a:r>
            <a:r>
              <a:rPr lang="tr-TR" dirty="0" smtClean="0"/>
              <a:t>); RA ve akciğer tutulumu olan 253 hasta (</a:t>
            </a:r>
            <a:r>
              <a:rPr lang="tr-TR" dirty="0" err="1" smtClean="0"/>
              <a:t>prevalans</a:t>
            </a:r>
            <a:r>
              <a:rPr lang="tr-TR" dirty="0" smtClean="0"/>
              <a:t> %2.6). Sıklık sırası hava yolu hastalığı (%47), İAH (%42), Nodül (%28), </a:t>
            </a:r>
            <a:r>
              <a:rPr lang="tr-TR" dirty="0" err="1" smtClean="0"/>
              <a:t>efüzyon</a:t>
            </a:r>
            <a:r>
              <a:rPr lang="tr-TR" dirty="0" smtClean="0"/>
              <a:t> (%12). Yaklaşık dörtte birinde kombinasyon. 4 yıl takip süresinde %20 </a:t>
            </a:r>
            <a:r>
              <a:rPr lang="tr-TR" dirty="0" err="1" smtClean="0"/>
              <a:t>ex</a:t>
            </a:r>
            <a:r>
              <a:rPr lang="tr-TR" dirty="0" smtClean="0"/>
              <a:t>. RA-İAH varlığı, </a:t>
            </a:r>
            <a:r>
              <a:rPr lang="tr-TR" dirty="0" err="1" smtClean="0"/>
              <a:t>plevral</a:t>
            </a:r>
            <a:r>
              <a:rPr lang="tr-TR" dirty="0" smtClean="0"/>
              <a:t> </a:t>
            </a:r>
            <a:r>
              <a:rPr lang="tr-TR" dirty="0" err="1" smtClean="0"/>
              <a:t>efüzyon</a:t>
            </a:r>
            <a:r>
              <a:rPr lang="tr-TR" dirty="0" smtClean="0"/>
              <a:t> ve yaş </a:t>
            </a:r>
            <a:r>
              <a:rPr lang="tr-TR" dirty="0" err="1" smtClean="0"/>
              <a:t>mortalite</a:t>
            </a:r>
            <a:r>
              <a:rPr lang="tr-TR" dirty="0" smtClean="0"/>
              <a:t> ile ilişkili. </a:t>
            </a:r>
            <a:r>
              <a:rPr lang="tr-TR" dirty="0" err="1" smtClean="0"/>
              <a:t>Mtx</a:t>
            </a:r>
            <a:r>
              <a:rPr lang="tr-TR" dirty="0" smtClean="0"/>
              <a:t> kullanımı koruyucu.  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02005" y="4912511"/>
            <a:ext cx="1084378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Umut Kalyoncu (</a:t>
            </a:r>
            <a:r>
              <a:rPr lang="tr-TR" dirty="0" err="1" smtClean="0"/>
              <a:t>TReasure</a:t>
            </a:r>
            <a:r>
              <a:rPr lang="tr-TR" dirty="0" smtClean="0"/>
              <a:t>); RA ve İAH hastalarında </a:t>
            </a:r>
            <a:r>
              <a:rPr lang="tr-TR" dirty="0" err="1" smtClean="0"/>
              <a:t>tofasitinib</a:t>
            </a:r>
            <a:r>
              <a:rPr lang="tr-TR" dirty="0" smtClean="0"/>
              <a:t> deneyimi (n=47). Takip süresi 1 yıl. SFT stabil (%11 kötüleşme). İlaç kesilmesinde </a:t>
            </a:r>
            <a:r>
              <a:rPr lang="tr-TR" dirty="0" err="1" smtClean="0"/>
              <a:t>infeksiyonlar</a:t>
            </a:r>
            <a:r>
              <a:rPr lang="tr-TR" dirty="0" smtClean="0"/>
              <a:t> önemli bir neden.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02005" y="4004248"/>
            <a:ext cx="1085535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Ahmed</a:t>
            </a:r>
            <a:r>
              <a:rPr lang="tr-TR" dirty="0" smtClean="0"/>
              <a:t> </a:t>
            </a:r>
            <a:r>
              <a:rPr lang="tr-TR" dirty="0" err="1" smtClean="0"/>
              <a:t>Cihad</a:t>
            </a:r>
            <a:r>
              <a:rPr lang="tr-TR" dirty="0" smtClean="0"/>
              <a:t> Genç (Sakarya </a:t>
            </a:r>
            <a:r>
              <a:rPr lang="tr-TR" dirty="0" err="1" smtClean="0"/>
              <a:t>Ünv</a:t>
            </a:r>
            <a:r>
              <a:rPr lang="tr-TR" dirty="0" smtClean="0"/>
              <a:t>); değerlendirilen 8/87 hastada RA-İAH saptanmış. </a:t>
            </a:r>
            <a:r>
              <a:rPr lang="tr-TR" dirty="0" err="1" smtClean="0"/>
              <a:t>Ral</a:t>
            </a:r>
            <a:r>
              <a:rPr lang="tr-TR" dirty="0" smtClean="0"/>
              <a:t> varlığında İAH saptanma riski 7x artış.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11892" y="255373"/>
            <a:ext cx="11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RA ve İAH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8474" y="26728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HÜR-BİO 20 yıllık Öykü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8474" y="1154752"/>
            <a:ext cx="5521063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err="1" smtClean="0"/>
              <a:t>RA’da</a:t>
            </a:r>
            <a:r>
              <a:rPr lang="tr-TR" dirty="0" smtClean="0"/>
              <a:t> </a:t>
            </a:r>
            <a:r>
              <a:rPr lang="tr-TR" b="1" i="1" dirty="0" smtClean="0"/>
              <a:t>birinci</a:t>
            </a:r>
            <a:r>
              <a:rPr lang="tr-TR" dirty="0" smtClean="0"/>
              <a:t> DMARD seçimi;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TNFi</a:t>
            </a:r>
            <a:r>
              <a:rPr lang="tr-TR" dirty="0" smtClean="0"/>
              <a:t>) 2006-2010 %96, 2010-2015; %64, 2016-2020; %39</a:t>
            </a:r>
          </a:p>
          <a:p>
            <a:r>
              <a:rPr lang="tr-TR" dirty="0" smtClean="0"/>
              <a:t>2016-2020 arası; </a:t>
            </a:r>
            <a:r>
              <a:rPr lang="tr-TR" dirty="0" err="1" smtClean="0"/>
              <a:t>Tofa</a:t>
            </a:r>
            <a:r>
              <a:rPr lang="tr-TR" dirty="0" smtClean="0"/>
              <a:t> %26, TCZ %12, RTX %10, ABA %12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8474" y="2304674"/>
            <a:ext cx="5521063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err="1" smtClean="0"/>
              <a:t>RA’da</a:t>
            </a:r>
            <a:r>
              <a:rPr lang="tr-TR" dirty="0" smtClean="0"/>
              <a:t> </a:t>
            </a:r>
            <a:r>
              <a:rPr lang="tr-TR" b="1" i="1" dirty="0" smtClean="0"/>
              <a:t>ikinci</a:t>
            </a:r>
            <a:r>
              <a:rPr lang="tr-TR" dirty="0" smtClean="0"/>
              <a:t> DMARD seçimi;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TNFi</a:t>
            </a:r>
            <a:r>
              <a:rPr lang="tr-TR" dirty="0" smtClean="0"/>
              <a:t>) 2006-2010 %73, 2010-2015; %54, 2016-2020; %44</a:t>
            </a:r>
          </a:p>
          <a:p>
            <a:r>
              <a:rPr lang="tr-TR" dirty="0" smtClean="0"/>
              <a:t>2016-2020 arası; </a:t>
            </a:r>
            <a:r>
              <a:rPr lang="tr-TR" dirty="0" err="1" smtClean="0"/>
              <a:t>Tofa</a:t>
            </a:r>
            <a:r>
              <a:rPr lang="tr-TR" dirty="0" smtClean="0"/>
              <a:t> %18, TCZ %20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38241" y="3439551"/>
            <a:ext cx="548129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b="1" i="1" dirty="0" smtClean="0"/>
              <a:t>ikinci</a:t>
            </a:r>
            <a:r>
              <a:rPr lang="tr-TR" dirty="0" smtClean="0"/>
              <a:t> DMARD seçimi;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TNFi</a:t>
            </a:r>
            <a:r>
              <a:rPr lang="tr-TR" dirty="0" smtClean="0"/>
              <a:t>) 2011-2015 %95, 2016-2020; %70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38242" y="4423630"/>
            <a:ext cx="548129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/>
              <a:t>SpA</a:t>
            </a:r>
            <a:r>
              <a:rPr lang="tr-TR" dirty="0" smtClean="0"/>
              <a:t>; Son 5 yılda IL-17 1. sırada %2.5, 2. sırada %6.4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8242" y="5155804"/>
            <a:ext cx="551721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RA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dirty="0" err="1" smtClean="0"/>
              <a:t>bDMARD’a</a:t>
            </a:r>
            <a:r>
              <a:rPr lang="tr-TR" dirty="0" smtClean="0"/>
              <a:t> kadar geçen süre; 55 ay </a:t>
            </a:r>
            <a:r>
              <a:rPr lang="tr-TR" dirty="0" err="1" smtClean="0"/>
              <a:t>vs</a:t>
            </a:r>
            <a:r>
              <a:rPr lang="tr-TR" dirty="0" smtClean="0"/>
              <a:t> 18 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4671</Words>
  <Application>Microsoft Office PowerPoint</Application>
  <PresentationFormat>Geniş ekran</PresentationFormat>
  <Paragraphs>380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68</cp:revision>
  <dcterms:created xsi:type="dcterms:W3CDTF">2021-10-04T18:26:24Z</dcterms:created>
  <dcterms:modified xsi:type="dcterms:W3CDTF">2021-10-26T07:54:56Z</dcterms:modified>
</cp:coreProperties>
</file>