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7" r:id="rId7"/>
    <p:sldId id="269" r:id="rId8"/>
    <p:sldId id="270" r:id="rId9"/>
    <p:sldId id="262" r:id="rId10"/>
    <p:sldId id="263" r:id="rId11"/>
    <p:sldId id="264" r:id="rId12"/>
    <p:sldId id="265" r:id="rId13"/>
    <p:sldId id="266" r:id="rId14"/>
    <p:sldId id="268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-4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6FC8-C9CB-4C25-AD82-73EB528042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5CA1-2D69-4257-A0DC-9462BC11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9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6FC8-C9CB-4C25-AD82-73EB528042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5CA1-2D69-4257-A0DC-9462BC11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7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6FC8-C9CB-4C25-AD82-73EB528042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5CA1-2D69-4257-A0DC-9462BC11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92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6FC8-C9CB-4C25-AD82-73EB528042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5CA1-2D69-4257-A0DC-9462BC11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1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6FC8-C9CB-4C25-AD82-73EB528042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5CA1-2D69-4257-A0DC-9462BC11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3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6FC8-C9CB-4C25-AD82-73EB528042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5CA1-2D69-4257-A0DC-9462BC11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6FC8-C9CB-4C25-AD82-73EB528042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5CA1-2D69-4257-A0DC-9462BC11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4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6FC8-C9CB-4C25-AD82-73EB528042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5CA1-2D69-4257-A0DC-9462BC11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6FC8-C9CB-4C25-AD82-73EB528042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5CA1-2D69-4257-A0DC-9462BC11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2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6FC8-C9CB-4C25-AD82-73EB528042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5CA1-2D69-4257-A0DC-9462BC11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6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6FC8-C9CB-4C25-AD82-73EB528042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5CA1-2D69-4257-A0DC-9462BC11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3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26FC8-C9CB-4C25-AD82-73EB5280427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75CA1-2D69-4257-A0DC-9462BC113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94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09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67286" y="1674055"/>
            <a:ext cx="11662117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Gökhan </a:t>
            </a:r>
            <a:r>
              <a:rPr lang="tr-TR" dirty="0" err="1" smtClean="0"/>
              <a:t>Tazegül</a:t>
            </a:r>
            <a:r>
              <a:rPr lang="tr-TR" dirty="0" smtClean="0"/>
              <a:t> (Polatlı DH); TRD onam formlarının okunabilirliği 11-14 yıl arası eğitim gerektiriyor. Toplum ortalama eğitim düzeyi 8 yıl. </a:t>
            </a:r>
          </a:p>
          <a:p>
            <a:r>
              <a:rPr lang="tr-TR" b="1" i="1" dirty="0" smtClean="0"/>
              <a:t>Öneri;</a:t>
            </a:r>
            <a:r>
              <a:rPr lang="tr-TR" dirty="0" smtClean="0"/>
              <a:t> Formlar Gözden Geçirilmelidir…</a:t>
            </a:r>
            <a:endParaRPr lang="en-US" dirty="0"/>
          </a:p>
        </p:txBody>
      </p:sp>
      <p:sp>
        <p:nvSpPr>
          <p:cNvPr id="10" name="Metin kutusu 9"/>
          <p:cNvSpPr txBox="1"/>
          <p:nvPr/>
        </p:nvSpPr>
        <p:spPr>
          <a:xfrm>
            <a:off x="262596" y="3149077"/>
            <a:ext cx="11666807" cy="120032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Fatma Tuncer (Kocaeli </a:t>
            </a:r>
            <a:r>
              <a:rPr lang="tr-TR" dirty="0" err="1" smtClean="0"/>
              <a:t>Ünv</a:t>
            </a:r>
            <a:r>
              <a:rPr lang="tr-TR" dirty="0" smtClean="0"/>
              <a:t>.); 100 </a:t>
            </a:r>
            <a:r>
              <a:rPr lang="tr-TR" dirty="0" err="1" smtClean="0"/>
              <a:t>s.c</a:t>
            </a:r>
            <a:r>
              <a:rPr lang="tr-TR" dirty="0" smtClean="0"/>
              <a:t> </a:t>
            </a:r>
            <a:r>
              <a:rPr lang="tr-TR" dirty="0" err="1" smtClean="0"/>
              <a:t>bDMARD</a:t>
            </a:r>
            <a:r>
              <a:rPr lang="tr-TR" dirty="0" smtClean="0"/>
              <a:t> alan hasta, ilaç kullanımları ile ilgili sorgulama…</a:t>
            </a:r>
          </a:p>
          <a:p>
            <a:r>
              <a:rPr lang="tr-TR" dirty="0" smtClean="0"/>
              <a:t>Enjeksiyon öncesi bekleme süresine uyum;</a:t>
            </a:r>
          </a:p>
          <a:p>
            <a:r>
              <a:rPr lang="tr-TR" dirty="0" smtClean="0"/>
              <a:t>3 yıl ve üzeri </a:t>
            </a:r>
            <a:r>
              <a:rPr lang="tr-TR" dirty="0" err="1" smtClean="0"/>
              <a:t>bDMARD</a:t>
            </a:r>
            <a:r>
              <a:rPr lang="tr-TR" dirty="0" smtClean="0"/>
              <a:t> kullananlarda %66, &lt; 3 yıl kullananlarda %88</a:t>
            </a:r>
          </a:p>
          <a:p>
            <a:r>
              <a:rPr lang="tr-TR" b="1" i="1" dirty="0" smtClean="0"/>
              <a:t>Yorum;</a:t>
            </a:r>
            <a:r>
              <a:rPr lang="tr-TR" dirty="0" smtClean="0"/>
              <a:t> İlaç kullanımı ile ilgili belli aralıklarla bilgilendirme yapılmalıdır</a:t>
            </a:r>
            <a:endParaRPr lang="en-US" dirty="0"/>
          </a:p>
        </p:txBody>
      </p:sp>
      <p:sp>
        <p:nvSpPr>
          <p:cNvPr id="9" name="Metin kutusu 8"/>
          <p:cNvSpPr txBox="1"/>
          <p:nvPr/>
        </p:nvSpPr>
        <p:spPr>
          <a:xfrm>
            <a:off x="262596" y="206935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GENEL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6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12542" y="239151"/>
            <a:ext cx="124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Covid</a:t>
            </a:r>
            <a:r>
              <a:rPr lang="tr-TR" b="1" dirty="0" smtClean="0">
                <a:solidFill>
                  <a:srgbClr val="FF0000"/>
                </a:solidFill>
              </a:rPr>
              <a:t> ve İA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28800" y="2841862"/>
            <a:ext cx="11610679" cy="120032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/>
              <a:t>Dr. Muhammet Sert Sarıkaya (</a:t>
            </a:r>
            <a:r>
              <a:rPr lang="tr-TR" dirty="0" err="1" smtClean="0"/>
              <a:t>Bahçeşehir</a:t>
            </a:r>
            <a:r>
              <a:rPr lang="tr-TR" dirty="0" smtClean="0"/>
              <a:t> </a:t>
            </a:r>
            <a:r>
              <a:rPr lang="tr-TR" dirty="0" err="1" smtClean="0"/>
              <a:t>Ünv</a:t>
            </a:r>
            <a:r>
              <a:rPr lang="tr-TR" dirty="0" smtClean="0"/>
              <a:t>.); 130 </a:t>
            </a:r>
            <a:r>
              <a:rPr lang="tr-TR" dirty="0" err="1" smtClean="0"/>
              <a:t>bDMARD</a:t>
            </a:r>
            <a:r>
              <a:rPr lang="tr-TR" dirty="0" smtClean="0"/>
              <a:t> kullanan ve </a:t>
            </a:r>
            <a:r>
              <a:rPr lang="tr-TR" dirty="0" err="1" smtClean="0"/>
              <a:t>pandemi</a:t>
            </a:r>
            <a:r>
              <a:rPr lang="tr-TR" dirty="0" smtClean="0"/>
              <a:t> sırasında başvuran hasta analiz ediliyor</a:t>
            </a:r>
          </a:p>
          <a:p>
            <a:r>
              <a:rPr lang="tr-TR" dirty="0" smtClean="0"/>
              <a:t>%60’ı devam, %26 doz arası açma, %14 ilaç kesme.</a:t>
            </a:r>
          </a:p>
          <a:p>
            <a:r>
              <a:rPr lang="tr-TR" dirty="0" smtClean="0"/>
              <a:t>İlaç kesenlerin %83’ünde alevlenme…</a:t>
            </a:r>
          </a:p>
          <a:p>
            <a:r>
              <a:rPr lang="tr-TR" dirty="0" err="1" smtClean="0"/>
              <a:t>Covid</a:t>
            </a:r>
            <a:r>
              <a:rPr lang="tr-TR" dirty="0" smtClean="0"/>
              <a:t> geçirme %14, %22 YBÜ.</a:t>
            </a:r>
            <a:endParaRPr lang="en-US" dirty="0"/>
          </a:p>
        </p:txBody>
      </p:sp>
      <p:sp>
        <p:nvSpPr>
          <p:cNvPr id="9" name="Metin kutusu 8"/>
          <p:cNvSpPr txBox="1"/>
          <p:nvPr/>
        </p:nvSpPr>
        <p:spPr>
          <a:xfrm>
            <a:off x="128800" y="4241969"/>
            <a:ext cx="11610679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Esra </a:t>
            </a:r>
            <a:r>
              <a:rPr lang="tr-TR" dirty="0" err="1" smtClean="0"/>
              <a:t>Erpek</a:t>
            </a:r>
            <a:r>
              <a:rPr lang="tr-TR" dirty="0" smtClean="0"/>
              <a:t> (Katip Çelebi </a:t>
            </a:r>
            <a:r>
              <a:rPr lang="tr-TR" dirty="0" err="1" smtClean="0"/>
              <a:t>Ünv</a:t>
            </a:r>
            <a:r>
              <a:rPr lang="tr-TR" dirty="0" smtClean="0"/>
              <a:t>.); 204 </a:t>
            </a:r>
            <a:r>
              <a:rPr lang="tr-TR" dirty="0" err="1" smtClean="0"/>
              <a:t>AxSpA</a:t>
            </a:r>
            <a:r>
              <a:rPr lang="tr-TR" dirty="0" smtClean="0"/>
              <a:t> ve 106 yakını. </a:t>
            </a:r>
            <a:r>
              <a:rPr lang="tr-TR" dirty="0" smtClean="0"/>
              <a:t>Karantina döneminin etkisi.</a:t>
            </a:r>
            <a:endParaRPr lang="tr-TR" dirty="0" smtClean="0"/>
          </a:p>
          <a:p>
            <a:r>
              <a:rPr lang="tr-TR" dirty="0" smtClean="0"/>
              <a:t>Yaklaşık üçte birinde kilo artışı var (ortalama 4.5 kg), yaklaşık yarısında fiziksel aktivitede azalma var</a:t>
            </a:r>
            <a:endParaRPr lang="en-US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28800" y="1520820"/>
            <a:ext cx="11610679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Özlem </a:t>
            </a:r>
            <a:r>
              <a:rPr lang="tr-TR" dirty="0" err="1" smtClean="0"/>
              <a:t>Unay</a:t>
            </a:r>
            <a:r>
              <a:rPr lang="tr-TR" dirty="0" smtClean="0"/>
              <a:t> Demirel (</a:t>
            </a:r>
            <a:r>
              <a:rPr lang="tr-TR" dirty="0" err="1" smtClean="0"/>
              <a:t>Bahçeşehir</a:t>
            </a:r>
            <a:r>
              <a:rPr lang="tr-TR" dirty="0" smtClean="0"/>
              <a:t> </a:t>
            </a:r>
            <a:r>
              <a:rPr lang="tr-TR" dirty="0" err="1" smtClean="0"/>
              <a:t>Ünv</a:t>
            </a:r>
            <a:r>
              <a:rPr lang="tr-TR" dirty="0" smtClean="0"/>
              <a:t>.); 67 hasta, </a:t>
            </a:r>
            <a:r>
              <a:rPr lang="tr-TR" dirty="0" err="1" smtClean="0"/>
              <a:t>covid</a:t>
            </a:r>
            <a:r>
              <a:rPr lang="tr-TR" dirty="0" smtClean="0"/>
              <a:t> geçirmemiş, 2 doz aşı olmuş, </a:t>
            </a:r>
            <a:r>
              <a:rPr lang="tr-TR" dirty="0" err="1" smtClean="0"/>
              <a:t>immünsüpresif</a:t>
            </a:r>
            <a:r>
              <a:rPr lang="tr-TR" dirty="0" smtClean="0"/>
              <a:t> tedavi alan hasta. Kontrol grubu İS almayan aşılı 129 hasta. Enfeksiyon geçirmiş 229 hasta. İS kullanıp kullanmamaya göre antikor düzeyleri benzer. RTX kullananlarda antikor düzeyleri düşük. (RTX üzerinden 8-24 ay geçmiş hastalar)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250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82880" y="239151"/>
            <a:ext cx="536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PsA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54359" y="1006945"/>
            <a:ext cx="11137030" cy="203132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Gizem Ayan (HÜ)</a:t>
            </a:r>
          </a:p>
          <a:p>
            <a:r>
              <a:rPr lang="tr-TR" dirty="0" err="1" smtClean="0"/>
              <a:t>PsA’da</a:t>
            </a:r>
            <a:r>
              <a:rPr lang="tr-TR" dirty="0" smtClean="0"/>
              <a:t> </a:t>
            </a:r>
            <a:r>
              <a:rPr lang="tr-TR" dirty="0" err="1" smtClean="0"/>
              <a:t>anksiyete</a:t>
            </a:r>
            <a:r>
              <a:rPr lang="tr-TR" dirty="0" smtClean="0"/>
              <a:t> (</a:t>
            </a:r>
            <a:r>
              <a:rPr lang="tr-TR" dirty="0" err="1" smtClean="0"/>
              <a:t>PsAID</a:t>
            </a:r>
            <a:r>
              <a:rPr lang="tr-TR" dirty="0" smtClean="0"/>
              <a:t> göre) </a:t>
            </a:r>
            <a:r>
              <a:rPr lang="tr-TR" dirty="0" err="1" smtClean="0"/>
              <a:t>bDMARD</a:t>
            </a:r>
            <a:r>
              <a:rPr lang="tr-TR" dirty="0" smtClean="0"/>
              <a:t> başlangıcında %64, tedavinin 6. ayında halen %41</a:t>
            </a:r>
          </a:p>
          <a:p>
            <a:endParaRPr lang="tr-TR" dirty="0"/>
          </a:p>
          <a:p>
            <a:r>
              <a:rPr lang="tr-TR" dirty="0" err="1" smtClean="0"/>
              <a:t>PsA’da</a:t>
            </a:r>
            <a:r>
              <a:rPr lang="tr-TR" dirty="0" smtClean="0"/>
              <a:t> </a:t>
            </a:r>
            <a:r>
              <a:rPr lang="tr-TR" dirty="0" err="1" smtClean="0"/>
              <a:t>apikal</a:t>
            </a:r>
            <a:r>
              <a:rPr lang="tr-TR" dirty="0" smtClean="0"/>
              <a:t> </a:t>
            </a:r>
            <a:r>
              <a:rPr lang="tr-TR" dirty="0" err="1" smtClean="0"/>
              <a:t>fibrozis</a:t>
            </a:r>
            <a:r>
              <a:rPr lang="tr-TR" dirty="0" smtClean="0"/>
              <a:t> (80 </a:t>
            </a:r>
            <a:r>
              <a:rPr lang="tr-TR" dirty="0" err="1" smtClean="0"/>
              <a:t>toraks</a:t>
            </a:r>
            <a:r>
              <a:rPr lang="tr-TR" dirty="0" smtClean="0"/>
              <a:t> BT); 5 </a:t>
            </a:r>
            <a:r>
              <a:rPr lang="tr-TR" dirty="0" err="1" smtClean="0"/>
              <a:t>apikal</a:t>
            </a:r>
            <a:r>
              <a:rPr lang="tr-TR" dirty="0" smtClean="0"/>
              <a:t> </a:t>
            </a:r>
            <a:r>
              <a:rPr lang="tr-TR" dirty="0" err="1" smtClean="0"/>
              <a:t>fibrozis</a:t>
            </a:r>
            <a:r>
              <a:rPr lang="tr-TR" dirty="0" smtClean="0"/>
              <a:t>, 3 NSIP, 2 LIP</a:t>
            </a:r>
          </a:p>
          <a:p>
            <a:endParaRPr lang="tr-TR" dirty="0"/>
          </a:p>
          <a:p>
            <a:r>
              <a:rPr lang="tr-TR" dirty="0" err="1" smtClean="0"/>
              <a:t>bDMARD</a:t>
            </a:r>
            <a:r>
              <a:rPr lang="tr-TR" dirty="0" smtClean="0"/>
              <a:t> öncesi ANA %40 (1/100 %66, 1/160 %17, 1/320 %17), RF %9.6, ACPA %8.3, en az bir oto-antikor %69</a:t>
            </a:r>
          </a:p>
          <a:p>
            <a:r>
              <a:rPr lang="tr-TR" dirty="0" err="1" smtClean="0"/>
              <a:t>bDMARD</a:t>
            </a:r>
            <a:r>
              <a:rPr lang="tr-TR" dirty="0" smtClean="0"/>
              <a:t> sonrası ANA sıklığı %55 (daha yüksek titreler) 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25838" y="3225563"/>
            <a:ext cx="11165551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Abdulsamet Erden (PSART); </a:t>
            </a:r>
            <a:r>
              <a:rPr lang="tr-TR" dirty="0" err="1" smtClean="0"/>
              <a:t>PsA</a:t>
            </a:r>
            <a:r>
              <a:rPr lang="tr-TR" dirty="0" smtClean="0"/>
              <a:t> </a:t>
            </a:r>
            <a:r>
              <a:rPr lang="tr-TR" dirty="0" err="1" smtClean="0"/>
              <a:t>kohortu</a:t>
            </a:r>
            <a:r>
              <a:rPr lang="tr-TR" dirty="0" smtClean="0"/>
              <a:t> yaklaşık 1200 hasta, kaba ölüm hızı </a:t>
            </a:r>
            <a:r>
              <a:rPr lang="tr-TR" dirty="0" err="1" smtClean="0"/>
              <a:t>covid</a:t>
            </a:r>
            <a:r>
              <a:rPr lang="tr-TR" dirty="0" smtClean="0"/>
              <a:t> öncesi 5.0/1000 hasta yılı, </a:t>
            </a:r>
            <a:r>
              <a:rPr lang="tr-TR" dirty="0" err="1" smtClean="0"/>
              <a:t>covid</a:t>
            </a:r>
            <a:r>
              <a:rPr lang="tr-TR" dirty="0" smtClean="0"/>
              <a:t> sırasında 10.7/1000 hasta yılı. Toplam 46 ölüm var, </a:t>
            </a:r>
            <a:r>
              <a:rPr lang="tr-TR" dirty="0" err="1" smtClean="0"/>
              <a:t>pandemi</a:t>
            </a:r>
            <a:r>
              <a:rPr lang="tr-TR" dirty="0" smtClean="0"/>
              <a:t> döneminde </a:t>
            </a:r>
            <a:r>
              <a:rPr lang="tr-TR" dirty="0" err="1" smtClean="0"/>
              <a:t>pnömoniden</a:t>
            </a:r>
            <a:r>
              <a:rPr lang="tr-TR" dirty="0" smtClean="0"/>
              <a:t> ölümde ciddi artış var</a:t>
            </a:r>
            <a:endParaRPr lang="en-US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25837" y="4100464"/>
            <a:ext cx="11165551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Gözde Kübra Yardımcı (HÜ); RA (1800 hasta, 29.6), </a:t>
            </a:r>
            <a:r>
              <a:rPr lang="tr-TR" dirty="0" err="1" smtClean="0"/>
              <a:t>SpA</a:t>
            </a:r>
            <a:r>
              <a:rPr lang="tr-TR" dirty="0" smtClean="0"/>
              <a:t> (2700 hasta, 27.7) ve </a:t>
            </a:r>
            <a:r>
              <a:rPr lang="tr-TR" dirty="0" err="1" smtClean="0"/>
              <a:t>PsA’da</a:t>
            </a:r>
            <a:r>
              <a:rPr lang="tr-TR" dirty="0" smtClean="0"/>
              <a:t> (480 hasta, 29.2) BMI farklı. </a:t>
            </a:r>
          </a:p>
          <a:p>
            <a:r>
              <a:rPr lang="tr-TR" dirty="0" smtClean="0"/>
              <a:t>ANCAK, yaş ve cinsiyet eşleşince birbirine benzer </a:t>
            </a:r>
            <a:endParaRPr lang="en-US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54359" y="4985219"/>
            <a:ext cx="11137029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Gözde Kübra Yardımcı (HÜ); </a:t>
            </a:r>
            <a:r>
              <a:rPr lang="tr-TR" dirty="0" err="1" smtClean="0"/>
              <a:t>HÜRBİO’da</a:t>
            </a:r>
            <a:r>
              <a:rPr lang="tr-TR" dirty="0" smtClean="0"/>
              <a:t> </a:t>
            </a:r>
            <a:r>
              <a:rPr lang="tr-TR" dirty="0" err="1" smtClean="0"/>
              <a:t>PsA</a:t>
            </a:r>
            <a:r>
              <a:rPr lang="tr-TR" dirty="0" smtClean="0"/>
              <a:t> ve </a:t>
            </a:r>
            <a:r>
              <a:rPr lang="tr-TR" dirty="0" err="1" smtClean="0"/>
              <a:t>SpA</a:t>
            </a:r>
            <a:r>
              <a:rPr lang="tr-TR" dirty="0" smtClean="0"/>
              <a:t> hastalarında aile öyküsü pozitifliği %30’larda, sıklıkla birinci derecede akrabalarda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11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98474" y="295422"/>
            <a:ext cx="155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PsO-PsA</a:t>
            </a:r>
            <a:r>
              <a:rPr lang="tr-TR" dirty="0" smtClean="0">
                <a:solidFill>
                  <a:srgbClr val="FF0000"/>
                </a:solidFill>
              </a:rPr>
              <a:t> Geçişi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948495" y="1895542"/>
            <a:ext cx="9485738" cy="175432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/>
              <a:t>Dr. Gerçek Can (DEÜ</a:t>
            </a:r>
            <a:r>
              <a:rPr lang="tr-TR" dirty="0" smtClean="0"/>
              <a:t>); SLR, 10754 referans, 42 makale, 15 farklı tarama aracı (PASE, PEST, EARP)…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Dr. Gizem Ayan (HÜ): </a:t>
            </a:r>
            <a:r>
              <a:rPr lang="tr-TR" dirty="0" smtClean="0"/>
              <a:t>SLR sonrası Türkiye için geliştirilecek </a:t>
            </a:r>
            <a:r>
              <a:rPr lang="tr-TR" dirty="0" err="1" smtClean="0"/>
              <a:t>skorlama</a:t>
            </a:r>
            <a:r>
              <a:rPr lang="tr-TR" dirty="0" smtClean="0"/>
              <a:t> için aday soruların belirlenmesi.</a:t>
            </a:r>
          </a:p>
          <a:p>
            <a:r>
              <a:rPr lang="tr-TR" dirty="0" smtClean="0"/>
              <a:t>Toplam </a:t>
            </a:r>
            <a:r>
              <a:rPr lang="tr-TR" dirty="0" smtClean="0"/>
              <a:t>32 soruya indirildi. 8 eklem, 5 </a:t>
            </a:r>
            <a:r>
              <a:rPr lang="tr-TR" dirty="0" err="1" smtClean="0"/>
              <a:t>daktilit</a:t>
            </a:r>
            <a:r>
              <a:rPr lang="tr-TR" dirty="0" smtClean="0"/>
              <a:t>, 4 </a:t>
            </a:r>
            <a:r>
              <a:rPr lang="tr-TR" dirty="0" smtClean="0"/>
              <a:t>fonksiyon</a:t>
            </a:r>
          </a:p>
          <a:p>
            <a:r>
              <a:rPr lang="tr-TR" dirty="0" smtClean="0"/>
              <a:t>1. </a:t>
            </a:r>
            <a:r>
              <a:rPr lang="tr-TR" dirty="0" err="1" smtClean="0"/>
              <a:t>Delfi</a:t>
            </a:r>
            <a:r>
              <a:rPr lang="tr-TR" dirty="0" smtClean="0"/>
              <a:t> sonuçları…(17 uzman, 15 hasta)</a:t>
            </a:r>
            <a:endParaRPr lang="tr-TR" dirty="0"/>
          </a:p>
          <a:p>
            <a:r>
              <a:rPr lang="tr-TR" dirty="0" smtClean="0"/>
              <a:t>2. </a:t>
            </a:r>
            <a:r>
              <a:rPr lang="tr-TR" dirty="0" err="1" smtClean="0"/>
              <a:t>Delfi</a:t>
            </a:r>
            <a:r>
              <a:rPr lang="tr-TR" dirty="0" smtClean="0"/>
              <a:t> tamamlandı.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40677" y="323557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İBH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23777" y="1439005"/>
            <a:ext cx="11323128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Bayram </a:t>
            </a:r>
            <a:r>
              <a:rPr lang="tr-TR" dirty="0" err="1" smtClean="0"/>
              <a:t>Farisoğulları</a:t>
            </a:r>
            <a:r>
              <a:rPr lang="tr-TR" dirty="0" smtClean="0"/>
              <a:t> (HÜ); </a:t>
            </a:r>
            <a:r>
              <a:rPr lang="tr-TR" dirty="0" smtClean="0"/>
              <a:t>217 </a:t>
            </a:r>
            <a:r>
              <a:rPr lang="tr-TR" dirty="0" smtClean="0"/>
              <a:t>İBH hastası. </a:t>
            </a:r>
            <a:r>
              <a:rPr lang="tr-TR" dirty="0" err="1" smtClean="0"/>
              <a:t>Gastro-Romato</a:t>
            </a:r>
            <a:endParaRPr lang="tr-TR" dirty="0" smtClean="0"/>
          </a:p>
          <a:p>
            <a:r>
              <a:rPr lang="tr-TR" dirty="0" smtClean="0"/>
              <a:t>DETAIL sorgulaması (eklem ağrı şişlik, </a:t>
            </a:r>
            <a:r>
              <a:rPr lang="tr-TR" u="sng" dirty="0" err="1" smtClean="0"/>
              <a:t>daktilit</a:t>
            </a:r>
            <a:r>
              <a:rPr lang="tr-TR" dirty="0" smtClean="0"/>
              <a:t>, topuk</a:t>
            </a:r>
            <a:r>
              <a:rPr lang="tr-TR" u="sng" dirty="0" smtClean="0"/>
              <a:t>, BA &gt; 3 ay</a:t>
            </a:r>
            <a:r>
              <a:rPr lang="tr-TR" dirty="0" smtClean="0"/>
              <a:t>, sabah BA, BA gece uyanma)</a:t>
            </a:r>
            <a:endParaRPr lang="tr-TR" dirty="0"/>
          </a:p>
          <a:p>
            <a:r>
              <a:rPr lang="tr-TR" dirty="0" smtClean="0"/>
              <a:t>DETAIL ile ek %8 hastaya İBH ilişkili </a:t>
            </a:r>
            <a:r>
              <a:rPr lang="tr-TR" dirty="0" err="1" smtClean="0"/>
              <a:t>SpA</a:t>
            </a:r>
            <a:r>
              <a:rPr lang="tr-TR" dirty="0" smtClean="0"/>
              <a:t> veya </a:t>
            </a:r>
            <a:r>
              <a:rPr lang="tr-TR" dirty="0" err="1" smtClean="0"/>
              <a:t>artrit</a:t>
            </a:r>
            <a:r>
              <a:rPr lang="tr-TR" dirty="0" smtClean="0"/>
              <a:t> tanısı</a:t>
            </a:r>
            <a:endParaRPr lang="en-US" dirty="0"/>
          </a:p>
        </p:txBody>
      </p:sp>
      <p:sp>
        <p:nvSpPr>
          <p:cNvPr id="9" name="Metin kutusu 8"/>
          <p:cNvSpPr txBox="1"/>
          <p:nvPr/>
        </p:nvSpPr>
        <p:spPr>
          <a:xfrm>
            <a:off x="140677" y="2813538"/>
            <a:ext cx="11306228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Gözde Kübra Yardımcı (HÜ) HÜRBİO 480 </a:t>
            </a:r>
            <a:r>
              <a:rPr lang="tr-TR" dirty="0" err="1" smtClean="0"/>
              <a:t>PsA</a:t>
            </a:r>
            <a:r>
              <a:rPr lang="tr-TR" dirty="0" smtClean="0"/>
              <a:t> hastası, %2’sinde aşikar İBH var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40678" y="3732104"/>
            <a:ext cx="11306228" cy="120032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</a:t>
            </a:r>
            <a:r>
              <a:rPr lang="tr-TR" dirty="0" err="1" smtClean="0"/>
              <a:t>Sinakhanım</a:t>
            </a:r>
            <a:r>
              <a:rPr lang="tr-TR" dirty="0" smtClean="0"/>
              <a:t> </a:t>
            </a:r>
            <a:r>
              <a:rPr lang="tr-TR" dirty="0" err="1" smtClean="0"/>
              <a:t>Huseynzada</a:t>
            </a:r>
            <a:r>
              <a:rPr lang="tr-TR" dirty="0" smtClean="0"/>
              <a:t> (DEÜ); İBH olan 39 hasta </a:t>
            </a:r>
            <a:r>
              <a:rPr lang="tr-TR" dirty="0" err="1" smtClean="0"/>
              <a:t>vedolizumab</a:t>
            </a:r>
            <a:r>
              <a:rPr lang="tr-TR" dirty="0" smtClean="0"/>
              <a:t> öncesi değerlendirme; %25’inde önceden </a:t>
            </a:r>
            <a:r>
              <a:rPr lang="tr-TR" dirty="0" err="1" smtClean="0"/>
              <a:t>SpA</a:t>
            </a:r>
            <a:r>
              <a:rPr lang="tr-TR" dirty="0" smtClean="0"/>
              <a:t> var, %18’ine o sırada </a:t>
            </a:r>
            <a:r>
              <a:rPr lang="tr-TR" dirty="0" err="1" smtClean="0"/>
              <a:t>SpA</a:t>
            </a:r>
            <a:r>
              <a:rPr lang="tr-TR" dirty="0" smtClean="0"/>
              <a:t> tanısı konuluyor. VDH sonrası 14 haftalık takip. VDH öncesinde </a:t>
            </a:r>
            <a:r>
              <a:rPr lang="tr-TR" dirty="0" err="1" smtClean="0"/>
              <a:t>artrit</a:t>
            </a:r>
            <a:r>
              <a:rPr lang="tr-TR" dirty="0" smtClean="0"/>
              <a:t>/</a:t>
            </a:r>
            <a:r>
              <a:rPr lang="tr-TR" dirty="0" err="1" smtClean="0"/>
              <a:t>artraljisi</a:t>
            </a:r>
            <a:r>
              <a:rPr lang="tr-TR" dirty="0" smtClean="0"/>
              <a:t> olanda takip sonunda </a:t>
            </a:r>
            <a:r>
              <a:rPr lang="tr-TR" dirty="0" err="1" smtClean="0"/>
              <a:t>artrit</a:t>
            </a:r>
            <a:r>
              <a:rPr lang="tr-TR" dirty="0" smtClean="0"/>
              <a:t>/</a:t>
            </a:r>
            <a:r>
              <a:rPr lang="tr-TR" dirty="0" err="1" smtClean="0"/>
              <a:t>artralji</a:t>
            </a:r>
            <a:r>
              <a:rPr lang="tr-TR" dirty="0" smtClean="0"/>
              <a:t> daha fazla.</a:t>
            </a:r>
          </a:p>
          <a:p>
            <a:r>
              <a:rPr lang="tr-TR" b="1" i="1" dirty="0" smtClean="0"/>
              <a:t>Yorum:</a:t>
            </a:r>
            <a:r>
              <a:rPr lang="tr-TR" dirty="0" smtClean="0"/>
              <a:t> </a:t>
            </a:r>
            <a:r>
              <a:rPr lang="tr-TR" dirty="0" err="1" smtClean="0"/>
              <a:t>Vedolizumab</a:t>
            </a:r>
            <a:r>
              <a:rPr lang="tr-TR" dirty="0" smtClean="0"/>
              <a:t> başlanacak hastalarda kas-iskelet bulguları açısından dikkat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5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56519" y="37894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FMF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56519" y="1338775"/>
            <a:ext cx="11630013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Esra Kızmaz (Gazi </a:t>
            </a:r>
            <a:r>
              <a:rPr lang="tr-TR" dirty="0" err="1" smtClean="0"/>
              <a:t>Ünv</a:t>
            </a:r>
            <a:r>
              <a:rPr lang="tr-TR" dirty="0" smtClean="0"/>
              <a:t>.); 997 FMF hastasının 61’ine </a:t>
            </a:r>
            <a:r>
              <a:rPr lang="tr-TR" dirty="0" err="1" smtClean="0"/>
              <a:t>kolonoskopi</a:t>
            </a:r>
            <a:r>
              <a:rPr lang="tr-TR" dirty="0" smtClean="0"/>
              <a:t> yapılmış. Yaklaşık dörtte birinde değişiklik var, asıl olarak </a:t>
            </a:r>
            <a:r>
              <a:rPr lang="tr-TR" dirty="0" err="1" smtClean="0"/>
              <a:t>mukozal</a:t>
            </a:r>
            <a:r>
              <a:rPr lang="tr-TR" dirty="0" smtClean="0"/>
              <a:t> </a:t>
            </a:r>
            <a:r>
              <a:rPr lang="tr-TR" dirty="0" err="1" smtClean="0"/>
              <a:t>defekt</a:t>
            </a:r>
            <a:r>
              <a:rPr lang="tr-TR" dirty="0" smtClean="0"/>
              <a:t>. Kolon &gt; terminal </a:t>
            </a:r>
            <a:r>
              <a:rPr lang="tr-TR" dirty="0" err="1" smtClean="0"/>
              <a:t>ileum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156518" y="2134884"/>
            <a:ext cx="11630013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Müge Aydın Tufan (Başkent </a:t>
            </a:r>
            <a:r>
              <a:rPr lang="tr-TR" dirty="0" err="1" smtClean="0"/>
              <a:t>Ünv</a:t>
            </a:r>
            <a:r>
              <a:rPr lang="tr-TR" dirty="0" smtClean="0"/>
              <a:t>.); 251 FMF hastasının %28’inde eşlik eden bir </a:t>
            </a:r>
            <a:r>
              <a:rPr lang="tr-TR" dirty="0" err="1" smtClean="0"/>
              <a:t>inflamatuar</a:t>
            </a:r>
            <a:r>
              <a:rPr lang="tr-TR" dirty="0" smtClean="0"/>
              <a:t> hastalığı var (</a:t>
            </a:r>
            <a:r>
              <a:rPr lang="tr-TR" dirty="0" err="1" smtClean="0"/>
              <a:t>SpA</a:t>
            </a:r>
            <a:r>
              <a:rPr lang="tr-TR" dirty="0" smtClean="0"/>
              <a:t>, İBH, BH, </a:t>
            </a:r>
            <a:r>
              <a:rPr lang="tr-TR" dirty="0" err="1" smtClean="0"/>
              <a:t>psöriasis</a:t>
            </a:r>
            <a:r>
              <a:rPr lang="tr-TR" dirty="0" smtClean="0"/>
              <a:t> gibi). </a:t>
            </a:r>
            <a:r>
              <a:rPr lang="tr-TR" dirty="0" err="1" smtClean="0"/>
              <a:t>İnflamatuar</a:t>
            </a:r>
            <a:r>
              <a:rPr lang="tr-TR" dirty="0" smtClean="0"/>
              <a:t> hastalık varsa </a:t>
            </a:r>
            <a:r>
              <a:rPr lang="tr-TR" dirty="0" err="1" smtClean="0"/>
              <a:t>amiloidzo</a:t>
            </a:r>
            <a:r>
              <a:rPr lang="tr-TR" dirty="0" smtClean="0"/>
              <a:t> biraz daha sık (%5.7 </a:t>
            </a:r>
            <a:r>
              <a:rPr lang="tr-TR" dirty="0" err="1" smtClean="0"/>
              <a:t>vs</a:t>
            </a:r>
            <a:r>
              <a:rPr lang="tr-TR" dirty="0" smtClean="0"/>
              <a:t> %2.2)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56519" y="2884885"/>
            <a:ext cx="11630012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Nevzat Koca (Çapa </a:t>
            </a:r>
            <a:r>
              <a:rPr lang="tr-TR" dirty="0" err="1" smtClean="0"/>
              <a:t>Ünv</a:t>
            </a:r>
            <a:r>
              <a:rPr lang="tr-TR" dirty="0" smtClean="0"/>
              <a:t>.); FMF (60), FMF-</a:t>
            </a:r>
            <a:r>
              <a:rPr lang="tr-TR" dirty="0" err="1" smtClean="0"/>
              <a:t>Amiloidoz</a:t>
            </a:r>
            <a:r>
              <a:rPr lang="tr-TR" dirty="0" smtClean="0"/>
              <a:t> (58), SK (18), Enfeksiyon (10), </a:t>
            </a:r>
            <a:r>
              <a:rPr lang="tr-TR" dirty="0" err="1" smtClean="0"/>
              <a:t>Retinol</a:t>
            </a:r>
            <a:r>
              <a:rPr lang="tr-TR" dirty="0" smtClean="0"/>
              <a:t> bağlayıcı protein-4</a:t>
            </a:r>
          </a:p>
          <a:p>
            <a:r>
              <a:rPr lang="tr-TR" dirty="0" smtClean="0"/>
              <a:t>FMF hastalarında 1.5 x artış var, enfeksiyon ve SK artış yok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156518" y="3645758"/>
            <a:ext cx="11630013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Aslıhan Avanoğlu Güler (Gazi </a:t>
            </a:r>
            <a:r>
              <a:rPr lang="tr-TR" dirty="0" err="1" smtClean="0"/>
              <a:t>Ünv</a:t>
            </a:r>
            <a:r>
              <a:rPr lang="tr-TR" dirty="0" smtClean="0"/>
              <a:t>.); Kronik </a:t>
            </a:r>
            <a:r>
              <a:rPr lang="tr-TR" dirty="0" err="1" smtClean="0"/>
              <a:t>artrit</a:t>
            </a:r>
            <a:r>
              <a:rPr lang="tr-TR" dirty="0" smtClean="0"/>
              <a:t> 41 hasta. Diz (%56) &gt; kalça (%37) &gt; AB (%37). %20 mono, %80 </a:t>
            </a:r>
            <a:r>
              <a:rPr lang="tr-TR" dirty="0" err="1" smtClean="0"/>
              <a:t>oligoartrit</a:t>
            </a:r>
            <a:r>
              <a:rPr lang="tr-TR" dirty="0" smtClean="0"/>
              <a:t>. 15/41 eklem </a:t>
            </a:r>
            <a:r>
              <a:rPr lang="tr-TR" dirty="0" err="1" smtClean="0"/>
              <a:t>deformitesi</a:t>
            </a:r>
            <a:r>
              <a:rPr lang="tr-TR" dirty="0" smtClean="0"/>
              <a:t>, 6 eklem protezi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156518" y="4406631"/>
            <a:ext cx="11555873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Buğra Hatipoğlu (Başkent </a:t>
            </a:r>
            <a:r>
              <a:rPr lang="tr-TR" dirty="0" err="1" smtClean="0"/>
              <a:t>Ünv</a:t>
            </a:r>
            <a:r>
              <a:rPr lang="tr-TR" dirty="0" smtClean="0"/>
              <a:t>); 31 FMF-</a:t>
            </a:r>
            <a:r>
              <a:rPr lang="tr-TR" dirty="0" err="1" smtClean="0"/>
              <a:t>amiloidoz</a:t>
            </a:r>
            <a:r>
              <a:rPr lang="tr-TR" dirty="0" smtClean="0"/>
              <a:t>, 51 FMF dışı nedenlerle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transplant</a:t>
            </a:r>
            <a:r>
              <a:rPr lang="tr-TR" dirty="0" smtClean="0"/>
              <a:t> yapılan hastaların sonuçları. Ortalama 9 yıl takipte 1/3 </a:t>
            </a:r>
            <a:r>
              <a:rPr lang="tr-TR" dirty="0" err="1" smtClean="0"/>
              <a:t>ex</a:t>
            </a:r>
            <a:r>
              <a:rPr lang="tr-TR" dirty="0" smtClean="0"/>
              <a:t>. FMF </a:t>
            </a:r>
            <a:r>
              <a:rPr lang="tr-TR" dirty="0" err="1" smtClean="0"/>
              <a:t>amiloidoz</a:t>
            </a:r>
            <a:r>
              <a:rPr lang="tr-TR" dirty="0" smtClean="0"/>
              <a:t> ve diğer nedenler arasında fark yok. </a:t>
            </a: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121218" y="5174990"/>
            <a:ext cx="11665313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Zeynep Yılmaz Bozkurt (Uludağ </a:t>
            </a:r>
            <a:r>
              <a:rPr lang="tr-TR" dirty="0" err="1" smtClean="0"/>
              <a:t>Ünv</a:t>
            </a:r>
            <a:r>
              <a:rPr lang="tr-TR" dirty="0" smtClean="0"/>
              <a:t>.); Yurtdışı </a:t>
            </a:r>
            <a:r>
              <a:rPr lang="tr-TR" dirty="0" err="1" smtClean="0"/>
              <a:t>kolşisine</a:t>
            </a:r>
            <a:r>
              <a:rPr lang="tr-TR" dirty="0" smtClean="0"/>
              <a:t> geçen 75 FMF hastasının sonuçları (%84 etkisizlik, %21 ishal, %7 KCFT yüksekliği, %3 </a:t>
            </a:r>
            <a:r>
              <a:rPr lang="tr-TR" dirty="0" err="1" smtClean="0"/>
              <a:t>myopati</a:t>
            </a:r>
            <a:r>
              <a:rPr lang="tr-TR" dirty="0" smtClean="0"/>
              <a:t>). Yurtiçi </a:t>
            </a:r>
            <a:r>
              <a:rPr lang="tr-TR" dirty="0" err="1" smtClean="0"/>
              <a:t>kolşisine</a:t>
            </a:r>
            <a:r>
              <a:rPr lang="tr-TR" dirty="0" smtClean="0"/>
              <a:t> göre atak süresi kısalıyor (4 </a:t>
            </a:r>
            <a:r>
              <a:rPr lang="tr-TR" dirty="0" err="1" smtClean="0"/>
              <a:t>vs</a:t>
            </a:r>
            <a:r>
              <a:rPr lang="tr-TR" dirty="0" smtClean="0"/>
              <a:t> 1.8 gün), atak sıklığı belirgin azalıyor.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17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95973" y="197708"/>
            <a:ext cx="12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FMF ve </a:t>
            </a:r>
            <a:r>
              <a:rPr lang="tr-TR" b="1" dirty="0" err="1" smtClean="0">
                <a:solidFill>
                  <a:srgbClr val="FF0000"/>
                </a:solidFill>
              </a:rPr>
              <a:t>SpA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47135" y="1878227"/>
            <a:ext cx="11472285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Murat Kiracı (HÜ); FMF ve </a:t>
            </a:r>
            <a:r>
              <a:rPr lang="tr-TR" dirty="0" err="1" smtClean="0"/>
              <a:t>AxSpA</a:t>
            </a:r>
            <a:r>
              <a:rPr lang="tr-TR" dirty="0" smtClean="0"/>
              <a:t> olan 136 hasta, AAA 231 hasta. FMF hastalarının %7’sinde </a:t>
            </a:r>
            <a:r>
              <a:rPr lang="tr-TR" dirty="0" err="1" smtClean="0"/>
              <a:t>SpA</a:t>
            </a:r>
            <a:r>
              <a:rPr lang="tr-TR" dirty="0" smtClean="0"/>
              <a:t> var. M694V+/+ </a:t>
            </a:r>
            <a:r>
              <a:rPr lang="tr-TR" dirty="0" err="1" smtClean="0"/>
              <a:t>homozigot</a:t>
            </a:r>
            <a:r>
              <a:rPr lang="tr-TR" dirty="0" smtClean="0"/>
              <a:t>. FMF semptom başlangıç yaşı daha geç. Daha ağır </a:t>
            </a:r>
            <a:r>
              <a:rPr lang="tr-TR" dirty="0" err="1" smtClean="0"/>
              <a:t>aksiyal</a:t>
            </a:r>
            <a:r>
              <a:rPr lang="tr-TR" dirty="0" smtClean="0"/>
              <a:t> tutulum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11383" y="3140201"/>
            <a:ext cx="11408037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Murat Bektaş (Çapa); 111 FMF/</a:t>
            </a:r>
            <a:r>
              <a:rPr lang="tr-TR" dirty="0" err="1" smtClean="0"/>
              <a:t>SpA</a:t>
            </a:r>
            <a:r>
              <a:rPr lang="tr-TR" dirty="0" smtClean="0"/>
              <a:t> hastası. %56 kalça tutulumu…%23 TKP (HLA-B27 ile ilişkisiz, </a:t>
            </a:r>
            <a:r>
              <a:rPr lang="tr-TR" dirty="0" err="1" smtClean="0"/>
              <a:t>penetran</a:t>
            </a:r>
            <a:r>
              <a:rPr lang="tr-TR" dirty="0" smtClean="0"/>
              <a:t> MEFV ile ilişkili). </a:t>
            </a:r>
            <a:r>
              <a:rPr lang="tr-TR" dirty="0" err="1" smtClean="0"/>
              <a:t>bDMARD</a:t>
            </a:r>
            <a:r>
              <a:rPr lang="tr-TR" dirty="0" smtClean="0"/>
              <a:t> kullanımı daha fazla, </a:t>
            </a:r>
            <a:r>
              <a:rPr lang="tr-TR" dirty="0" err="1" smtClean="0"/>
              <a:t>amiloidoz</a:t>
            </a:r>
            <a:r>
              <a:rPr lang="tr-TR" dirty="0" smtClean="0"/>
              <a:t> daha sık.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117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40677" y="323557"/>
            <a:ext cx="1962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SAKROİLİAK GRAFİ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40677" y="1531338"/>
            <a:ext cx="11038069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Duygu Temiz Karadağ (Kocaeli </a:t>
            </a:r>
            <a:r>
              <a:rPr lang="tr-TR" dirty="0" err="1" smtClean="0"/>
              <a:t>Ünv</a:t>
            </a:r>
            <a:r>
              <a:rPr lang="tr-TR" dirty="0" smtClean="0"/>
              <a:t>.); 286 </a:t>
            </a:r>
            <a:r>
              <a:rPr lang="tr-TR" dirty="0" err="1" smtClean="0"/>
              <a:t>AxSpa</a:t>
            </a:r>
            <a:r>
              <a:rPr lang="tr-TR" dirty="0" smtClean="0"/>
              <a:t>, 335 SK. </a:t>
            </a:r>
          </a:p>
          <a:p>
            <a:r>
              <a:rPr lang="tr-TR" dirty="0" smtClean="0"/>
              <a:t>Farklı yapay zeka modelleri…</a:t>
            </a:r>
          </a:p>
          <a:p>
            <a:r>
              <a:rPr lang="tr-TR" dirty="0" smtClean="0"/>
              <a:t>Sonuç; Konvansiyonel </a:t>
            </a:r>
            <a:r>
              <a:rPr lang="tr-TR" dirty="0" err="1" smtClean="0"/>
              <a:t>grafilerin</a:t>
            </a:r>
            <a:r>
              <a:rPr lang="tr-TR" dirty="0" smtClean="0"/>
              <a:t> </a:t>
            </a:r>
            <a:r>
              <a:rPr lang="tr-TR" dirty="0" err="1" smtClean="0"/>
              <a:t>romatolog</a:t>
            </a:r>
            <a:r>
              <a:rPr lang="tr-TR" dirty="0" smtClean="0"/>
              <a:t> tarafından okumasına göre makine daha iyi…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40677" y="2927132"/>
            <a:ext cx="11038069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</a:t>
            </a:r>
            <a:r>
              <a:rPr lang="tr-TR" dirty="0" err="1" smtClean="0"/>
              <a:t>Ahmed</a:t>
            </a:r>
            <a:r>
              <a:rPr lang="tr-TR" dirty="0" smtClean="0"/>
              <a:t> </a:t>
            </a:r>
            <a:r>
              <a:rPr lang="tr-TR" dirty="0" err="1" smtClean="0"/>
              <a:t>Cihad</a:t>
            </a:r>
            <a:r>
              <a:rPr lang="tr-TR" dirty="0" smtClean="0"/>
              <a:t> Genç (Sakarya </a:t>
            </a:r>
            <a:r>
              <a:rPr lang="tr-TR" dirty="0" err="1" smtClean="0"/>
              <a:t>Ünv</a:t>
            </a:r>
            <a:r>
              <a:rPr lang="tr-TR" dirty="0" smtClean="0"/>
              <a:t>.); 260 Sİ </a:t>
            </a:r>
            <a:r>
              <a:rPr lang="tr-TR" dirty="0" err="1" smtClean="0"/>
              <a:t>grafi</a:t>
            </a:r>
            <a:r>
              <a:rPr lang="tr-TR" dirty="0" smtClean="0"/>
              <a:t>…Sİ </a:t>
            </a:r>
            <a:r>
              <a:rPr lang="tr-TR" dirty="0" err="1" smtClean="0"/>
              <a:t>grafileri</a:t>
            </a:r>
            <a:r>
              <a:rPr lang="tr-TR" dirty="0" smtClean="0"/>
              <a:t> okumada kendi içinde </a:t>
            </a:r>
            <a:r>
              <a:rPr lang="tr-TR" dirty="0" smtClean="0"/>
              <a:t>uyum, </a:t>
            </a:r>
            <a:r>
              <a:rPr lang="tr-TR" dirty="0" smtClean="0"/>
              <a:t>kontrastlı eşitleme metodu kullanılırsa daha iyi…Uyum k; 0.55 &gt; 0.71</a:t>
            </a:r>
            <a:endParaRPr lang="en-US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40677" y="4045927"/>
            <a:ext cx="11038069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</a:t>
            </a:r>
            <a:r>
              <a:rPr lang="tr-TR" dirty="0" err="1" smtClean="0"/>
              <a:t>Cihad</a:t>
            </a:r>
            <a:r>
              <a:rPr lang="tr-TR" dirty="0" smtClean="0"/>
              <a:t> Yörük (DEÜ); Evre 4 Sİ olan 203 hastanın omurga değerlendirmesi. Yaklaşık %10’unda </a:t>
            </a:r>
            <a:r>
              <a:rPr lang="tr-TR" dirty="0" err="1" smtClean="0"/>
              <a:t>Bamboo</a:t>
            </a:r>
            <a:r>
              <a:rPr lang="tr-TR" dirty="0" smtClean="0"/>
              <a:t>, %10’unda hiç </a:t>
            </a:r>
            <a:r>
              <a:rPr lang="tr-TR" dirty="0" err="1" smtClean="0"/>
              <a:t>spinal</a:t>
            </a:r>
            <a:r>
              <a:rPr lang="tr-TR" dirty="0" smtClean="0"/>
              <a:t> tutulum yok, %80’inde değişik derecelerde </a:t>
            </a:r>
            <a:r>
              <a:rPr lang="tr-TR" dirty="0" err="1" smtClean="0"/>
              <a:t>sindesmofitler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74171" y="319314"/>
            <a:ext cx="86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ÖLÇME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21951" y="1669832"/>
            <a:ext cx="7731668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/>
              <a:t>Dr. Elif Durak Ediboğlu (Katip Çelebi </a:t>
            </a:r>
            <a:r>
              <a:rPr lang="tr-TR" dirty="0" err="1" smtClean="0"/>
              <a:t>Ünv</a:t>
            </a:r>
            <a:r>
              <a:rPr lang="tr-TR" dirty="0" smtClean="0"/>
              <a:t>.): 313 </a:t>
            </a:r>
            <a:r>
              <a:rPr lang="tr-TR" dirty="0" err="1" smtClean="0"/>
              <a:t>AxSpA</a:t>
            </a:r>
            <a:r>
              <a:rPr lang="tr-TR" dirty="0" smtClean="0"/>
              <a:t> hastasında</a:t>
            </a:r>
          </a:p>
          <a:p>
            <a:r>
              <a:rPr lang="tr-TR" dirty="0" smtClean="0"/>
              <a:t>Hasta global değerlendirmesi; </a:t>
            </a:r>
            <a:r>
              <a:rPr lang="tr-TR" dirty="0" err="1" smtClean="0"/>
              <a:t>Spinal</a:t>
            </a:r>
            <a:r>
              <a:rPr lang="tr-TR" dirty="0" smtClean="0"/>
              <a:t> Ağrı ve Sabah Tutukluğu Şiddeti ile bağlantılı</a:t>
            </a:r>
            <a:endParaRPr lang="en-US" dirty="0"/>
          </a:p>
        </p:txBody>
      </p:sp>
      <p:sp>
        <p:nvSpPr>
          <p:cNvPr id="9" name="Metin kutusu 8"/>
          <p:cNvSpPr txBox="1"/>
          <p:nvPr/>
        </p:nvSpPr>
        <p:spPr>
          <a:xfrm>
            <a:off x="221951" y="2917371"/>
            <a:ext cx="7731668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Gülay Alp (Katip Çelebi </a:t>
            </a:r>
            <a:r>
              <a:rPr lang="tr-TR" dirty="0" err="1" smtClean="0"/>
              <a:t>Ünv</a:t>
            </a:r>
            <a:r>
              <a:rPr lang="tr-TR" dirty="0" smtClean="0"/>
              <a:t>.); 233 RA, PGA ve </a:t>
            </a:r>
            <a:r>
              <a:rPr lang="tr-TR" dirty="0" err="1" smtClean="0"/>
              <a:t>PhGA</a:t>
            </a:r>
            <a:r>
              <a:rPr lang="tr-TR" dirty="0" smtClean="0"/>
              <a:t> (0-100 mm)</a:t>
            </a:r>
          </a:p>
          <a:p>
            <a:r>
              <a:rPr lang="tr-TR" dirty="0" smtClean="0"/>
              <a:t>30 mm fark %15, &gt; 20 mm fark %60</a:t>
            </a:r>
          </a:p>
          <a:p>
            <a:r>
              <a:rPr lang="tr-TR" dirty="0" smtClean="0"/>
              <a:t>Faktörler; Erkek cinsiyet, </a:t>
            </a:r>
            <a:r>
              <a:rPr lang="tr-TR" i="1" u="sng" dirty="0" smtClean="0"/>
              <a:t>yüksek VAS</a:t>
            </a:r>
            <a:r>
              <a:rPr lang="tr-TR" dirty="0" smtClean="0"/>
              <a:t>, normal CRP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2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32228" y="1395054"/>
            <a:ext cx="11472949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/>
              <a:t>Dr. Fadime Bildik (Uludağ </a:t>
            </a:r>
            <a:r>
              <a:rPr lang="tr-TR" dirty="0" err="1" smtClean="0"/>
              <a:t>Ünv</a:t>
            </a:r>
            <a:r>
              <a:rPr lang="tr-TR" dirty="0" smtClean="0"/>
              <a:t>.): </a:t>
            </a:r>
            <a:r>
              <a:rPr lang="tr-TR" dirty="0" err="1" smtClean="0"/>
              <a:t>Pandemi</a:t>
            </a:r>
            <a:r>
              <a:rPr lang="tr-TR" dirty="0" smtClean="0"/>
              <a:t> öncesi TCZ </a:t>
            </a:r>
            <a:r>
              <a:rPr lang="tr-TR" dirty="0" err="1" smtClean="0"/>
              <a:t>i.v</a:t>
            </a:r>
            <a:r>
              <a:rPr lang="tr-TR" dirty="0" smtClean="0"/>
              <a:t> olan 72 hastanın </a:t>
            </a:r>
            <a:r>
              <a:rPr lang="tr-TR" dirty="0" err="1" smtClean="0"/>
              <a:t>s.c</a:t>
            </a:r>
            <a:r>
              <a:rPr lang="tr-TR" dirty="0" smtClean="0"/>
              <a:t> geçtikten sonraki durumu</a:t>
            </a:r>
          </a:p>
          <a:p>
            <a:r>
              <a:rPr lang="tr-TR" dirty="0" smtClean="0"/>
              <a:t>Hastalık aktivitesi çok farklı değil, AMA Tedavi memnuniyeti açısından %57’si </a:t>
            </a:r>
            <a:r>
              <a:rPr lang="tr-TR" dirty="0" err="1" smtClean="0"/>
              <a:t>i.v</a:t>
            </a:r>
            <a:r>
              <a:rPr lang="tr-TR" dirty="0" smtClean="0"/>
              <a:t> memnun, %39 fark yok, %4 </a:t>
            </a:r>
            <a:r>
              <a:rPr lang="tr-TR" dirty="0" err="1" smtClean="0"/>
              <a:t>s.c</a:t>
            </a:r>
            <a:r>
              <a:rPr lang="tr-TR" dirty="0" smtClean="0"/>
              <a:t> memnun…</a:t>
            </a:r>
            <a:endParaRPr lang="en-US" dirty="0"/>
          </a:p>
        </p:txBody>
      </p:sp>
      <p:sp>
        <p:nvSpPr>
          <p:cNvPr id="5" name="Metin kutusu 4"/>
          <p:cNvSpPr txBox="1"/>
          <p:nvPr/>
        </p:nvSpPr>
        <p:spPr>
          <a:xfrm>
            <a:off x="232229" y="246743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bDMARD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32228" y="2197444"/>
            <a:ext cx="11429406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Elif Durak Ediboğlu (Katip Çelebi </a:t>
            </a:r>
            <a:r>
              <a:rPr lang="tr-TR" dirty="0" err="1" smtClean="0"/>
              <a:t>Ünv</a:t>
            </a:r>
            <a:r>
              <a:rPr lang="tr-TR" dirty="0" smtClean="0"/>
              <a:t>.); 180 </a:t>
            </a:r>
            <a:r>
              <a:rPr lang="tr-TR" dirty="0" err="1" smtClean="0"/>
              <a:t>AxSpA’da</a:t>
            </a:r>
            <a:r>
              <a:rPr lang="tr-TR" dirty="0" smtClean="0"/>
              <a:t> </a:t>
            </a:r>
            <a:r>
              <a:rPr lang="tr-TR" dirty="0" err="1" smtClean="0"/>
              <a:t>bDMARD</a:t>
            </a:r>
            <a:r>
              <a:rPr lang="tr-TR" dirty="0" smtClean="0"/>
              <a:t> sonrası anti-ilaç antikoru gelişimi 2 yıl takip…</a:t>
            </a:r>
          </a:p>
          <a:p>
            <a:r>
              <a:rPr lang="tr-TR" dirty="0" err="1" smtClean="0"/>
              <a:t>Adalimumab</a:t>
            </a:r>
            <a:r>
              <a:rPr lang="tr-TR" dirty="0" smtClean="0"/>
              <a:t> ve </a:t>
            </a:r>
            <a:r>
              <a:rPr lang="tr-TR" dirty="0" err="1" smtClean="0"/>
              <a:t>İnfliksimab’da</a:t>
            </a:r>
            <a:r>
              <a:rPr lang="tr-TR" dirty="0" smtClean="0"/>
              <a:t> %20’ler civarında, </a:t>
            </a:r>
            <a:r>
              <a:rPr lang="tr-TR" dirty="0" err="1" smtClean="0"/>
              <a:t>ETA’da</a:t>
            </a:r>
            <a:r>
              <a:rPr lang="tr-TR" dirty="0" smtClean="0"/>
              <a:t> çok nadir. Antikorlar 2 yıl boyunca da devam ediyor (kısmen azalma göstererek)</a:t>
            </a:r>
            <a:endParaRPr lang="en-US" dirty="0"/>
          </a:p>
        </p:txBody>
      </p:sp>
      <p:sp>
        <p:nvSpPr>
          <p:cNvPr id="10" name="Metin kutusu 9"/>
          <p:cNvSpPr txBox="1"/>
          <p:nvPr/>
        </p:nvSpPr>
        <p:spPr>
          <a:xfrm>
            <a:off x="232228" y="3327619"/>
            <a:ext cx="11429406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Berkan Armağan (HÜ); </a:t>
            </a:r>
            <a:r>
              <a:rPr lang="tr-TR" dirty="0" err="1" smtClean="0"/>
              <a:t>AxSpA</a:t>
            </a:r>
            <a:r>
              <a:rPr lang="tr-TR" dirty="0" smtClean="0"/>
              <a:t> nedeniyle SEC kullanan 147 hastanın sonuçları. Hastaların %85’i </a:t>
            </a:r>
            <a:r>
              <a:rPr lang="tr-TR" dirty="0" err="1" smtClean="0"/>
              <a:t>TNFi</a:t>
            </a:r>
            <a:r>
              <a:rPr lang="tr-TR" dirty="0" smtClean="0"/>
              <a:t> sonrası</a:t>
            </a:r>
          </a:p>
          <a:p>
            <a:r>
              <a:rPr lang="tr-TR" dirty="0" err="1" smtClean="0"/>
              <a:t>Obesite</a:t>
            </a:r>
            <a:r>
              <a:rPr lang="tr-TR" dirty="0" smtClean="0"/>
              <a:t>, TNF-IR </a:t>
            </a:r>
            <a:r>
              <a:rPr lang="tr-TR" dirty="0" err="1" smtClean="0"/>
              <a:t>Sec</a:t>
            </a:r>
            <a:r>
              <a:rPr lang="tr-TR" dirty="0" smtClean="0"/>
              <a:t> etkinliği için belirleyici olabilir 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32228" y="4143799"/>
            <a:ext cx="11472949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Sema Umut (DEÜ); </a:t>
            </a:r>
            <a:r>
              <a:rPr lang="tr-TR" dirty="0" err="1" smtClean="0"/>
              <a:t>bDMARD</a:t>
            </a:r>
            <a:r>
              <a:rPr lang="tr-TR" dirty="0" smtClean="0"/>
              <a:t> kullanan 877 hastada nörolojik yan etkilere bakılmış, 15 hasta (%0.2) yan etki var, </a:t>
            </a:r>
            <a:r>
              <a:rPr lang="tr-TR" dirty="0" err="1" smtClean="0"/>
              <a:t>non</a:t>
            </a:r>
            <a:r>
              <a:rPr lang="tr-TR" dirty="0" smtClean="0"/>
              <a:t>-spesifik karakterde, </a:t>
            </a:r>
            <a:r>
              <a:rPr lang="tr-TR" dirty="0" err="1" smtClean="0"/>
              <a:t>demyelizan</a:t>
            </a:r>
            <a:r>
              <a:rPr lang="tr-TR" dirty="0" smtClean="0"/>
              <a:t> </a:t>
            </a:r>
            <a:r>
              <a:rPr lang="tr-TR" dirty="0" err="1" smtClean="0"/>
              <a:t>nöropati</a:t>
            </a:r>
            <a:r>
              <a:rPr lang="tr-TR" dirty="0" smtClean="0"/>
              <a:t> yok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232228" y="5092809"/>
            <a:ext cx="11472949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</a:t>
            </a:r>
            <a:r>
              <a:rPr lang="tr-TR" dirty="0" err="1" smtClean="0"/>
              <a:t>Nevsun</a:t>
            </a:r>
            <a:r>
              <a:rPr lang="tr-TR" dirty="0" smtClean="0"/>
              <a:t> İnanç (TURKBIO); 231 RA ve </a:t>
            </a:r>
            <a:r>
              <a:rPr lang="tr-TR" dirty="0" err="1" smtClean="0"/>
              <a:t>tofasitinib</a:t>
            </a:r>
            <a:r>
              <a:rPr lang="tr-TR" dirty="0" smtClean="0"/>
              <a:t> kullanan hasta. Hastaların %13.4’ü onaysız olarak </a:t>
            </a:r>
            <a:r>
              <a:rPr lang="tr-TR" dirty="0" err="1" smtClean="0"/>
              <a:t>tofasitinib</a:t>
            </a:r>
            <a:r>
              <a:rPr lang="tr-TR" dirty="0" smtClean="0"/>
              <a:t> </a:t>
            </a:r>
            <a:r>
              <a:rPr lang="tr-TR" dirty="0" err="1" smtClean="0"/>
              <a:t>monoterapiye</a:t>
            </a:r>
            <a:r>
              <a:rPr lang="tr-TR" dirty="0" smtClean="0"/>
              <a:t> geçmişler. </a:t>
            </a:r>
            <a:r>
              <a:rPr lang="tr-TR" dirty="0" err="1" smtClean="0"/>
              <a:t>Monoterapiye</a:t>
            </a:r>
            <a:r>
              <a:rPr lang="tr-TR" dirty="0" smtClean="0"/>
              <a:t> geçenlerde ilaçta kalım, etkinlik açısından fark yok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232228" y="5888289"/>
            <a:ext cx="11472949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Mehmet Akif Esin (Ankara Şehir Hastanesi); </a:t>
            </a:r>
            <a:r>
              <a:rPr lang="tr-TR" dirty="0" err="1" smtClean="0"/>
              <a:t>PsA</a:t>
            </a:r>
            <a:r>
              <a:rPr lang="tr-TR" dirty="0" smtClean="0"/>
              <a:t>/AS ve MS olan hastalarda SEC kullanımı. 4 hasta ve </a:t>
            </a:r>
            <a:r>
              <a:rPr lang="tr-TR" dirty="0" err="1" smtClean="0"/>
              <a:t>SLR’den</a:t>
            </a:r>
            <a:r>
              <a:rPr lang="tr-TR" dirty="0" smtClean="0"/>
              <a:t> gelen 8 hasta. Tedavi seçeneği olabilir.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301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45143" y="261257"/>
            <a:ext cx="1957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SpA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Ekstraartiküler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45144" y="1683657"/>
            <a:ext cx="11684000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Haluk </a:t>
            </a:r>
            <a:r>
              <a:rPr lang="tr-TR" dirty="0" err="1" smtClean="0"/>
              <a:t>Cinahlı</a:t>
            </a:r>
            <a:r>
              <a:rPr lang="tr-TR" dirty="0" smtClean="0"/>
              <a:t> (Katip Çelebi </a:t>
            </a:r>
            <a:r>
              <a:rPr lang="tr-TR" dirty="0" err="1" smtClean="0"/>
              <a:t>Ünv</a:t>
            </a:r>
            <a:r>
              <a:rPr lang="tr-TR" dirty="0" smtClean="0"/>
              <a:t>.); 469 </a:t>
            </a:r>
            <a:r>
              <a:rPr lang="tr-TR" dirty="0" err="1" smtClean="0"/>
              <a:t>AxSpA</a:t>
            </a:r>
            <a:r>
              <a:rPr lang="tr-TR" dirty="0" smtClean="0"/>
              <a:t> hastası, 3 yıllık izlem. 99’unda (%21 </a:t>
            </a:r>
            <a:r>
              <a:rPr lang="tr-TR" dirty="0" smtClean="0"/>
              <a:t>AAÜ). </a:t>
            </a:r>
            <a:r>
              <a:rPr lang="tr-TR" dirty="0" smtClean="0"/>
              <a:t>Bu hastaların 77’sinde öyküde var, 53’ünde izlemde görülüyor. İzlemde AAÜ gelişmesi risk faktörü; Önceki AAÜ ve yüksek hastalık aktivitesi</a:t>
            </a:r>
          </a:p>
          <a:p>
            <a:r>
              <a:rPr lang="tr-TR" dirty="0" smtClean="0"/>
              <a:t>Yorum; Zamanla AAÜ ortaya çıkabilir…</a:t>
            </a:r>
            <a:endParaRPr lang="en-US" dirty="0"/>
          </a:p>
        </p:txBody>
      </p:sp>
      <p:sp>
        <p:nvSpPr>
          <p:cNvPr id="9" name="Metin kutusu 8"/>
          <p:cNvSpPr txBox="1"/>
          <p:nvPr/>
        </p:nvSpPr>
        <p:spPr>
          <a:xfrm>
            <a:off x="145142" y="3222171"/>
            <a:ext cx="11684001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Elif Durak Ediboğlu (</a:t>
            </a:r>
            <a:r>
              <a:rPr lang="tr-TR" dirty="0" err="1" smtClean="0"/>
              <a:t>TReasure</a:t>
            </a:r>
            <a:r>
              <a:rPr lang="tr-TR" dirty="0" smtClean="0"/>
              <a:t>); 1678 yeni </a:t>
            </a:r>
            <a:r>
              <a:rPr lang="tr-TR" dirty="0" err="1" smtClean="0"/>
              <a:t>bDMARD</a:t>
            </a:r>
            <a:r>
              <a:rPr lang="tr-TR" dirty="0" smtClean="0"/>
              <a:t> başlanan </a:t>
            </a:r>
            <a:r>
              <a:rPr lang="tr-TR" dirty="0" err="1" smtClean="0"/>
              <a:t>AxSpA</a:t>
            </a:r>
            <a:r>
              <a:rPr lang="tr-TR" dirty="0" smtClean="0"/>
              <a:t>. Tedavi seçimine etki edecek </a:t>
            </a:r>
            <a:r>
              <a:rPr lang="tr-TR" dirty="0" err="1" smtClean="0"/>
              <a:t>baseline</a:t>
            </a:r>
            <a:r>
              <a:rPr lang="tr-TR" dirty="0" smtClean="0"/>
              <a:t> özellikler.</a:t>
            </a:r>
          </a:p>
          <a:p>
            <a:r>
              <a:rPr lang="tr-TR" dirty="0" smtClean="0"/>
              <a:t>IBH; </a:t>
            </a:r>
            <a:r>
              <a:rPr lang="tr-TR" dirty="0" err="1" smtClean="0"/>
              <a:t>monoklonal</a:t>
            </a:r>
            <a:r>
              <a:rPr lang="tr-TR" dirty="0" smtClean="0"/>
              <a:t> </a:t>
            </a:r>
            <a:r>
              <a:rPr lang="tr-TR" dirty="0" err="1" smtClean="0"/>
              <a:t>vs</a:t>
            </a:r>
            <a:r>
              <a:rPr lang="tr-TR" dirty="0" smtClean="0"/>
              <a:t> ETA. </a:t>
            </a:r>
            <a:endParaRPr lang="tr-TR" dirty="0" smtClean="0"/>
          </a:p>
          <a:p>
            <a:r>
              <a:rPr lang="tr-TR" dirty="0" smtClean="0"/>
              <a:t>SEC </a:t>
            </a:r>
            <a:r>
              <a:rPr lang="tr-TR" dirty="0" smtClean="0"/>
              <a:t>ve </a:t>
            </a:r>
            <a:r>
              <a:rPr lang="tr-TR" dirty="0" err="1" smtClean="0"/>
              <a:t>monoklonal</a:t>
            </a:r>
            <a:r>
              <a:rPr lang="tr-TR" dirty="0" smtClean="0"/>
              <a:t>; İleri yaş</a:t>
            </a:r>
            <a:endParaRPr lang="en-US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83085" y="4532254"/>
            <a:ext cx="11646058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Ebru Yılmaz (</a:t>
            </a:r>
            <a:r>
              <a:rPr lang="tr-TR" dirty="0" err="1" smtClean="0"/>
              <a:t>Bezmialem</a:t>
            </a:r>
            <a:r>
              <a:rPr lang="tr-TR" dirty="0" smtClean="0"/>
              <a:t> FTR); 563 AS ve 536 kronik mekanik BA</a:t>
            </a:r>
          </a:p>
          <a:p>
            <a:r>
              <a:rPr lang="tr-TR" dirty="0" err="1" smtClean="0"/>
              <a:t>Atopik</a:t>
            </a:r>
            <a:r>
              <a:rPr lang="tr-TR" dirty="0" smtClean="0"/>
              <a:t> dermatit (%13.9 </a:t>
            </a:r>
            <a:r>
              <a:rPr lang="tr-TR" dirty="0" err="1" smtClean="0"/>
              <a:t>vs</a:t>
            </a:r>
            <a:r>
              <a:rPr lang="tr-TR" dirty="0" smtClean="0"/>
              <a:t> %9.6), alerjik </a:t>
            </a:r>
            <a:r>
              <a:rPr lang="tr-TR" dirty="0" err="1" smtClean="0"/>
              <a:t>rinit</a:t>
            </a:r>
            <a:r>
              <a:rPr lang="tr-TR" dirty="0" smtClean="0"/>
              <a:t> (%36.6 </a:t>
            </a:r>
            <a:r>
              <a:rPr lang="tr-TR" dirty="0" err="1" smtClean="0"/>
              <a:t>vs</a:t>
            </a:r>
            <a:r>
              <a:rPr lang="tr-TR" dirty="0" smtClean="0"/>
              <a:t> %25.1), Astım </a:t>
            </a:r>
            <a:r>
              <a:rPr lang="tr-TR" dirty="0" smtClean="0"/>
              <a:t>(%</a:t>
            </a:r>
            <a:r>
              <a:rPr lang="tr-TR" dirty="0" smtClean="0"/>
              <a:t>19.9 </a:t>
            </a:r>
            <a:r>
              <a:rPr lang="tr-TR" dirty="0" err="1" smtClean="0"/>
              <a:t>vs</a:t>
            </a:r>
            <a:r>
              <a:rPr lang="tr-TR" dirty="0" smtClean="0"/>
              <a:t> %13.4)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40043" y="271849"/>
            <a:ext cx="917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Egzersiz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31805" y="1886465"/>
            <a:ext cx="11188106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Hande Ece Öz (Katip Çelebi </a:t>
            </a:r>
            <a:r>
              <a:rPr lang="tr-TR" dirty="0" err="1" smtClean="0"/>
              <a:t>Ünv</a:t>
            </a:r>
            <a:r>
              <a:rPr lang="tr-TR" dirty="0" smtClean="0"/>
              <a:t>.); </a:t>
            </a:r>
            <a:r>
              <a:rPr lang="tr-TR" dirty="0" err="1" smtClean="0"/>
              <a:t>AxSpA</a:t>
            </a:r>
            <a:r>
              <a:rPr lang="tr-TR" dirty="0" smtClean="0"/>
              <a:t> hastalarında </a:t>
            </a:r>
            <a:r>
              <a:rPr lang="tr-TR" dirty="0" err="1" smtClean="0"/>
              <a:t>Servikal</a:t>
            </a:r>
            <a:r>
              <a:rPr lang="tr-TR" dirty="0" smtClean="0"/>
              <a:t> Stabilizasyon egzersizleri ile ilgili RKÇ.</a:t>
            </a:r>
          </a:p>
          <a:p>
            <a:r>
              <a:rPr lang="tr-TR" dirty="0" err="1" smtClean="0"/>
              <a:t>Servikal</a:t>
            </a:r>
            <a:r>
              <a:rPr lang="tr-TR" dirty="0" smtClean="0"/>
              <a:t> </a:t>
            </a:r>
            <a:r>
              <a:rPr lang="tr-TR" dirty="0" err="1" smtClean="0"/>
              <a:t>propriosepsiyon</a:t>
            </a:r>
            <a:r>
              <a:rPr lang="tr-TR" dirty="0" smtClean="0"/>
              <a:t> duyusu için egzersiz yararlı…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21496" y="2967335"/>
            <a:ext cx="11444427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Devrim Can Saraç (Katip Çelebi </a:t>
            </a:r>
            <a:r>
              <a:rPr lang="tr-TR" dirty="0" err="1" smtClean="0"/>
              <a:t>Ünv</a:t>
            </a:r>
            <a:r>
              <a:rPr lang="tr-TR" dirty="0" smtClean="0"/>
              <a:t>.); </a:t>
            </a:r>
            <a:r>
              <a:rPr lang="tr-TR" dirty="0" err="1" smtClean="0"/>
              <a:t>AxSpA</a:t>
            </a:r>
            <a:r>
              <a:rPr lang="tr-TR" dirty="0" smtClean="0"/>
              <a:t> hastalarında egzersiz için bariyerler değerlendirilmiş</a:t>
            </a:r>
          </a:p>
          <a:p>
            <a:r>
              <a:rPr lang="tr-TR" dirty="0" smtClean="0"/>
              <a:t>Hastalık aktivitesi bariyer oluşturmuyor. Hareket etme konusundaki endişeler, fonksiyonel durum ve sağlık algısı bariyer.</a:t>
            </a:r>
          </a:p>
          <a:p>
            <a:r>
              <a:rPr lang="tr-TR" b="1" i="1" dirty="0" smtClean="0"/>
              <a:t>Yorum:</a:t>
            </a:r>
            <a:r>
              <a:rPr lang="tr-TR" dirty="0" smtClean="0"/>
              <a:t> Hastalar her </a:t>
            </a:r>
            <a:r>
              <a:rPr lang="tr-TR" dirty="0" err="1" smtClean="0"/>
              <a:t>vizitte</a:t>
            </a:r>
            <a:r>
              <a:rPr lang="tr-TR" dirty="0" smtClean="0"/>
              <a:t> egzersiz açısından desteklenmelidir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890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331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313088" y="1557031"/>
            <a:ext cx="11836580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Bünyamin Kısacık (Gaziantep); </a:t>
            </a:r>
            <a:r>
              <a:rPr lang="tr-TR" dirty="0" err="1" smtClean="0"/>
              <a:t>Paraneoplastik</a:t>
            </a:r>
            <a:r>
              <a:rPr lang="tr-TR" dirty="0" smtClean="0"/>
              <a:t> </a:t>
            </a:r>
            <a:r>
              <a:rPr lang="tr-TR" dirty="0" err="1" smtClean="0"/>
              <a:t>artrit</a:t>
            </a:r>
            <a:r>
              <a:rPr lang="tr-TR" dirty="0" smtClean="0"/>
              <a:t> (92), </a:t>
            </a:r>
            <a:r>
              <a:rPr lang="tr-TR" dirty="0" err="1" smtClean="0"/>
              <a:t>artriti</a:t>
            </a:r>
            <a:r>
              <a:rPr lang="tr-TR" dirty="0" smtClean="0"/>
              <a:t> olmayan </a:t>
            </a:r>
            <a:r>
              <a:rPr lang="tr-TR" dirty="0" err="1" smtClean="0"/>
              <a:t>malinite</a:t>
            </a:r>
            <a:r>
              <a:rPr lang="tr-TR" dirty="0" smtClean="0"/>
              <a:t> (102), erken RA (69), kontrol (84)</a:t>
            </a:r>
          </a:p>
          <a:p>
            <a:r>
              <a:rPr lang="tr-TR" dirty="0" smtClean="0"/>
              <a:t>RF %20, CCP %7, LDH yüksek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13088" y="2533497"/>
            <a:ext cx="11836580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Zehra Özsoy (HÜ); ESR&gt; 100 olan 311 </a:t>
            </a:r>
            <a:r>
              <a:rPr lang="tr-TR" dirty="0" err="1" smtClean="0"/>
              <a:t>romatolojik</a:t>
            </a:r>
            <a:r>
              <a:rPr lang="tr-TR" dirty="0" smtClean="0"/>
              <a:t> hastalık. Yeni tanı (</a:t>
            </a:r>
            <a:r>
              <a:rPr lang="tr-TR" dirty="0" err="1" smtClean="0"/>
              <a:t>vaskülit</a:t>
            </a:r>
            <a:r>
              <a:rPr lang="tr-TR" dirty="0" smtClean="0"/>
              <a:t>), </a:t>
            </a:r>
            <a:r>
              <a:rPr lang="tr-TR" dirty="0" err="1" smtClean="0"/>
              <a:t>romatolojik</a:t>
            </a:r>
            <a:r>
              <a:rPr lang="tr-TR" dirty="0" smtClean="0"/>
              <a:t> alevlenmeler (</a:t>
            </a:r>
            <a:r>
              <a:rPr lang="tr-TR" dirty="0" err="1" smtClean="0"/>
              <a:t>Ra</a:t>
            </a:r>
            <a:r>
              <a:rPr lang="tr-TR" dirty="0" smtClean="0"/>
              <a:t> ve </a:t>
            </a:r>
            <a:r>
              <a:rPr lang="tr-TR" dirty="0" err="1" smtClean="0"/>
              <a:t>SpA</a:t>
            </a:r>
            <a:r>
              <a:rPr lang="tr-TR" dirty="0" smtClean="0"/>
              <a:t>), enfeksiyonlar (İA ve bağ dokusu hastalıkları)</a:t>
            </a: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313087" y="3391150"/>
            <a:ext cx="11836581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Fatma Yalçınkaya (HÜ); İA hastalarında </a:t>
            </a:r>
            <a:r>
              <a:rPr lang="tr-TR" dirty="0" err="1" smtClean="0"/>
              <a:t>kranio-servikal</a:t>
            </a:r>
            <a:r>
              <a:rPr lang="tr-TR" dirty="0" smtClean="0"/>
              <a:t> bileşke (MR ve/veya CT)</a:t>
            </a:r>
          </a:p>
          <a:p>
            <a:r>
              <a:rPr lang="tr-TR" dirty="0" smtClean="0"/>
              <a:t>204 RA, 200 AS, 55 </a:t>
            </a:r>
            <a:r>
              <a:rPr lang="tr-TR" dirty="0" err="1" smtClean="0"/>
              <a:t>PsA</a:t>
            </a:r>
            <a:r>
              <a:rPr lang="tr-TR" dirty="0" smtClean="0"/>
              <a:t> hastası. Toplamda %35 hastada tutulum var, </a:t>
            </a:r>
            <a:r>
              <a:rPr lang="tr-TR" dirty="0" err="1" smtClean="0"/>
              <a:t>RA’da</a:t>
            </a:r>
            <a:r>
              <a:rPr lang="tr-TR" dirty="0" smtClean="0"/>
              <a:t> en sık </a:t>
            </a:r>
            <a:r>
              <a:rPr lang="tr-TR" dirty="0" err="1" smtClean="0"/>
              <a:t>odontoid</a:t>
            </a:r>
            <a:r>
              <a:rPr lang="tr-TR" dirty="0" smtClean="0"/>
              <a:t> proses (%34), AAS (%12), VS (%12) </a:t>
            </a:r>
            <a:endParaRPr lang="tr-TR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292456" y="4304817"/>
            <a:ext cx="11857212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Gülay Alp (Katip Çelebi </a:t>
            </a:r>
            <a:r>
              <a:rPr lang="tr-TR" dirty="0" err="1" smtClean="0"/>
              <a:t>Ünv</a:t>
            </a:r>
            <a:r>
              <a:rPr lang="tr-TR" dirty="0" smtClean="0"/>
              <a:t>). 240 RA hastası, </a:t>
            </a:r>
            <a:r>
              <a:rPr lang="tr-TR" dirty="0" err="1" smtClean="0"/>
              <a:t>servikal</a:t>
            </a:r>
            <a:r>
              <a:rPr lang="tr-TR" dirty="0" smtClean="0"/>
              <a:t> </a:t>
            </a:r>
            <a:r>
              <a:rPr lang="tr-TR" dirty="0" err="1" smtClean="0"/>
              <a:t>grafiler</a:t>
            </a:r>
            <a:r>
              <a:rPr lang="tr-TR" dirty="0" smtClean="0"/>
              <a:t> (F/E/N). %10.4 AAS, VS sadece 1 hastada var. Hastalık süresi, erozyon, protez daha fazla. </a:t>
            </a:r>
            <a:endParaRPr lang="tr-TR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395416" y="29656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RA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251669" y="1585519"/>
            <a:ext cx="10894125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Umut Kalyoncu (HÜ); RA ve İAH olan 101 hastanın takip akciğer </a:t>
            </a:r>
            <a:r>
              <a:rPr lang="tr-TR" dirty="0" err="1" smtClean="0"/>
              <a:t>BT’leri</a:t>
            </a:r>
            <a:r>
              <a:rPr lang="tr-TR" dirty="0" smtClean="0"/>
              <a:t> ile </a:t>
            </a:r>
            <a:r>
              <a:rPr lang="tr-TR" dirty="0" err="1" smtClean="0"/>
              <a:t>progresyon</a:t>
            </a:r>
            <a:endParaRPr lang="tr-TR" dirty="0" smtClean="0"/>
          </a:p>
          <a:p>
            <a:r>
              <a:rPr lang="tr-TR" dirty="0" smtClean="0"/>
              <a:t>Buzlu cam ve erkek cinsiyet varlığında </a:t>
            </a:r>
            <a:r>
              <a:rPr lang="tr-TR" dirty="0" err="1" smtClean="0"/>
              <a:t>progresyon</a:t>
            </a:r>
            <a:r>
              <a:rPr lang="tr-TR" dirty="0" smtClean="0"/>
              <a:t> fazla, </a:t>
            </a:r>
            <a:r>
              <a:rPr lang="tr-TR" dirty="0" err="1" smtClean="0"/>
              <a:t>mtx</a:t>
            </a:r>
            <a:r>
              <a:rPr lang="tr-TR" dirty="0" smtClean="0"/>
              <a:t> (ever) kullanımda </a:t>
            </a:r>
            <a:r>
              <a:rPr lang="tr-TR" dirty="0" err="1" smtClean="0"/>
              <a:t>progresyon</a:t>
            </a:r>
            <a:r>
              <a:rPr lang="tr-TR" dirty="0" smtClean="0"/>
              <a:t> az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251669" y="2627015"/>
            <a:ext cx="10905688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Didem Şahin Eroğlu (Ankara </a:t>
            </a:r>
            <a:r>
              <a:rPr lang="tr-TR" dirty="0" err="1" smtClean="0"/>
              <a:t>Ünv</a:t>
            </a:r>
            <a:r>
              <a:rPr lang="tr-TR" dirty="0" smtClean="0"/>
              <a:t>); RA ve akciğer tutulumu olan 253 hasta (</a:t>
            </a:r>
            <a:r>
              <a:rPr lang="tr-TR" dirty="0" err="1" smtClean="0"/>
              <a:t>prevalans</a:t>
            </a:r>
            <a:r>
              <a:rPr lang="tr-TR" dirty="0" smtClean="0"/>
              <a:t> %2.6). Sıklık sırası hava yolu hastalığı (%47), İAH (%42), Nodül (%28), </a:t>
            </a:r>
            <a:r>
              <a:rPr lang="tr-TR" dirty="0" err="1" smtClean="0"/>
              <a:t>efüzyon</a:t>
            </a:r>
            <a:r>
              <a:rPr lang="tr-TR" dirty="0" smtClean="0"/>
              <a:t> (%12). Yaklaşık dörtte birinde kombinasyon. 4 yıl takip süresinde %20 </a:t>
            </a:r>
            <a:r>
              <a:rPr lang="tr-TR" dirty="0" err="1" smtClean="0"/>
              <a:t>ex</a:t>
            </a:r>
            <a:r>
              <a:rPr lang="tr-TR" dirty="0" smtClean="0"/>
              <a:t>. RA-İAH varlığı, </a:t>
            </a:r>
            <a:r>
              <a:rPr lang="tr-TR" dirty="0" err="1" smtClean="0"/>
              <a:t>plevral</a:t>
            </a:r>
            <a:r>
              <a:rPr lang="tr-TR" dirty="0" smtClean="0"/>
              <a:t> </a:t>
            </a:r>
            <a:r>
              <a:rPr lang="tr-TR" dirty="0" err="1" smtClean="0"/>
              <a:t>efüzyon</a:t>
            </a:r>
            <a:r>
              <a:rPr lang="tr-TR" dirty="0" smtClean="0"/>
              <a:t> ve yaş </a:t>
            </a:r>
            <a:r>
              <a:rPr lang="tr-TR" dirty="0" err="1" smtClean="0"/>
              <a:t>mortalite</a:t>
            </a:r>
            <a:r>
              <a:rPr lang="tr-TR" dirty="0" smtClean="0"/>
              <a:t> ile ilişkili. </a:t>
            </a:r>
            <a:r>
              <a:rPr lang="tr-TR" dirty="0" err="1" smtClean="0"/>
              <a:t>Mtx</a:t>
            </a:r>
            <a:r>
              <a:rPr lang="tr-TR" dirty="0" smtClean="0"/>
              <a:t> kullanımı koruyucu.   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302005" y="4912511"/>
            <a:ext cx="10843789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Umut Kalyoncu (</a:t>
            </a:r>
            <a:r>
              <a:rPr lang="tr-TR" dirty="0" err="1" smtClean="0"/>
              <a:t>TReasure</a:t>
            </a:r>
            <a:r>
              <a:rPr lang="tr-TR" dirty="0" smtClean="0"/>
              <a:t>); RA ve İAH hastalarında </a:t>
            </a:r>
            <a:r>
              <a:rPr lang="tr-TR" dirty="0" err="1" smtClean="0"/>
              <a:t>tofasitinib</a:t>
            </a:r>
            <a:r>
              <a:rPr lang="tr-TR" dirty="0" smtClean="0"/>
              <a:t> deneyimi (n=47). Takip süresi 1 yıl. SFT stabil (%11 kötüleşme). İlaç kesilmesinde </a:t>
            </a:r>
            <a:r>
              <a:rPr lang="tr-TR" dirty="0" err="1" smtClean="0"/>
              <a:t>infeksiyonlar</a:t>
            </a:r>
            <a:r>
              <a:rPr lang="tr-TR" dirty="0" smtClean="0"/>
              <a:t> önemli bir neden.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02005" y="4004248"/>
            <a:ext cx="10855352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Dr. </a:t>
            </a:r>
            <a:r>
              <a:rPr lang="tr-TR" dirty="0" err="1" smtClean="0"/>
              <a:t>Ahmed</a:t>
            </a:r>
            <a:r>
              <a:rPr lang="tr-TR" dirty="0" smtClean="0"/>
              <a:t> </a:t>
            </a:r>
            <a:r>
              <a:rPr lang="tr-TR" dirty="0" err="1" smtClean="0"/>
              <a:t>Cihad</a:t>
            </a:r>
            <a:r>
              <a:rPr lang="tr-TR" dirty="0" smtClean="0"/>
              <a:t> Genç (Sakarya </a:t>
            </a:r>
            <a:r>
              <a:rPr lang="tr-TR" dirty="0" err="1" smtClean="0"/>
              <a:t>Ünv</a:t>
            </a:r>
            <a:r>
              <a:rPr lang="tr-TR" dirty="0" smtClean="0"/>
              <a:t>); değerlendirilen 8/87 hastada RA-İAH saptanmış. </a:t>
            </a:r>
            <a:r>
              <a:rPr lang="tr-TR" dirty="0" err="1" smtClean="0"/>
              <a:t>Ral</a:t>
            </a:r>
            <a:r>
              <a:rPr lang="tr-TR" dirty="0" smtClean="0"/>
              <a:t> varlığında İAH saptanma riski 7x artış.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411892" y="255373"/>
            <a:ext cx="11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RA ve İAH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C51FC33-BA91-1149-8D64-0EE1FBF0BE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3BA8A8-8BD4-5340-AF62-DDAAC1230A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Google Shape;157;p41">
            <a:extLst>
              <a:ext uri="{FF2B5EF4-FFF2-40B4-BE49-F238E27FC236}">
                <a16:creationId xmlns:a16="http://schemas.microsoft.com/office/drawing/2014/main" xmlns="" id="{50CFD2F7-79E4-664E-BB54-E351D02A1BB7}"/>
              </a:ext>
            </a:extLst>
          </p:cNvPr>
          <p:cNvSpPr txBox="1"/>
          <p:nvPr/>
        </p:nvSpPr>
        <p:spPr>
          <a:xfrm>
            <a:off x="565324" y="3777299"/>
            <a:ext cx="7778575" cy="1379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tr-TR" sz="6600" b="1" dirty="0">
                <a:solidFill>
                  <a:schemeClr val="bg1"/>
                </a:solidFill>
              </a:rPr>
              <a:t>BEN</a:t>
            </a:r>
          </a:p>
          <a:p>
            <a:r>
              <a:rPr lang="tr-TR" sz="4400" b="1" dirty="0">
                <a:solidFill>
                  <a:schemeClr val="bg1"/>
                </a:solidFill>
              </a:rPr>
              <a:t>nasıl tedavi öneriyorum?</a:t>
            </a:r>
          </a:p>
          <a:p>
            <a:endParaRPr lang="tr-TR" sz="1200" b="1" dirty="0">
              <a:solidFill>
                <a:schemeClr val="bg1"/>
              </a:solidFill>
            </a:endParaRPr>
          </a:p>
          <a:p>
            <a:r>
              <a:rPr lang="tr-TR" sz="3200" dirty="0">
                <a:solidFill>
                  <a:schemeClr val="bg1"/>
                </a:solidFill>
              </a:rPr>
              <a:t>Romatoid Artrit</a:t>
            </a:r>
          </a:p>
          <a:p>
            <a:r>
              <a:rPr lang="tr-TR" sz="2400" i="1" dirty="0">
                <a:solidFill>
                  <a:schemeClr val="bg1"/>
                </a:solidFill>
              </a:rPr>
              <a:t>Prof. Dr. Umut KALYONCU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EFAF6225-47D9-4748-9D9D-550F5641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4" y="-3971242"/>
            <a:ext cx="10701811" cy="10701811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xmlns="" id="{76C61876-9B59-7E44-A3A8-0635AB6F8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430"/>
            <a:ext cx="12192000" cy="6858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A8C9AE97-D7D0-C342-8B45-E21B3FACE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9911" y="6027812"/>
            <a:ext cx="829758" cy="829758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98474" y="267286"/>
            <a:ext cx="23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HÜR-BİO 20 yıllık Öykü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98474" y="1154752"/>
            <a:ext cx="5521063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err="1" smtClean="0"/>
              <a:t>RA’da</a:t>
            </a:r>
            <a:r>
              <a:rPr lang="tr-TR" dirty="0" smtClean="0"/>
              <a:t> </a:t>
            </a:r>
            <a:r>
              <a:rPr lang="tr-TR" b="1" i="1" dirty="0" smtClean="0"/>
              <a:t>birinci</a:t>
            </a:r>
            <a:r>
              <a:rPr lang="tr-TR" dirty="0" smtClean="0"/>
              <a:t> DMARD seçimi; </a:t>
            </a:r>
          </a:p>
          <a:p>
            <a:r>
              <a:rPr lang="tr-TR" dirty="0" smtClean="0"/>
              <a:t>(</a:t>
            </a:r>
            <a:r>
              <a:rPr lang="tr-TR" dirty="0" err="1" smtClean="0"/>
              <a:t>TNFi</a:t>
            </a:r>
            <a:r>
              <a:rPr lang="tr-TR" dirty="0" smtClean="0"/>
              <a:t>) 2006-2010 %96, 2010-2015; %64, 2016-2020; %39</a:t>
            </a:r>
          </a:p>
          <a:p>
            <a:r>
              <a:rPr lang="tr-TR" dirty="0" smtClean="0"/>
              <a:t>2016-2020 arası; </a:t>
            </a:r>
            <a:r>
              <a:rPr lang="tr-TR" dirty="0" err="1" smtClean="0"/>
              <a:t>Tofa</a:t>
            </a:r>
            <a:r>
              <a:rPr lang="tr-TR" dirty="0" smtClean="0"/>
              <a:t> %26, TCZ %12, RTX %10, ABA %12</a:t>
            </a:r>
            <a:endParaRPr lang="en-US" dirty="0"/>
          </a:p>
        </p:txBody>
      </p:sp>
      <p:sp>
        <p:nvSpPr>
          <p:cNvPr id="10" name="Metin kutusu 9"/>
          <p:cNvSpPr txBox="1"/>
          <p:nvPr/>
        </p:nvSpPr>
        <p:spPr>
          <a:xfrm>
            <a:off x="98474" y="2304674"/>
            <a:ext cx="5521063" cy="92333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err="1" smtClean="0"/>
              <a:t>RA’da</a:t>
            </a:r>
            <a:r>
              <a:rPr lang="tr-TR" dirty="0" smtClean="0"/>
              <a:t> </a:t>
            </a:r>
            <a:r>
              <a:rPr lang="tr-TR" b="1" i="1" dirty="0" smtClean="0"/>
              <a:t>ikinci</a:t>
            </a:r>
            <a:r>
              <a:rPr lang="tr-TR" dirty="0" smtClean="0"/>
              <a:t> DMARD seçimi; </a:t>
            </a:r>
          </a:p>
          <a:p>
            <a:r>
              <a:rPr lang="tr-TR" dirty="0" smtClean="0"/>
              <a:t>(</a:t>
            </a:r>
            <a:r>
              <a:rPr lang="tr-TR" dirty="0" err="1" smtClean="0"/>
              <a:t>TNFi</a:t>
            </a:r>
            <a:r>
              <a:rPr lang="tr-TR" dirty="0" smtClean="0"/>
              <a:t>) 2006-2010 %73, 2010-2015; %54, 2016-2020; %44</a:t>
            </a:r>
          </a:p>
          <a:p>
            <a:r>
              <a:rPr lang="tr-TR" dirty="0" smtClean="0"/>
              <a:t>2016-2020 arası; </a:t>
            </a:r>
            <a:r>
              <a:rPr lang="tr-TR" dirty="0" err="1" smtClean="0"/>
              <a:t>Tofa</a:t>
            </a:r>
            <a:r>
              <a:rPr lang="tr-TR" dirty="0" smtClean="0"/>
              <a:t> %18, TCZ %20</a:t>
            </a:r>
            <a:endParaRPr lang="en-US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38241" y="3439551"/>
            <a:ext cx="5481295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err="1" smtClean="0"/>
              <a:t>PsA’da</a:t>
            </a:r>
            <a:r>
              <a:rPr lang="tr-TR" dirty="0" smtClean="0"/>
              <a:t> </a:t>
            </a:r>
            <a:r>
              <a:rPr lang="tr-TR" b="1" i="1" dirty="0" smtClean="0"/>
              <a:t>ikinci</a:t>
            </a:r>
            <a:r>
              <a:rPr lang="tr-TR" dirty="0" smtClean="0"/>
              <a:t> DMARD seçimi; </a:t>
            </a:r>
          </a:p>
          <a:p>
            <a:r>
              <a:rPr lang="tr-TR" dirty="0" smtClean="0"/>
              <a:t>(</a:t>
            </a:r>
            <a:r>
              <a:rPr lang="tr-TR" dirty="0" err="1" smtClean="0"/>
              <a:t>TNFi</a:t>
            </a:r>
            <a:r>
              <a:rPr lang="tr-TR" dirty="0" smtClean="0"/>
              <a:t>) 2011-2015 %95, 2016-2020; %70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38242" y="4423630"/>
            <a:ext cx="5481294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err="1" smtClean="0"/>
              <a:t>SpA</a:t>
            </a:r>
            <a:r>
              <a:rPr lang="tr-TR" dirty="0" smtClean="0"/>
              <a:t>; Son 5 yılda IL-17 1. sırada %2.5, 2. sırada %6.4</a:t>
            </a:r>
            <a:endParaRPr lang="en-US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138242" y="5155804"/>
            <a:ext cx="5517216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tr-TR" dirty="0" smtClean="0"/>
              <a:t>RA </a:t>
            </a:r>
            <a:r>
              <a:rPr lang="tr-TR" dirty="0" err="1" smtClean="0"/>
              <a:t>vs</a:t>
            </a:r>
            <a:r>
              <a:rPr lang="tr-TR" dirty="0" smtClean="0"/>
              <a:t> </a:t>
            </a:r>
            <a:r>
              <a:rPr lang="tr-TR" dirty="0" err="1" smtClean="0"/>
              <a:t>PsA’da</a:t>
            </a:r>
            <a:r>
              <a:rPr lang="tr-TR" dirty="0" smtClean="0"/>
              <a:t> </a:t>
            </a:r>
            <a:r>
              <a:rPr lang="tr-TR" dirty="0" err="1" smtClean="0"/>
              <a:t>bDMARD’a</a:t>
            </a:r>
            <a:r>
              <a:rPr lang="tr-TR" dirty="0" smtClean="0"/>
              <a:t> kadar geçen süre; 55 ay </a:t>
            </a:r>
            <a:r>
              <a:rPr lang="tr-TR" dirty="0" err="1" smtClean="0"/>
              <a:t>vs</a:t>
            </a:r>
            <a:r>
              <a:rPr lang="tr-TR" dirty="0" smtClean="0"/>
              <a:t> 18 ay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2141</Words>
  <Application>Microsoft Office PowerPoint</Application>
  <PresentationFormat>Geniş ekran</PresentationFormat>
  <Paragraphs>187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31</cp:revision>
  <dcterms:created xsi:type="dcterms:W3CDTF">2021-10-04T18:26:24Z</dcterms:created>
  <dcterms:modified xsi:type="dcterms:W3CDTF">2021-10-05T09:28:17Z</dcterms:modified>
</cp:coreProperties>
</file>