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4" r:id="rId4"/>
    <p:sldId id="266" r:id="rId5"/>
    <p:sldId id="267" r:id="rId6"/>
    <p:sldId id="271" r:id="rId7"/>
    <p:sldId id="265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FD265-7D24-4F46-AA42-2A00A9DF477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38121-B363-E946-ACD0-F41EDA1EDB07}">
      <dgm:prSet phldrT="[Text]"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Bel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ağrısının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genç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yaşlarda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ortaya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çıkması</a:t>
          </a:r>
          <a:endParaRPr lang="en-US" dirty="0">
            <a:latin typeface="Comic Sans MS"/>
            <a:cs typeface="Comic Sans MS"/>
          </a:endParaRPr>
        </a:p>
      </dgm:t>
    </dgm:pt>
    <dgm:pt modelId="{49730BF5-029B-E24C-B864-6439D8342B79}" type="parTrans" cxnId="{8BACF324-7A3D-304B-A0EB-6D5DD3E50EA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915A4B95-2D26-C64F-9F95-AD5EA7147C10}" type="sibTrans" cxnId="{8BACF324-7A3D-304B-A0EB-6D5DD3E50EA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561FA92B-EA4E-A043-A7AB-534BEE423C7C}">
      <dgm:prSet phldrT="[Text]"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Sinsi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başlangıç</a:t>
          </a:r>
          <a:endParaRPr lang="en-US" dirty="0">
            <a:latin typeface="Comic Sans MS"/>
            <a:cs typeface="Comic Sans MS"/>
          </a:endParaRPr>
        </a:p>
      </dgm:t>
    </dgm:pt>
    <dgm:pt modelId="{2EE8893B-7E1E-E940-B05C-C4300699F3EB}" type="parTrans" cxnId="{6AD43CC3-962E-9349-B45B-9FD6049A217E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21D716FD-1E6C-5243-93E5-BFF9344E2676}" type="sibTrans" cxnId="{6AD43CC3-962E-9349-B45B-9FD6049A217E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3035D8A6-7C9D-EB49-9FB8-6F9B22F353DE}">
      <dgm:prSet phldrT="[Text]"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Yakınmaların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kronik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olması</a:t>
          </a:r>
          <a:r>
            <a:rPr lang="en-US" dirty="0">
              <a:latin typeface="Comic Sans MS"/>
              <a:cs typeface="Comic Sans MS"/>
            </a:rPr>
            <a:t> (&gt;3 ay)</a:t>
          </a:r>
        </a:p>
      </dgm:t>
    </dgm:pt>
    <dgm:pt modelId="{27EEE9C1-07BD-6D48-A825-4BC5275FBE61}" type="parTrans" cxnId="{8A106A89-6BD8-494B-8A8B-870A43085E86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B0F1315C-5497-3545-A6E2-F6A89BE1BD7F}" type="sibTrans" cxnId="{8A106A89-6BD8-494B-8A8B-870A43085E86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E3F2181F-B407-5240-846E-1F798124F11F}">
      <dgm:prSet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İstirahatle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kötüleşme</a:t>
          </a:r>
          <a:r>
            <a:rPr lang="en-US" dirty="0">
              <a:latin typeface="Comic Sans MS"/>
              <a:cs typeface="Comic Sans MS"/>
            </a:rPr>
            <a:t>, </a:t>
          </a:r>
          <a:r>
            <a:rPr lang="en-US" dirty="0" err="1">
              <a:latin typeface="Comic Sans MS"/>
              <a:cs typeface="Comic Sans MS"/>
            </a:rPr>
            <a:t>egzersizle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iyileşme</a:t>
          </a:r>
          <a:endParaRPr lang="en-US" dirty="0">
            <a:latin typeface="Comic Sans MS"/>
            <a:cs typeface="Comic Sans MS"/>
          </a:endParaRPr>
        </a:p>
      </dgm:t>
    </dgm:pt>
    <dgm:pt modelId="{0C778D1A-F87D-EB4B-88AF-95A68F52670A}" type="parTrans" cxnId="{6423B35D-EE4E-3242-A4ED-B46D5636682E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1F075662-96B4-F741-AD7D-BBED3D2E5DD3}" type="sibTrans" cxnId="{6423B35D-EE4E-3242-A4ED-B46D5636682E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B3D349BB-5931-EE46-9266-421434CC5FD3}">
      <dgm:prSet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Uzun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süreli</a:t>
          </a:r>
          <a:r>
            <a:rPr lang="en-US" dirty="0">
              <a:latin typeface="Comic Sans MS"/>
              <a:cs typeface="Comic Sans MS"/>
            </a:rPr>
            <a:t> (&gt;30 </a:t>
          </a:r>
          <a:r>
            <a:rPr lang="en-US" dirty="0" err="1">
              <a:latin typeface="Comic Sans MS"/>
              <a:cs typeface="Comic Sans MS"/>
            </a:rPr>
            <a:t>dakika</a:t>
          </a:r>
          <a:r>
            <a:rPr lang="en-US" dirty="0">
              <a:latin typeface="Comic Sans MS"/>
              <a:cs typeface="Comic Sans MS"/>
            </a:rPr>
            <a:t>) </a:t>
          </a:r>
          <a:r>
            <a:rPr lang="en-US" dirty="0" err="1">
              <a:latin typeface="Comic Sans MS"/>
              <a:cs typeface="Comic Sans MS"/>
            </a:rPr>
            <a:t>sabah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katılığının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varlığı</a:t>
          </a:r>
          <a:endParaRPr lang="en-US" dirty="0">
            <a:latin typeface="Comic Sans MS"/>
            <a:cs typeface="Comic Sans MS"/>
          </a:endParaRPr>
        </a:p>
      </dgm:t>
    </dgm:pt>
    <dgm:pt modelId="{CC119E82-C4DC-744D-9AA5-2DCFE3A1437B}" type="parTrans" cxnId="{BD49AC1B-F38C-0B4E-951E-27BEB953DDF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496C3175-8A53-B043-9809-2284794E375F}" type="sibTrans" cxnId="{BD49AC1B-F38C-0B4E-951E-27BEB953DDF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CB315AE3-1AD7-1446-A09D-C3F1E90817D4}">
      <dgm:prSet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Gecenin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ikinci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yarısında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ağrı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ile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uyanma</a:t>
          </a:r>
          <a:r>
            <a:rPr lang="en-US" dirty="0">
              <a:latin typeface="Comic Sans MS"/>
              <a:cs typeface="Comic Sans MS"/>
            </a:rPr>
            <a:t> </a:t>
          </a:r>
        </a:p>
      </dgm:t>
    </dgm:pt>
    <dgm:pt modelId="{6F7D0790-AFDD-3C43-9E1B-F2908011C41C}" type="parTrans" cxnId="{8565FF4F-4AC3-6148-973F-029125F6DAC3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D591E9A2-0234-C140-9AC4-A91455A3EA79}" type="sibTrans" cxnId="{8565FF4F-4AC3-6148-973F-029125F6DAC3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AF363EA3-2F92-DB4E-AB1B-A8BC8C31A1DA}">
      <dgm:prSet/>
      <dgm:spPr/>
      <dgm:t>
        <a:bodyPr/>
        <a:lstStyle/>
        <a:p>
          <a:r>
            <a:rPr lang="en-US" dirty="0" err="1">
              <a:latin typeface="Comic Sans MS"/>
              <a:cs typeface="Comic Sans MS"/>
            </a:rPr>
            <a:t>NSAII’lara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iyi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yanıt</a:t>
          </a:r>
          <a:endParaRPr lang="en-US" dirty="0">
            <a:latin typeface="Comic Sans MS"/>
            <a:cs typeface="Comic Sans MS"/>
          </a:endParaRPr>
        </a:p>
      </dgm:t>
    </dgm:pt>
    <dgm:pt modelId="{F18736ED-9FBC-E642-82D8-80111B504386}" type="parTrans" cxnId="{CCA7306B-E548-734C-BD4A-0FF028B3D411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F9947728-FBD1-A743-B0B8-437E7E114E42}" type="sibTrans" cxnId="{CCA7306B-E548-734C-BD4A-0FF028B3D411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DBA7D10C-5CB5-7743-8032-679B2AF8FEFA}">
      <dgm:prSet/>
      <dgm:spPr/>
      <dgm:t>
        <a:bodyPr/>
        <a:lstStyle/>
        <a:p>
          <a:r>
            <a:rPr lang="en-US" dirty="0">
              <a:latin typeface="Comic Sans MS"/>
              <a:cs typeface="Comic Sans MS"/>
            </a:rPr>
            <a:t>Gluteal </a:t>
          </a:r>
          <a:r>
            <a:rPr lang="en-US" dirty="0" err="1">
              <a:latin typeface="Comic Sans MS"/>
              <a:cs typeface="Comic Sans MS"/>
            </a:rPr>
            <a:t>ağrı</a:t>
          </a:r>
          <a:r>
            <a:rPr lang="en-US" dirty="0">
              <a:latin typeface="Comic Sans MS"/>
              <a:cs typeface="Comic Sans MS"/>
            </a:rPr>
            <a:t> (</a:t>
          </a:r>
          <a:r>
            <a:rPr lang="en-US" dirty="0" err="1">
              <a:latin typeface="Comic Sans MS"/>
              <a:cs typeface="Comic Sans MS"/>
            </a:rPr>
            <a:t>alterne</a:t>
          </a:r>
          <a:r>
            <a:rPr lang="en-US" dirty="0">
              <a:latin typeface="Comic Sans MS"/>
              <a:cs typeface="Comic Sans MS"/>
            </a:rPr>
            <a:t> </a:t>
          </a:r>
          <a:r>
            <a:rPr lang="en-US" dirty="0" err="1">
              <a:latin typeface="Comic Sans MS"/>
              <a:cs typeface="Comic Sans MS"/>
            </a:rPr>
            <a:t>eden</a:t>
          </a:r>
          <a:r>
            <a:rPr lang="en-US" dirty="0">
              <a:latin typeface="Comic Sans MS"/>
              <a:cs typeface="Comic Sans MS"/>
            </a:rPr>
            <a:t>) </a:t>
          </a:r>
          <a:r>
            <a:rPr lang="en-US" dirty="0" err="1">
              <a:latin typeface="Comic Sans MS"/>
              <a:cs typeface="Comic Sans MS"/>
            </a:rPr>
            <a:t>varlığı</a:t>
          </a:r>
          <a:endParaRPr lang="en-US" dirty="0">
            <a:latin typeface="Comic Sans MS"/>
            <a:cs typeface="Comic Sans MS"/>
          </a:endParaRPr>
        </a:p>
      </dgm:t>
    </dgm:pt>
    <dgm:pt modelId="{EDAA0A1E-C21B-3A4C-B054-7A393933F733}" type="parTrans" cxnId="{CE51327B-9277-1844-A2A6-669FA758147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D88C61E4-4188-A54E-8265-AF7463FA0D4A}" type="sibTrans" cxnId="{CE51327B-9277-1844-A2A6-669FA7581472}">
      <dgm:prSet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D1D8D5CF-642D-AD42-89F5-3E3BD568C53A}" type="pres">
      <dgm:prSet presAssocID="{B70FD265-7D24-4F46-AA42-2A00A9DF4774}" presName="linear" presStyleCnt="0">
        <dgm:presLayoutVars>
          <dgm:dir/>
          <dgm:resizeHandles val="exact"/>
        </dgm:presLayoutVars>
      </dgm:prSet>
      <dgm:spPr/>
    </dgm:pt>
    <dgm:pt modelId="{58E8AC54-446A-5747-9B0A-B4883ABE0FA1}" type="pres">
      <dgm:prSet presAssocID="{EF638121-B363-E946-ACD0-F41EDA1EDB07}" presName="comp" presStyleCnt="0"/>
      <dgm:spPr/>
    </dgm:pt>
    <dgm:pt modelId="{CCE06578-85E1-994D-855D-FB52FA8FBE6C}" type="pres">
      <dgm:prSet presAssocID="{EF638121-B363-E946-ACD0-F41EDA1EDB07}" presName="box" presStyleLbl="node1" presStyleIdx="0" presStyleCnt="8"/>
      <dgm:spPr/>
    </dgm:pt>
    <dgm:pt modelId="{4A97A7D7-F0C5-AB46-8C41-36D026CDA085}" type="pres">
      <dgm:prSet presAssocID="{EF638121-B363-E946-ACD0-F41EDA1EDB07}" presName="img" presStyleLbl="fgImgPlace1" presStyleIdx="0" presStyleCnt="8"/>
      <dgm:spPr/>
    </dgm:pt>
    <dgm:pt modelId="{F6A79411-5D32-8345-A66F-E52165473D92}" type="pres">
      <dgm:prSet presAssocID="{EF638121-B363-E946-ACD0-F41EDA1EDB07}" presName="text" presStyleLbl="node1" presStyleIdx="0" presStyleCnt="8">
        <dgm:presLayoutVars>
          <dgm:bulletEnabled val="1"/>
        </dgm:presLayoutVars>
      </dgm:prSet>
      <dgm:spPr/>
    </dgm:pt>
    <dgm:pt modelId="{4B423CA8-7386-8040-B404-96279469C119}" type="pres">
      <dgm:prSet presAssocID="{915A4B95-2D26-C64F-9F95-AD5EA7147C10}" presName="spacer" presStyleCnt="0"/>
      <dgm:spPr/>
    </dgm:pt>
    <dgm:pt modelId="{B6D793C0-D7F1-EC4D-A244-E8A29441B687}" type="pres">
      <dgm:prSet presAssocID="{561FA92B-EA4E-A043-A7AB-534BEE423C7C}" presName="comp" presStyleCnt="0"/>
      <dgm:spPr/>
    </dgm:pt>
    <dgm:pt modelId="{152415D2-049E-BA41-A4C4-93A7A5A1F2AA}" type="pres">
      <dgm:prSet presAssocID="{561FA92B-EA4E-A043-A7AB-534BEE423C7C}" presName="box" presStyleLbl="node1" presStyleIdx="1" presStyleCnt="8"/>
      <dgm:spPr/>
    </dgm:pt>
    <dgm:pt modelId="{342B5925-196F-B54C-B469-FBADA1707E83}" type="pres">
      <dgm:prSet presAssocID="{561FA92B-EA4E-A043-A7AB-534BEE423C7C}" presName="img" presStyleLbl="fgImgPlace1" presStyleIdx="1" presStyleCnt="8"/>
      <dgm:spPr/>
    </dgm:pt>
    <dgm:pt modelId="{218D6D1D-58C2-C845-8B47-E9B0AF5A8D22}" type="pres">
      <dgm:prSet presAssocID="{561FA92B-EA4E-A043-A7AB-534BEE423C7C}" presName="text" presStyleLbl="node1" presStyleIdx="1" presStyleCnt="8">
        <dgm:presLayoutVars>
          <dgm:bulletEnabled val="1"/>
        </dgm:presLayoutVars>
      </dgm:prSet>
      <dgm:spPr/>
    </dgm:pt>
    <dgm:pt modelId="{160B5E4B-5EA1-6449-B067-054ABDC8E40B}" type="pres">
      <dgm:prSet presAssocID="{21D716FD-1E6C-5243-93E5-BFF9344E2676}" presName="spacer" presStyleCnt="0"/>
      <dgm:spPr/>
    </dgm:pt>
    <dgm:pt modelId="{62B72D8E-EC24-074C-888E-179EAC5BE0BA}" type="pres">
      <dgm:prSet presAssocID="{3035D8A6-7C9D-EB49-9FB8-6F9B22F353DE}" presName="comp" presStyleCnt="0"/>
      <dgm:spPr/>
    </dgm:pt>
    <dgm:pt modelId="{5D22F07A-4A52-704B-A234-DED427D3E69D}" type="pres">
      <dgm:prSet presAssocID="{3035D8A6-7C9D-EB49-9FB8-6F9B22F353DE}" presName="box" presStyleLbl="node1" presStyleIdx="2" presStyleCnt="8"/>
      <dgm:spPr/>
    </dgm:pt>
    <dgm:pt modelId="{6557148F-FCAE-0E41-9197-2A17708C91A9}" type="pres">
      <dgm:prSet presAssocID="{3035D8A6-7C9D-EB49-9FB8-6F9B22F353DE}" presName="img" presStyleLbl="fgImgPlace1" presStyleIdx="2" presStyleCnt="8"/>
      <dgm:spPr/>
    </dgm:pt>
    <dgm:pt modelId="{4B6D0361-1764-874F-AD40-166AFE94131A}" type="pres">
      <dgm:prSet presAssocID="{3035D8A6-7C9D-EB49-9FB8-6F9B22F353DE}" presName="text" presStyleLbl="node1" presStyleIdx="2" presStyleCnt="8">
        <dgm:presLayoutVars>
          <dgm:bulletEnabled val="1"/>
        </dgm:presLayoutVars>
      </dgm:prSet>
      <dgm:spPr/>
    </dgm:pt>
    <dgm:pt modelId="{063948CF-4A2D-654A-9BBF-83F01B4E54BE}" type="pres">
      <dgm:prSet presAssocID="{B0F1315C-5497-3545-A6E2-F6A89BE1BD7F}" presName="spacer" presStyleCnt="0"/>
      <dgm:spPr/>
    </dgm:pt>
    <dgm:pt modelId="{AE8475C2-37D1-3F4B-A268-BFDD214D40C2}" type="pres">
      <dgm:prSet presAssocID="{E3F2181F-B407-5240-846E-1F798124F11F}" presName="comp" presStyleCnt="0"/>
      <dgm:spPr/>
    </dgm:pt>
    <dgm:pt modelId="{F747A0C7-20CE-AF42-B097-F9D9DBAA46C9}" type="pres">
      <dgm:prSet presAssocID="{E3F2181F-B407-5240-846E-1F798124F11F}" presName="box" presStyleLbl="node1" presStyleIdx="3" presStyleCnt="8"/>
      <dgm:spPr/>
    </dgm:pt>
    <dgm:pt modelId="{400B666B-D428-6844-AAD8-8B7605279B16}" type="pres">
      <dgm:prSet presAssocID="{E3F2181F-B407-5240-846E-1F798124F11F}" presName="img" presStyleLbl="fgImgPlace1" presStyleIdx="3" presStyleCnt="8"/>
      <dgm:spPr/>
    </dgm:pt>
    <dgm:pt modelId="{03341392-841A-4C49-B8FA-03B26FAB1516}" type="pres">
      <dgm:prSet presAssocID="{E3F2181F-B407-5240-846E-1F798124F11F}" presName="text" presStyleLbl="node1" presStyleIdx="3" presStyleCnt="8">
        <dgm:presLayoutVars>
          <dgm:bulletEnabled val="1"/>
        </dgm:presLayoutVars>
      </dgm:prSet>
      <dgm:spPr/>
    </dgm:pt>
    <dgm:pt modelId="{9EA478F5-A028-4542-98EE-68E3C119A115}" type="pres">
      <dgm:prSet presAssocID="{1F075662-96B4-F741-AD7D-BBED3D2E5DD3}" presName="spacer" presStyleCnt="0"/>
      <dgm:spPr/>
    </dgm:pt>
    <dgm:pt modelId="{B852ED40-5BA4-3A41-8159-175F6B5FCC37}" type="pres">
      <dgm:prSet presAssocID="{B3D349BB-5931-EE46-9266-421434CC5FD3}" presName="comp" presStyleCnt="0"/>
      <dgm:spPr/>
    </dgm:pt>
    <dgm:pt modelId="{929F6B74-3711-6A44-9AFB-CC162D0516D5}" type="pres">
      <dgm:prSet presAssocID="{B3D349BB-5931-EE46-9266-421434CC5FD3}" presName="box" presStyleLbl="node1" presStyleIdx="4" presStyleCnt="8"/>
      <dgm:spPr/>
    </dgm:pt>
    <dgm:pt modelId="{4725CD6C-D188-0642-8DB7-F18A96833FCA}" type="pres">
      <dgm:prSet presAssocID="{B3D349BB-5931-EE46-9266-421434CC5FD3}" presName="img" presStyleLbl="fgImgPlace1" presStyleIdx="4" presStyleCnt="8"/>
      <dgm:spPr/>
    </dgm:pt>
    <dgm:pt modelId="{A53C93BB-A138-FA49-9063-56B77C100CFD}" type="pres">
      <dgm:prSet presAssocID="{B3D349BB-5931-EE46-9266-421434CC5FD3}" presName="text" presStyleLbl="node1" presStyleIdx="4" presStyleCnt="8">
        <dgm:presLayoutVars>
          <dgm:bulletEnabled val="1"/>
        </dgm:presLayoutVars>
      </dgm:prSet>
      <dgm:spPr/>
    </dgm:pt>
    <dgm:pt modelId="{AF081DD9-84F1-BA43-A4C2-69930D77D752}" type="pres">
      <dgm:prSet presAssocID="{496C3175-8A53-B043-9809-2284794E375F}" presName="spacer" presStyleCnt="0"/>
      <dgm:spPr/>
    </dgm:pt>
    <dgm:pt modelId="{0E777951-BA44-624C-9DEC-16ADAF266EB2}" type="pres">
      <dgm:prSet presAssocID="{CB315AE3-1AD7-1446-A09D-C3F1E90817D4}" presName="comp" presStyleCnt="0"/>
      <dgm:spPr/>
    </dgm:pt>
    <dgm:pt modelId="{57356675-29DB-FC42-9461-B140B29B7EA5}" type="pres">
      <dgm:prSet presAssocID="{CB315AE3-1AD7-1446-A09D-C3F1E90817D4}" presName="box" presStyleLbl="node1" presStyleIdx="5" presStyleCnt="8"/>
      <dgm:spPr/>
    </dgm:pt>
    <dgm:pt modelId="{41F3BAB9-F8BE-EA4A-A21F-FCECD1C22EDB}" type="pres">
      <dgm:prSet presAssocID="{CB315AE3-1AD7-1446-A09D-C3F1E90817D4}" presName="img" presStyleLbl="fgImgPlace1" presStyleIdx="5" presStyleCnt="8"/>
      <dgm:spPr/>
    </dgm:pt>
    <dgm:pt modelId="{8E481229-B74B-994C-967C-5C1BAFFAA4D6}" type="pres">
      <dgm:prSet presAssocID="{CB315AE3-1AD7-1446-A09D-C3F1E90817D4}" presName="text" presStyleLbl="node1" presStyleIdx="5" presStyleCnt="8">
        <dgm:presLayoutVars>
          <dgm:bulletEnabled val="1"/>
        </dgm:presLayoutVars>
      </dgm:prSet>
      <dgm:spPr/>
    </dgm:pt>
    <dgm:pt modelId="{F235C782-A4AA-3C40-B9CA-B896869ED1A0}" type="pres">
      <dgm:prSet presAssocID="{D591E9A2-0234-C140-9AC4-A91455A3EA79}" presName="spacer" presStyleCnt="0"/>
      <dgm:spPr/>
    </dgm:pt>
    <dgm:pt modelId="{64E11E95-A892-6542-9778-3E4D9310E5BE}" type="pres">
      <dgm:prSet presAssocID="{AF363EA3-2F92-DB4E-AB1B-A8BC8C31A1DA}" presName="comp" presStyleCnt="0"/>
      <dgm:spPr/>
    </dgm:pt>
    <dgm:pt modelId="{FBC51235-3091-8B43-A9B9-D6690205EB32}" type="pres">
      <dgm:prSet presAssocID="{AF363EA3-2F92-DB4E-AB1B-A8BC8C31A1DA}" presName="box" presStyleLbl="node1" presStyleIdx="6" presStyleCnt="8"/>
      <dgm:spPr/>
    </dgm:pt>
    <dgm:pt modelId="{F536C932-7BCE-FA4F-A97A-19A4EA5DABE1}" type="pres">
      <dgm:prSet presAssocID="{AF363EA3-2F92-DB4E-AB1B-A8BC8C31A1DA}" presName="img" presStyleLbl="fgImgPlace1" presStyleIdx="6" presStyleCnt="8"/>
      <dgm:spPr/>
    </dgm:pt>
    <dgm:pt modelId="{931FF068-1F53-D54E-8564-D635905AAD80}" type="pres">
      <dgm:prSet presAssocID="{AF363EA3-2F92-DB4E-AB1B-A8BC8C31A1DA}" presName="text" presStyleLbl="node1" presStyleIdx="6" presStyleCnt="8">
        <dgm:presLayoutVars>
          <dgm:bulletEnabled val="1"/>
        </dgm:presLayoutVars>
      </dgm:prSet>
      <dgm:spPr/>
    </dgm:pt>
    <dgm:pt modelId="{FD465E94-A91B-AF4D-B425-A795D3491809}" type="pres">
      <dgm:prSet presAssocID="{F9947728-FBD1-A743-B0B8-437E7E114E42}" presName="spacer" presStyleCnt="0"/>
      <dgm:spPr/>
    </dgm:pt>
    <dgm:pt modelId="{CECBAD9B-38B7-7F47-9C61-6F18E4447F87}" type="pres">
      <dgm:prSet presAssocID="{DBA7D10C-5CB5-7743-8032-679B2AF8FEFA}" presName="comp" presStyleCnt="0"/>
      <dgm:spPr/>
    </dgm:pt>
    <dgm:pt modelId="{51D995ED-A1C8-CB40-9F6C-E9389C141902}" type="pres">
      <dgm:prSet presAssocID="{DBA7D10C-5CB5-7743-8032-679B2AF8FEFA}" presName="box" presStyleLbl="node1" presStyleIdx="7" presStyleCnt="8"/>
      <dgm:spPr/>
    </dgm:pt>
    <dgm:pt modelId="{9453CAFE-7D6B-5C44-9505-FAE4A350C839}" type="pres">
      <dgm:prSet presAssocID="{DBA7D10C-5CB5-7743-8032-679B2AF8FEFA}" presName="img" presStyleLbl="fgImgPlace1" presStyleIdx="7" presStyleCnt="8"/>
      <dgm:spPr/>
    </dgm:pt>
    <dgm:pt modelId="{FA467B98-D874-C641-88E0-E826F7DFF76D}" type="pres">
      <dgm:prSet presAssocID="{DBA7D10C-5CB5-7743-8032-679B2AF8FEFA}" presName="text" presStyleLbl="node1" presStyleIdx="7" presStyleCnt="8">
        <dgm:presLayoutVars>
          <dgm:bulletEnabled val="1"/>
        </dgm:presLayoutVars>
      </dgm:prSet>
      <dgm:spPr/>
    </dgm:pt>
  </dgm:ptLst>
  <dgm:cxnLst>
    <dgm:cxn modelId="{13E08B03-491C-0643-BE18-94FA28465F8A}" type="presOf" srcId="{CB315AE3-1AD7-1446-A09D-C3F1E90817D4}" destId="{8E481229-B74B-994C-967C-5C1BAFFAA4D6}" srcOrd="1" destOrd="0" presId="urn:microsoft.com/office/officeart/2005/8/layout/vList4"/>
    <dgm:cxn modelId="{3D6B0005-7249-6D4D-B179-4D59037E5C3C}" type="presOf" srcId="{E3F2181F-B407-5240-846E-1F798124F11F}" destId="{F747A0C7-20CE-AF42-B097-F9D9DBAA46C9}" srcOrd="0" destOrd="0" presId="urn:microsoft.com/office/officeart/2005/8/layout/vList4"/>
    <dgm:cxn modelId="{7DE49A07-621D-F64F-80CD-5E1CFF8D2145}" type="presOf" srcId="{B70FD265-7D24-4F46-AA42-2A00A9DF4774}" destId="{D1D8D5CF-642D-AD42-89F5-3E3BD568C53A}" srcOrd="0" destOrd="0" presId="urn:microsoft.com/office/officeart/2005/8/layout/vList4"/>
    <dgm:cxn modelId="{5084590E-4417-D640-A89A-5F92B9ECE387}" type="presOf" srcId="{DBA7D10C-5CB5-7743-8032-679B2AF8FEFA}" destId="{FA467B98-D874-C641-88E0-E826F7DFF76D}" srcOrd="1" destOrd="0" presId="urn:microsoft.com/office/officeart/2005/8/layout/vList4"/>
    <dgm:cxn modelId="{733DA216-6605-D944-9166-845EF64A504C}" type="presOf" srcId="{561FA92B-EA4E-A043-A7AB-534BEE423C7C}" destId="{218D6D1D-58C2-C845-8B47-E9B0AF5A8D22}" srcOrd="1" destOrd="0" presId="urn:microsoft.com/office/officeart/2005/8/layout/vList4"/>
    <dgm:cxn modelId="{BD49AC1B-F38C-0B4E-951E-27BEB953DDF2}" srcId="{B70FD265-7D24-4F46-AA42-2A00A9DF4774}" destId="{B3D349BB-5931-EE46-9266-421434CC5FD3}" srcOrd="4" destOrd="0" parTransId="{CC119E82-C4DC-744D-9AA5-2DCFE3A1437B}" sibTransId="{496C3175-8A53-B043-9809-2284794E375F}"/>
    <dgm:cxn modelId="{8BACF324-7A3D-304B-A0EB-6D5DD3E50EA2}" srcId="{B70FD265-7D24-4F46-AA42-2A00A9DF4774}" destId="{EF638121-B363-E946-ACD0-F41EDA1EDB07}" srcOrd="0" destOrd="0" parTransId="{49730BF5-029B-E24C-B864-6439D8342B79}" sibTransId="{915A4B95-2D26-C64F-9F95-AD5EA7147C10}"/>
    <dgm:cxn modelId="{F044392F-C156-364D-B3B4-4C73903922D6}" type="presOf" srcId="{561FA92B-EA4E-A043-A7AB-534BEE423C7C}" destId="{152415D2-049E-BA41-A4C4-93A7A5A1F2AA}" srcOrd="0" destOrd="0" presId="urn:microsoft.com/office/officeart/2005/8/layout/vList4"/>
    <dgm:cxn modelId="{94BA743D-0D4D-E44C-8E50-198F4B0D929E}" type="presOf" srcId="{B3D349BB-5931-EE46-9266-421434CC5FD3}" destId="{A53C93BB-A138-FA49-9063-56B77C100CFD}" srcOrd="1" destOrd="0" presId="urn:microsoft.com/office/officeart/2005/8/layout/vList4"/>
    <dgm:cxn modelId="{53BDB04D-E3D0-644E-A587-94BE2B3B0951}" type="presOf" srcId="{B3D349BB-5931-EE46-9266-421434CC5FD3}" destId="{929F6B74-3711-6A44-9AFB-CC162D0516D5}" srcOrd="0" destOrd="0" presId="urn:microsoft.com/office/officeart/2005/8/layout/vList4"/>
    <dgm:cxn modelId="{8565FF4F-4AC3-6148-973F-029125F6DAC3}" srcId="{B70FD265-7D24-4F46-AA42-2A00A9DF4774}" destId="{CB315AE3-1AD7-1446-A09D-C3F1E90817D4}" srcOrd="5" destOrd="0" parTransId="{6F7D0790-AFDD-3C43-9E1B-F2908011C41C}" sibTransId="{D591E9A2-0234-C140-9AC4-A91455A3EA79}"/>
    <dgm:cxn modelId="{5BB69C52-453C-3B4C-9357-80051EB55B51}" type="presOf" srcId="{AF363EA3-2F92-DB4E-AB1B-A8BC8C31A1DA}" destId="{FBC51235-3091-8B43-A9B9-D6690205EB32}" srcOrd="0" destOrd="0" presId="urn:microsoft.com/office/officeart/2005/8/layout/vList4"/>
    <dgm:cxn modelId="{6423B35D-EE4E-3242-A4ED-B46D5636682E}" srcId="{B70FD265-7D24-4F46-AA42-2A00A9DF4774}" destId="{E3F2181F-B407-5240-846E-1F798124F11F}" srcOrd="3" destOrd="0" parTransId="{0C778D1A-F87D-EB4B-88AF-95A68F52670A}" sibTransId="{1F075662-96B4-F741-AD7D-BBED3D2E5DD3}"/>
    <dgm:cxn modelId="{63375A65-6497-BA4C-B489-7B990B8A2FA7}" type="presOf" srcId="{DBA7D10C-5CB5-7743-8032-679B2AF8FEFA}" destId="{51D995ED-A1C8-CB40-9F6C-E9389C141902}" srcOrd="0" destOrd="0" presId="urn:microsoft.com/office/officeart/2005/8/layout/vList4"/>
    <dgm:cxn modelId="{CCA7306B-E548-734C-BD4A-0FF028B3D411}" srcId="{B70FD265-7D24-4F46-AA42-2A00A9DF4774}" destId="{AF363EA3-2F92-DB4E-AB1B-A8BC8C31A1DA}" srcOrd="6" destOrd="0" parTransId="{F18736ED-9FBC-E642-82D8-80111B504386}" sibTransId="{F9947728-FBD1-A743-B0B8-437E7E114E42}"/>
    <dgm:cxn modelId="{CE51327B-9277-1844-A2A6-669FA7581472}" srcId="{B70FD265-7D24-4F46-AA42-2A00A9DF4774}" destId="{DBA7D10C-5CB5-7743-8032-679B2AF8FEFA}" srcOrd="7" destOrd="0" parTransId="{EDAA0A1E-C21B-3A4C-B054-7A393933F733}" sibTransId="{D88C61E4-4188-A54E-8265-AF7463FA0D4A}"/>
    <dgm:cxn modelId="{056EE07D-CC95-0244-B87D-EE57EDCFB57F}" type="presOf" srcId="{CB315AE3-1AD7-1446-A09D-C3F1E90817D4}" destId="{57356675-29DB-FC42-9461-B140B29B7EA5}" srcOrd="0" destOrd="0" presId="urn:microsoft.com/office/officeart/2005/8/layout/vList4"/>
    <dgm:cxn modelId="{8A106A89-6BD8-494B-8A8B-870A43085E86}" srcId="{B70FD265-7D24-4F46-AA42-2A00A9DF4774}" destId="{3035D8A6-7C9D-EB49-9FB8-6F9B22F353DE}" srcOrd="2" destOrd="0" parTransId="{27EEE9C1-07BD-6D48-A825-4BC5275FBE61}" sibTransId="{B0F1315C-5497-3545-A6E2-F6A89BE1BD7F}"/>
    <dgm:cxn modelId="{5E2D919A-9647-3443-8AD3-5271C400C23D}" type="presOf" srcId="{3035D8A6-7C9D-EB49-9FB8-6F9B22F353DE}" destId="{4B6D0361-1764-874F-AD40-166AFE94131A}" srcOrd="1" destOrd="0" presId="urn:microsoft.com/office/officeart/2005/8/layout/vList4"/>
    <dgm:cxn modelId="{7994BF9F-F7A3-D945-AF73-59425CAC927D}" type="presOf" srcId="{E3F2181F-B407-5240-846E-1F798124F11F}" destId="{03341392-841A-4C49-B8FA-03B26FAB1516}" srcOrd="1" destOrd="0" presId="urn:microsoft.com/office/officeart/2005/8/layout/vList4"/>
    <dgm:cxn modelId="{E0D740A8-D0EC-4244-A50E-6B75CC713372}" type="presOf" srcId="{EF638121-B363-E946-ACD0-F41EDA1EDB07}" destId="{CCE06578-85E1-994D-855D-FB52FA8FBE6C}" srcOrd="0" destOrd="0" presId="urn:microsoft.com/office/officeart/2005/8/layout/vList4"/>
    <dgm:cxn modelId="{C1D3B5AE-0828-0944-BA3F-C0D70F4AD2B0}" type="presOf" srcId="{3035D8A6-7C9D-EB49-9FB8-6F9B22F353DE}" destId="{5D22F07A-4A52-704B-A234-DED427D3E69D}" srcOrd="0" destOrd="0" presId="urn:microsoft.com/office/officeart/2005/8/layout/vList4"/>
    <dgm:cxn modelId="{C497B2B7-D274-0949-9DD1-FBA06A197266}" type="presOf" srcId="{AF363EA3-2F92-DB4E-AB1B-A8BC8C31A1DA}" destId="{931FF068-1F53-D54E-8564-D635905AAD80}" srcOrd="1" destOrd="0" presId="urn:microsoft.com/office/officeart/2005/8/layout/vList4"/>
    <dgm:cxn modelId="{6AD43CC3-962E-9349-B45B-9FD6049A217E}" srcId="{B70FD265-7D24-4F46-AA42-2A00A9DF4774}" destId="{561FA92B-EA4E-A043-A7AB-534BEE423C7C}" srcOrd="1" destOrd="0" parTransId="{2EE8893B-7E1E-E940-B05C-C4300699F3EB}" sibTransId="{21D716FD-1E6C-5243-93E5-BFF9344E2676}"/>
    <dgm:cxn modelId="{43333CE1-EAB3-1549-A5B1-B2A590878FDE}" type="presOf" srcId="{EF638121-B363-E946-ACD0-F41EDA1EDB07}" destId="{F6A79411-5D32-8345-A66F-E52165473D92}" srcOrd="1" destOrd="0" presId="urn:microsoft.com/office/officeart/2005/8/layout/vList4"/>
    <dgm:cxn modelId="{E2438C10-258B-684F-A9BB-942B7345E6D4}" type="presParOf" srcId="{D1D8D5CF-642D-AD42-89F5-3E3BD568C53A}" destId="{58E8AC54-446A-5747-9B0A-B4883ABE0FA1}" srcOrd="0" destOrd="0" presId="urn:microsoft.com/office/officeart/2005/8/layout/vList4"/>
    <dgm:cxn modelId="{A3BC5D21-F0C8-A64E-8170-C1C096A76F46}" type="presParOf" srcId="{58E8AC54-446A-5747-9B0A-B4883ABE0FA1}" destId="{CCE06578-85E1-994D-855D-FB52FA8FBE6C}" srcOrd="0" destOrd="0" presId="urn:microsoft.com/office/officeart/2005/8/layout/vList4"/>
    <dgm:cxn modelId="{372A6620-1158-714D-830C-327612BB23F0}" type="presParOf" srcId="{58E8AC54-446A-5747-9B0A-B4883ABE0FA1}" destId="{4A97A7D7-F0C5-AB46-8C41-36D026CDA085}" srcOrd="1" destOrd="0" presId="urn:microsoft.com/office/officeart/2005/8/layout/vList4"/>
    <dgm:cxn modelId="{B858F679-BED5-7C48-B14F-434E57E254D7}" type="presParOf" srcId="{58E8AC54-446A-5747-9B0A-B4883ABE0FA1}" destId="{F6A79411-5D32-8345-A66F-E52165473D92}" srcOrd="2" destOrd="0" presId="urn:microsoft.com/office/officeart/2005/8/layout/vList4"/>
    <dgm:cxn modelId="{6FE487EB-B975-D742-B6DA-2B159BC7D089}" type="presParOf" srcId="{D1D8D5CF-642D-AD42-89F5-3E3BD568C53A}" destId="{4B423CA8-7386-8040-B404-96279469C119}" srcOrd="1" destOrd="0" presId="urn:microsoft.com/office/officeart/2005/8/layout/vList4"/>
    <dgm:cxn modelId="{83E8F0FA-B106-6949-BAD0-EECC65589911}" type="presParOf" srcId="{D1D8D5CF-642D-AD42-89F5-3E3BD568C53A}" destId="{B6D793C0-D7F1-EC4D-A244-E8A29441B687}" srcOrd="2" destOrd="0" presId="urn:microsoft.com/office/officeart/2005/8/layout/vList4"/>
    <dgm:cxn modelId="{3529AC1C-AE1E-9845-9E5C-993906AD35ED}" type="presParOf" srcId="{B6D793C0-D7F1-EC4D-A244-E8A29441B687}" destId="{152415D2-049E-BA41-A4C4-93A7A5A1F2AA}" srcOrd="0" destOrd="0" presId="urn:microsoft.com/office/officeart/2005/8/layout/vList4"/>
    <dgm:cxn modelId="{B4BA9280-F760-974B-8707-41E5583835A1}" type="presParOf" srcId="{B6D793C0-D7F1-EC4D-A244-E8A29441B687}" destId="{342B5925-196F-B54C-B469-FBADA1707E83}" srcOrd="1" destOrd="0" presId="urn:microsoft.com/office/officeart/2005/8/layout/vList4"/>
    <dgm:cxn modelId="{5E752EE9-D98E-014F-A0EF-9A28D887E0CE}" type="presParOf" srcId="{B6D793C0-D7F1-EC4D-A244-E8A29441B687}" destId="{218D6D1D-58C2-C845-8B47-E9B0AF5A8D22}" srcOrd="2" destOrd="0" presId="urn:microsoft.com/office/officeart/2005/8/layout/vList4"/>
    <dgm:cxn modelId="{AA69A502-7438-B84B-9EE3-11B835DDC0F3}" type="presParOf" srcId="{D1D8D5CF-642D-AD42-89F5-3E3BD568C53A}" destId="{160B5E4B-5EA1-6449-B067-054ABDC8E40B}" srcOrd="3" destOrd="0" presId="urn:microsoft.com/office/officeart/2005/8/layout/vList4"/>
    <dgm:cxn modelId="{1D91CF57-9BBB-8548-926C-095FDF39727B}" type="presParOf" srcId="{D1D8D5CF-642D-AD42-89F5-3E3BD568C53A}" destId="{62B72D8E-EC24-074C-888E-179EAC5BE0BA}" srcOrd="4" destOrd="0" presId="urn:microsoft.com/office/officeart/2005/8/layout/vList4"/>
    <dgm:cxn modelId="{623B88F8-D737-9846-B92A-BECE1B2CF111}" type="presParOf" srcId="{62B72D8E-EC24-074C-888E-179EAC5BE0BA}" destId="{5D22F07A-4A52-704B-A234-DED427D3E69D}" srcOrd="0" destOrd="0" presId="urn:microsoft.com/office/officeart/2005/8/layout/vList4"/>
    <dgm:cxn modelId="{66681B67-2AD7-E945-AB15-3C1651173979}" type="presParOf" srcId="{62B72D8E-EC24-074C-888E-179EAC5BE0BA}" destId="{6557148F-FCAE-0E41-9197-2A17708C91A9}" srcOrd="1" destOrd="0" presId="urn:microsoft.com/office/officeart/2005/8/layout/vList4"/>
    <dgm:cxn modelId="{84A2C031-9C92-7A42-9095-3E51700FF68F}" type="presParOf" srcId="{62B72D8E-EC24-074C-888E-179EAC5BE0BA}" destId="{4B6D0361-1764-874F-AD40-166AFE94131A}" srcOrd="2" destOrd="0" presId="urn:microsoft.com/office/officeart/2005/8/layout/vList4"/>
    <dgm:cxn modelId="{49253AE6-DBD3-594B-81CC-4C9BADD698C9}" type="presParOf" srcId="{D1D8D5CF-642D-AD42-89F5-3E3BD568C53A}" destId="{063948CF-4A2D-654A-9BBF-83F01B4E54BE}" srcOrd="5" destOrd="0" presId="urn:microsoft.com/office/officeart/2005/8/layout/vList4"/>
    <dgm:cxn modelId="{E5AB33DB-EE21-7E40-92C6-8EA20C423B4E}" type="presParOf" srcId="{D1D8D5CF-642D-AD42-89F5-3E3BD568C53A}" destId="{AE8475C2-37D1-3F4B-A268-BFDD214D40C2}" srcOrd="6" destOrd="0" presId="urn:microsoft.com/office/officeart/2005/8/layout/vList4"/>
    <dgm:cxn modelId="{19E0E0EF-F5E1-E242-BE58-08CD0F539BDB}" type="presParOf" srcId="{AE8475C2-37D1-3F4B-A268-BFDD214D40C2}" destId="{F747A0C7-20CE-AF42-B097-F9D9DBAA46C9}" srcOrd="0" destOrd="0" presId="urn:microsoft.com/office/officeart/2005/8/layout/vList4"/>
    <dgm:cxn modelId="{33EB59BD-7D1B-B042-B3AA-DA8E1C2CB102}" type="presParOf" srcId="{AE8475C2-37D1-3F4B-A268-BFDD214D40C2}" destId="{400B666B-D428-6844-AAD8-8B7605279B16}" srcOrd="1" destOrd="0" presId="urn:microsoft.com/office/officeart/2005/8/layout/vList4"/>
    <dgm:cxn modelId="{D7273224-F93D-6243-B877-FBC31966D0B1}" type="presParOf" srcId="{AE8475C2-37D1-3F4B-A268-BFDD214D40C2}" destId="{03341392-841A-4C49-B8FA-03B26FAB1516}" srcOrd="2" destOrd="0" presId="urn:microsoft.com/office/officeart/2005/8/layout/vList4"/>
    <dgm:cxn modelId="{85B52BFE-CA96-484E-AC78-70DE4CE71380}" type="presParOf" srcId="{D1D8D5CF-642D-AD42-89F5-3E3BD568C53A}" destId="{9EA478F5-A028-4542-98EE-68E3C119A115}" srcOrd="7" destOrd="0" presId="urn:microsoft.com/office/officeart/2005/8/layout/vList4"/>
    <dgm:cxn modelId="{8BF7BF5B-CBC8-3A46-B895-464B708793E3}" type="presParOf" srcId="{D1D8D5CF-642D-AD42-89F5-3E3BD568C53A}" destId="{B852ED40-5BA4-3A41-8159-175F6B5FCC37}" srcOrd="8" destOrd="0" presId="urn:microsoft.com/office/officeart/2005/8/layout/vList4"/>
    <dgm:cxn modelId="{508923B6-64DA-0C40-B8E0-0BA24083A6C5}" type="presParOf" srcId="{B852ED40-5BA4-3A41-8159-175F6B5FCC37}" destId="{929F6B74-3711-6A44-9AFB-CC162D0516D5}" srcOrd="0" destOrd="0" presId="urn:microsoft.com/office/officeart/2005/8/layout/vList4"/>
    <dgm:cxn modelId="{89A54494-E731-FC4A-B210-6669F5122F57}" type="presParOf" srcId="{B852ED40-5BA4-3A41-8159-175F6B5FCC37}" destId="{4725CD6C-D188-0642-8DB7-F18A96833FCA}" srcOrd="1" destOrd="0" presId="urn:microsoft.com/office/officeart/2005/8/layout/vList4"/>
    <dgm:cxn modelId="{08E8806C-79ED-6C43-9607-87E64ED8BC68}" type="presParOf" srcId="{B852ED40-5BA4-3A41-8159-175F6B5FCC37}" destId="{A53C93BB-A138-FA49-9063-56B77C100CFD}" srcOrd="2" destOrd="0" presId="urn:microsoft.com/office/officeart/2005/8/layout/vList4"/>
    <dgm:cxn modelId="{6343A57F-01D9-1046-AAF2-9AF27ADC1C12}" type="presParOf" srcId="{D1D8D5CF-642D-AD42-89F5-3E3BD568C53A}" destId="{AF081DD9-84F1-BA43-A4C2-69930D77D752}" srcOrd="9" destOrd="0" presId="urn:microsoft.com/office/officeart/2005/8/layout/vList4"/>
    <dgm:cxn modelId="{B106AABA-B295-D14B-A31E-C62F2BADA1B7}" type="presParOf" srcId="{D1D8D5CF-642D-AD42-89F5-3E3BD568C53A}" destId="{0E777951-BA44-624C-9DEC-16ADAF266EB2}" srcOrd="10" destOrd="0" presId="urn:microsoft.com/office/officeart/2005/8/layout/vList4"/>
    <dgm:cxn modelId="{493EB4FD-4658-2E4C-A9B4-59022D7FF0B8}" type="presParOf" srcId="{0E777951-BA44-624C-9DEC-16ADAF266EB2}" destId="{57356675-29DB-FC42-9461-B140B29B7EA5}" srcOrd="0" destOrd="0" presId="urn:microsoft.com/office/officeart/2005/8/layout/vList4"/>
    <dgm:cxn modelId="{B18F136D-A481-5A42-AF2F-2703CAA97D59}" type="presParOf" srcId="{0E777951-BA44-624C-9DEC-16ADAF266EB2}" destId="{41F3BAB9-F8BE-EA4A-A21F-FCECD1C22EDB}" srcOrd="1" destOrd="0" presId="urn:microsoft.com/office/officeart/2005/8/layout/vList4"/>
    <dgm:cxn modelId="{821FBB3E-3F3C-8445-BF8B-D5BAA388E583}" type="presParOf" srcId="{0E777951-BA44-624C-9DEC-16ADAF266EB2}" destId="{8E481229-B74B-994C-967C-5C1BAFFAA4D6}" srcOrd="2" destOrd="0" presId="urn:microsoft.com/office/officeart/2005/8/layout/vList4"/>
    <dgm:cxn modelId="{85D98998-1C08-F04B-9E5C-CB910DCB2B7D}" type="presParOf" srcId="{D1D8D5CF-642D-AD42-89F5-3E3BD568C53A}" destId="{F235C782-A4AA-3C40-B9CA-B896869ED1A0}" srcOrd="11" destOrd="0" presId="urn:microsoft.com/office/officeart/2005/8/layout/vList4"/>
    <dgm:cxn modelId="{F3CA4149-725C-4142-9EAD-63BA18B35A34}" type="presParOf" srcId="{D1D8D5CF-642D-AD42-89F5-3E3BD568C53A}" destId="{64E11E95-A892-6542-9778-3E4D9310E5BE}" srcOrd="12" destOrd="0" presId="urn:microsoft.com/office/officeart/2005/8/layout/vList4"/>
    <dgm:cxn modelId="{6569CDC3-B32C-A248-8A3F-A200BDF16B06}" type="presParOf" srcId="{64E11E95-A892-6542-9778-3E4D9310E5BE}" destId="{FBC51235-3091-8B43-A9B9-D6690205EB32}" srcOrd="0" destOrd="0" presId="urn:microsoft.com/office/officeart/2005/8/layout/vList4"/>
    <dgm:cxn modelId="{39D80465-7347-3F42-A87C-E19C12AF1C58}" type="presParOf" srcId="{64E11E95-A892-6542-9778-3E4D9310E5BE}" destId="{F536C932-7BCE-FA4F-A97A-19A4EA5DABE1}" srcOrd="1" destOrd="0" presId="urn:microsoft.com/office/officeart/2005/8/layout/vList4"/>
    <dgm:cxn modelId="{251927BA-33D4-7E40-81BE-B4E70F6B05EB}" type="presParOf" srcId="{64E11E95-A892-6542-9778-3E4D9310E5BE}" destId="{931FF068-1F53-D54E-8564-D635905AAD80}" srcOrd="2" destOrd="0" presId="urn:microsoft.com/office/officeart/2005/8/layout/vList4"/>
    <dgm:cxn modelId="{00B69DB2-4A18-8140-B534-BCEED522AE2D}" type="presParOf" srcId="{D1D8D5CF-642D-AD42-89F5-3E3BD568C53A}" destId="{FD465E94-A91B-AF4D-B425-A795D3491809}" srcOrd="13" destOrd="0" presId="urn:microsoft.com/office/officeart/2005/8/layout/vList4"/>
    <dgm:cxn modelId="{C06F330A-1440-3340-98EB-6D60AB440F8A}" type="presParOf" srcId="{D1D8D5CF-642D-AD42-89F5-3E3BD568C53A}" destId="{CECBAD9B-38B7-7F47-9C61-6F18E4447F87}" srcOrd="14" destOrd="0" presId="urn:microsoft.com/office/officeart/2005/8/layout/vList4"/>
    <dgm:cxn modelId="{D44A25EA-A624-EA45-AC3E-64C8DD8F659C}" type="presParOf" srcId="{CECBAD9B-38B7-7F47-9C61-6F18E4447F87}" destId="{51D995ED-A1C8-CB40-9F6C-E9389C141902}" srcOrd="0" destOrd="0" presId="urn:microsoft.com/office/officeart/2005/8/layout/vList4"/>
    <dgm:cxn modelId="{16AE3475-01BE-804F-AB09-7A69B2113753}" type="presParOf" srcId="{CECBAD9B-38B7-7F47-9C61-6F18E4447F87}" destId="{9453CAFE-7D6B-5C44-9505-FAE4A350C839}" srcOrd="1" destOrd="0" presId="urn:microsoft.com/office/officeart/2005/8/layout/vList4"/>
    <dgm:cxn modelId="{EAF47E96-C701-E44B-B748-3E96C859862C}" type="presParOf" srcId="{CECBAD9B-38B7-7F47-9C61-6F18E4447F87}" destId="{FA467B98-D874-C641-88E0-E826F7DFF7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06578-85E1-994D-855D-FB52FA8FBE6C}">
      <dsp:nvSpPr>
        <dsp:cNvPr id="0" name=""/>
        <dsp:cNvSpPr/>
      </dsp:nvSpPr>
      <dsp:spPr>
        <a:xfrm>
          <a:off x="0" y="0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Bel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ağrısının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genç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yaşlarda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ortaya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çıkması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0"/>
        <a:ext cx="6107457" cy="564269"/>
      </dsp:txXfrm>
    </dsp:sp>
    <dsp:sp modelId="{4A97A7D7-F0C5-AB46-8C41-36D026CDA085}">
      <dsp:nvSpPr>
        <dsp:cNvPr id="0" name=""/>
        <dsp:cNvSpPr/>
      </dsp:nvSpPr>
      <dsp:spPr>
        <a:xfrm>
          <a:off x="56426" y="56426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2415D2-049E-BA41-A4C4-93A7A5A1F2AA}">
      <dsp:nvSpPr>
        <dsp:cNvPr id="0" name=""/>
        <dsp:cNvSpPr/>
      </dsp:nvSpPr>
      <dsp:spPr>
        <a:xfrm>
          <a:off x="0" y="620696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Sinsi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başlangıç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620696"/>
        <a:ext cx="6107457" cy="564269"/>
      </dsp:txXfrm>
    </dsp:sp>
    <dsp:sp modelId="{342B5925-196F-B54C-B469-FBADA1707E83}">
      <dsp:nvSpPr>
        <dsp:cNvPr id="0" name=""/>
        <dsp:cNvSpPr/>
      </dsp:nvSpPr>
      <dsp:spPr>
        <a:xfrm>
          <a:off x="56426" y="677123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22F07A-4A52-704B-A234-DED427D3E69D}">
      <dsp:nvSpPr>
        <dsp:cNvPr id="0" name=""/>
        <dsp:cNvSpPr/>
      </dsp:nvSpPr>
      <dsp:spPr>
        <a:xfrm>
          <a:off x="0" y="1241392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Yakınmaların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kronik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olması</a:t>
          </a:r>
          <a:r>
            <a:rPr lang="en-US" sz="2100" kern="1200" dirty="0">
              <a:latin typeface="Comic Sans MS"/>
              <a:cs typeface="Comic Sans MS"/>
            </a:rPr>
            <a:t> (&gt;3 ay)</a:t>
          </a:r>
        </a:p>
      </dsp:txBody>
      <dsp:txXfrm>
        <a:off x="1597398" y="1241392"/>
        <a:ext cx="6107457" cy="564269"/>
      </dsp:txXfrm>
    </dsp:sp>
    <dsp:sp modelId="{6557148F-FCAE-0E41-9197-2A17708C91A9}">
      <dsp:nvSpPr>
        <dsp:cNvPr id="0" name=""/>
        <dsp:cNvSpPr/>
      </dsp:nvSpPr>
      <dsp:spPr>
        <a:xfrm>
          <a:off x="56426" y="1297819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47A0C7-20CE-AF42-B097-F9D9DBAA46C9}">
      <dsp:nvSpPr>
        <dsp:cNvPr id="0" name=""/>
        <dsp:cNvSpPr/>
      </dsp:nvSpPr>
      <dsp:spPr>
        <a:xfrm>
          <a:off x="0" y="1862088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İstirahatle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kötüleşme</a:t>
          </a:r>
          <a:r>
            <a:rPr lang="en-US" sz="2100" kern="1200" dirty="0">
              <a:latin typeface="Comic Sans MS"/>
              <a:cs typeface="Comic Sans MS"/>
            </a:rPr>
            <a:t>, </a:t>
          </a:r>
          <a:r>
            <a:rPr lang="en-US" sz="2100" kern="1200" dirty="0" err="1">
              <a:latin typeface="Comic Sans MS"/>
              <a:cs typeface="Comic Sans MS"/>
            </a:rPr>
            <a:t>egzersizle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iyileşme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1862088"/>
        <a:ext cx="6107457" cy="564269"/>
      </dsp:txXfrm>
    </dsp:sp>
    <dsp:sp modelId="{400B666B-D428-6844-AAD8-8B7605279B16}">
      <dsp:nvSpPr>
        <dsp:cNvPr id="0" name=""/>
        <dsp:cNvSpPr/>
      </dsp:nvSpPr>
      <dsp:spPr>
        <a:xfrm>
          <a:off x="56426" y="1918515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9F6B74-3711-6A44-9AFB-CC162D0516D5}">
      <dsp:nvSpPr>
        <dsp:cNvPr id="0" name=""/>
        <dsp:cNvSpPr/>
      </dsp:nvSpPr>
      <dsp:spPr>
        <a:xfrm>
          <a:off x="0" y="2482784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Uzun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süreli</a:t>
          </a:r>
          <a:r>
            <a:rPr lang="en-US" sz="2100" kern="1200" dirty="0">
              <a:latin typeface="Comic Sans MS"/>
              <a:cs typeface="Comic Sans MS"/>
            </a:rPr>
            <a:t> (&gt;30 </a:t>
          </a:r>
          <a:r>
            <a:rPr lang="en-US" sz="2100" kern="1200" dirty="0" err="1">
              <a:latin typeface="Comic Sans MS"/>
              <a:cs typeface="Comic Sans MS"/>
            </a:rPr>
            <a:t>dakika</a:t>
          </a:r>
          <a:r>
            <a:rPr lang="en-US" sz="2100" kern="1200" dirty="0">
              <a:latin typeface="Comic Sans MS"/>
              <a:cs typeface="Comic Sans MS"/>
            </a:rPr>
            <a:t>) </a:t>
          </a:r>
          <a:r>
            <a:rPr lang="en-US" sz="2100" kern="1200" dirty="0" err="1">
              <a:latin typeface="Comic Sans MS"/>
              <a:cs typeface="Comic Sans MS"/>
            </a:rPr>
            <a:t>sabah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katılığının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varlığı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2482784"/>
        <a:ext cx="6107457" cy="564269"/>
      </dsp:txXfrm>
    </dsp:sp>
    <dsp:sp modelId="{4725CD6C-D188-0642-8DB7-F18A96833FCA}">
      <dsp:nvSpPr>
        <dsp:cNvPr id="0" name=""/>
        <dsp:cNvSpPr/>
      </dsp:nvSpPr>
      <dsp:spPr>
        <a:xfrm>
          <a:off x="56426" y="2539211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356675-29DB-FC42-9461-B140B29B7EA5}">
      <dsp:nvSpPr>
        <dsp:cNvPr id="0" name=""/>
        <dsp:cNvSpPr/>
      </dsp:nvSpPr>
      <dsp:spPr>
        <a:xfrm>
          <a:off x="0" y="3103480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Gecenin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ikinci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yarısında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ağrı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ile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uyanma</a:t>
          </a:r>
          <a:r>
            <a:rPr lang="en-US" sz="2100" kern="1200" dirty="0">
              <a:latin typeface="Comic Sans MS"/>
              <a:cs typeface="Comic Sans MS"/>
            </a:rPr>
            <a:t> </a:t>
          </a:r>
        </a:p>
      </dsp:txBody>
      <dsp:txXfrm>
        <a:off x="1597398" y="3103480"/>
        <a:ext cx="6107457" cy="564269"/>
      </dsp:txXfrm>
    </dsp:sp>
    <dsp:sp modelId="{41F3BAB9-F8BE-EA4A-A21F-FCECD1C22EDB}">
      <dsp:nvSpPr>
        <dsp:cNvPr id="0" name=""/>
        <dsp:cNvSpPr/>
      </dsp:nvSpPr>
      <dsp:spPr>
        <a:xfrm>
          <a:off x="56426" y="3159907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C51235-3091-8B43-A9B9-D6690205EB32}">
      <dsp:nvSpPr>
        <dsp:cNvPr id="0" name=""/>
        <dsp:cNvSpPr/>
      </dsp:nvSpPr>
      <dsp:spPr>
        <a:xfrm>
          <a:off x="0" y="3724176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Comic Sans MS"/>
              <a:cs typeface="Comic Sans MS"/>
            </a:rPr>
            <a:t>NSAII’lara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iyi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yanıt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3724176"/>
        <a:ext cx="6107457" cy="564269"/>
      </dsp:txXfrm>
    </dsp:sp>
    <dsp:sp modelId="{F536C932-7BCE-FA4F-A97A-19A4EA5DABE1}">
      <dsp:nvSpPr>
        <dsp:cNvPr id="0" name=""/>
        <dsp:cNvSpPr/>
      </dsp:nvSpPr>
      <dsp:spPr>
        <a:xfrm>
          <a:off x="56426" y="3780603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D995ED-A1C8-CB40-9F6C-E9389C141902}">
      <dsp:nvSpPr>
        <dsp:cNvPr id="0" name=""/>
        <dsp:cNvSpPr/>
      </dsp:nvSpPr>
      <dsp:spPr>
        <a:xfrm>
          <a:off x="0" y="4344872"/>
          <a:ext cx="7704856" cy="564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omic Sans MS"/>
              <a:cs typeface="Comic Sans MS"/>
            </a:rPr>
            <a:t>Gluteal </a:t>
          </a:r>
          <a:r>
            <a:rPr lang="en-US" sz="2100" kern="1200" dirty="0" err="1">
              <a:latin typeface="Comic Sans MS"/>
              <a:cs typeface="Comic Sans MS"/>
            </a:rPr>
            <a:t>ağrı</a:t>
          </a:r>
          <a:r>
            <a:rPr lang="en-US" sz="2100" kern="1200" dirty="0">
              <a:latin typeface="Comic Sans MS"/>
              <a:cs typeface="Comic Sans MS"/>
            </a:rPr>
            <a:t> (</a:t>
          </a:r>
          <a:r>
            <a:rPr lang="en-US" sz="2100" kern="1200" dirty="0" err="1">
              <a:latin typeface="Comic Sans MS"/>
              <a:cs typeface="Comic Sans MS"/>
            </a:rPr>
            <a:t>alterne</a:t>
          </a:r>
          <a:r>
            <a:rPr lang="en-US" sz="2100" kern="1200" dirty="0">
              <a:latin typeface="Comic Sans MS"/>
              <a:cs typeface="Comic Sans MS"/>
            </a:rPr>
            <a:t> </a:t>
          </a:r>
          <a:r>
            <a:rPr lang="en-US" sz="2100" kern="1200" dirty="0" err="1">
              <a:latin typeface="Comic Sans MS"/>
              <a:cs typeface="Comic Sans MS"/>
            </a:rPr>
            <a:t>eden</a:t>
          </a:r>
          <a:r>
            <a:rPr lang="en-US" sz="2100" kern="1200" dirty="0">
              <a:latin typeface="Comic Sans MS"/>
              <a:cs typeface="Comic Sans MS"/>
            </a:rPr>
            <a:t>) </a:t>
          </a:r>
          <a:r>
            <a:rPr lang="en-US" sz="2100" kern="1200" dirty="0" err="1">
              <a:latin typeface="Comic Sans MS"/>
              <a:cs typeface="Comic Sans MS"/>
            </a:rPr>
            <a:t>varlığı</a:t>
          </a:r>
          <a:endParaRPr lang="en-US" sz="2100" kern="1200" dirty="0">
            <a:latin typeface="Comic Sans MS"/>
            <a:cs typeface="Comic Sans MS"/>
          </a:endParaRPr>
        </a:p>
      </dsp:txBody>
      <dsp:txXfrm>
        <a:off x="1597398" y="4344872"/>
        <a:ext cx="6107457" cy="564269"/>
      </dsp:txXfrm>
    </dsp:sp>
    <dsp:sp modelId="{9453CAFE-7D6B-5C44-9505-FAE4A350C839}">
      <dsp:nvSpPr>
        <dsp:cNvPr id="0" name=""/>
        <dsp:cNvSpPr/>
      </dsp:nvSpPr>
      <dsp:spPr>
        <a:xfrm>
          <a:off x="56426" y="4401299"/>
          <a:ext cx="1540971" cy="45141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D01F0C-3E42-474F-B0C1-C386AA3DE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C888FE1-D6B1-2D41-B447-A0C2B465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2D26C3-B045-4045-ACD5-340E9E4C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17E6C5-E93D-9647-9D28-B255B541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EF2D4F-F10B-844A-8233-CA6306E6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1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7201BD-F0B5-D940-A96E-F96329A4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F49BF94-AA17-5345-A582-B4A43CD5F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1B324C-FBEA-5042-BB0F-38B8A67D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555C54-37CC-F64D-AE26-4204571B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0C0D49-028C-854C-B1F2-58575105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2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4C39583-BAE0-9B46-853E-A2D8CB21B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E327D7-8E0E-554A-ABD1-2C9AF52AE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5C86E6-D3D2-6249-AAC2-80A49F02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DE0C6B-3E84-C145-8660-80A017A9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5113B9-8DDB-DC42-B3BB-D663F17F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3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B6AD21-2B7C-9341-9C9A-F8D6DA61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80A32D-3737-C74B-BE08-A874DADBE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E85D19-3E67-3C45-A621-BBC6E684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6385F6-74B0-C643-BB46-30DE2878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16CF34-20D2-8941-9A51-9DD97A68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18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80117-0105-904F-882B-AB888FC9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BA64EC-E38C-F640-80A1-9CF72170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AFA000-FE1D-0147-A214-FA340C67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486255-FF83-734E-8B00-E041E7B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BBB2E4-0797-3C42-812B-E72D28C0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17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248F4-1CD8-6040-9C63-29737196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2BD211-B6BE-8E45-A77F-3B4ED16C8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4BD573-7CBF-8C40-9220-FE27645AE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2D1AE7-E792-F84F-90FF-D6F2AC59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B7F5C7-DE44-AA49-925B-4920FE69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B37A79-63D1-2A4B-A07A-2572EA91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3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785409-7F3A-1A4D-B349-67D14475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98F09F-41BA-2246-9027-C85D2019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6B98A2-008F-B84B-B6E6-B0D3DAFB8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889A2C2-3E0D-1641-B7BD-D47C0431C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D6359A5-00E3-FF4F-9705-5C2D519EA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48FBFB8-6525-5142-A04E-49D6B043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20CA9BC-DF3D-D847-A6AE-3073490D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886226-78BC-DF44-932F-C89D1788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46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366182-25A1-3D40-95E5-9476DAEC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BD4F6AE-FC15-5C41-9425-417C1FA2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036D80-3282-184C-A6C0-862686F2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97639E-5F9E-7341-849A-9AD57A68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5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725D5F6-A154-2943-877B-493A07F5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CBB9D3-1B8C-FF43-8E79-99A6FB65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DA8FDC-9F9E-8C45-A66C-88C34361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9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177945-EFF3-184F-BFB4-CE436874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40169A-1375-D142-9874-A9082F2E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F6BBBA-1E5E-D54E-8983-EEBAC7C9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EABB58-79B4-F544-961A-8DA85E51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36DF1A-8881-7A4A-89FA-A61C2DC6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061531-F3CD-F042-A697-CF4E05BE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2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F1E4FD-BB96-734A-AD24-022F694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1E689AC-40FF-B745-BCCD-F78CF8348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34CBC41-8CB8-DE49-AB5A-A62723DA6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89C857-0393-4847-BA97-A99BE344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17C3A7-CCB7-FB45-9C4D-9E7CE3D9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9D9DC1-4BD2-B14C-8B35-A34CCE39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91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B0356B3-97D0-A742-B6C9-31D8F871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063F4A-7B79-BD44-A7C8-2EB63647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F30273-140A-B141-B27C-91440795D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8BE2-6D46-EA40-920A-C301B0933008}" type="datetimeFigureOut">
              <a:rPr lang="tr-TR" smtClean="0"/>
              <a:t>23.04.2021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D5642C-8F1C-AA49-A3C5-A99794062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5592FE-0372-0144-96CC-15CB222B4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A929-8C34-594C-A605-270197B0F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76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36A914-5BDE-6741-98EE-642E106C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4741"/>
            <a:ext cx="12192000" cy="6858000"/>
          </a:xfrm>
          <a:prstGeom prst="rect">
            <a:avLst/>
          </a:prstGeom>
        </p:spPr>
      </p:pic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1375274" y="2491361"/>
            <a:ext cx="10721694" cy="304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Tarih: 22 Nisan 2021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Saat: 12.45-13.00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Başlık: Bel ağrısı; </a:t>
            </a:r>
            <a:r>
              <a:rPr lang="tr-TR" sz="2400" b="1" dirty="0" err="1">
                <a:solidFill>
                  <a:schemeClr val="bg1"/>
                </a:solidFill>
              </a:rPr>
              <a:t>İnflamatuar</a:t>
            </a:r>
            <a:r>
              <a:rPr lang="tr-TR" sz="2400" b="1" dirty="0">
                <a:solidFill>
                  <a:schemeClr val="bg1"/>
                </a:solidFill>
              </a:rPr>
              <a:t> mı mekanik mi? 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Konuşmacı: Prof. Dr. Servet Akar (Katip Çelebi Ü. </a:t>
            </a:r>
            <a:r>
              <a:rPr lang="tr-TR" sz="2400" b="1" dirty="0" err="1">
                <a:solidFill>
                  <a:schemeClr val="bg1"/>
                </a:solidFill>
              </a:rPr>
              <a:t>Romatoloji</a:t>
            </a:r>
            <a:r>
              <a:rPr lang="tr-TR" sz="2400" b="1" dirty="0">
                <a:solidFill>
                  <a:schemeClr val="bg1"/>
                </a:solidFill>
              </a:rPr>
              <a:t> BD)</a:t>
            </a:r>
          </a:p>
          <a:p>
            <a:r>
              <a:rPr lang="tr-TR" sz="2400" b="1" dirty="0">
                <a:solidFill>
                  <a:schemeClr val="bg1"/>
                </a:solidFill>
              </a:rPr>
              <a:t>Tartışılacak Konular: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400" b="1" i="1" dirty="0">
                <a:solidFill>
                  <a:schemeClr val="bg1"/>
                </a:solidFill>
              </a:rPr>
              <a:t>Bel ağrısının </a:t>
            </a:r>
            <a:r>
              <a:rPr lang="tr-TR" sz="2400" b="1" i="1" dirty="0" err="1">
                <a:solidFill>
                  <a:schemeClr val="bg1"/>
                </a:solidFill>
              </a:rPr>
              <a:t>inflamatuar</a:t>
            </a:r>
            <a:r>
              <a:rPr lang="tr-TR" sz="2400" b="1" i="1" dirty="0">
                <a:solidFill>
                  <a:schemeClr val="bg1"/>
                </a:solidFill>
              </a:rPr>
              <a:t> karakterini belirlemek neden önemli?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400" b="1" i="1" dirty="0">
                <a:solidFill>
                  <a:schemeClr val="bg1"/>
                </a:solidFill>
              </a:rPr>
              <a:t>Bel ağrısında </a:t>
            </a:r>
            <a:r>
              <a:rPr lang="tr-TR" sz="2400" b="1" i="1" dirty="0" err="1">
                <a:solidFill>
                  <a:schemeClr val="bg1"/>
                </a:solidFill>
              </a:rPr>
              <a:t>inflamatuar</a:t>
            </a:r>
            <a:r>
              <a:rPr lang="tr-TR" sz="2400" b="1" i="1" dirty="0">
                <a:solidFill>
                  <a:schemeClr val="bg1"/>
                </a:solidFill>
              </a:rPr>
              <a:t>-mekanik ayrımı yaparken günlük pratikte hangi soruları soruyorsunuz?</a:t>
            </a:r>
          </a:p>
          <a:p>
            <a:pPr marL="571500" indent="-571500">
              <a:buFont typeface="+mj-lt"/>
              <a:buAutoNum type="romanLcPeriod"/>
            </a:pPr>
            <a:r>
              <a:rPr lang="tr-TR" sz="2400" b="1" i="1" dirty="0" err="1">
                <a:solidFill>
                  <a:schemeClr val="bg1"/>
                </a:solidFill>
              </a:rPr>
              <a:t>Spondiloartrit</a:t>
            </a:r>
            <a:r>
              <a:rPr lang="tr-TR" sz="2400" b="1" i="1" dirty="0">
                <a:solidFill>
                  <a:schemeClr val="bg1"/>
                </a:solidFill>
              </a:rPr>
              <a:t> alt tiplerine göre </a:t>
            </a:r>
            <a:r>
              <a:rPr lang="tr-TR" sz="2400" b="1" i="1" dirty="0" err="1">
                <a:solidFill>
                  <a:schemeClr val="bg1"/>
                </a:solidFill>
              </a:rPr>
              <a:t>inflamatuar</a:t>
            </a:r>
            <a:r>
              <a:rPr lang="tr-TR" sz="2400" b="1" i="1" dirty="0">
                <a:solidFill>
                  <a:schemeClr val="bg1"/>
                </a:solidFill>
              </a:rPr>
              <a:t> bel ağrısı karakterinde değişiklik oluyor mu?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443425F-1B9C-DB47-B030-359DA407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82" y="290577"/>
            <a:ext cx="4693879" cy="12271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7A61A4-FABF-E143-98CD-0B918ED33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9349" y="425475"/>
            <a:ext cx="2662651" cy="135613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40035" y="6104467"/>
            <a:ext cx="3251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>
                <a:solidFill>
                  <a:srgbClr val="FFFF00"/>
                </a:solidFill>
              </a:rPr>
              <a:t>Kısa </a:t>
            </a:r>
            <a:r>
              <a:rPr lang="tr-TR" sz="2800" b="1" i="1" dirty="0" err="1">
                <a:solidFill>
                  <a:srgbClr val="FFFF00"/>
                </a:solidFill>
              </a:rPr>
              <a:t>Scope</a:t>
            </a:r>
            <a:r>
              <a:rPr lang="tr-TR" sz="2800" b="1" i="1" dirty="0">
                <a:solidFill>
                  <a:srgbClr val="FFFF00"/>
                </a:solidFill>
              </a:rPr>
              <a:t> Sohbetler</a:t>
            </a:r>
          </a:p>
        </p:txBody>
      </p:sp>
      <p:sp>
        <p:nvSpPr>
          <p:cNvPr id="9" name="Metin kutusu 3">
            <a:extLst>
              <a:ext uri="{FF2B5EF4-FFF2-40B4-BE49-F238E27FC236}">
                <a16:creationId xmlns:a16="http://schemas.microsoft.com/office/drawing/2014/main" id="{82A10857-F28E-6648-9BC8-81163AA9F33C}"/>
              </a:ext>
            </a:extLst>
          </p:cNvPr>
          <p:cNvSpPr txBox="1"/>
          <p:nvPr/>
        </p:nvSpPr>
        <p:spPr>
          <a:xfrm>
            <a:off x="3590520" y="1481328"/>
            <a:ext cx="632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7030A0"/>
                </a:solidFill>
              </a:rPr>
              <a:t>www.romatoscope.org</a:t>
            </a:r>
          </a:p>
        </p:txBody>
      </p:sp>
    </p:spTree>
    <p:extLst>
      <p:ext uri="{BB962C8B-B14F-4D97-AF65-F5344CB8AC3E}">
        <p14:creationId xmlns:p14="http://schemas.microsoft.com/office/powerpoint/2010/main" val="367709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F077A775-1864-3744-8921-0E60E37FFDE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Comic Sans MS" panose="030F0902030302020204" pitchFamily="66" charset="0"/>
              </a:rPr>
              <a:t>Sonuç: </a:t>
            </a:r>
          </a:p>
        </p:txBody>
      </p:sp>
      <p:sp>
        <p:nvSpPr>
          <p:cNvPr id="13" name="İçerik Yer Tutucusu 3">
            <a:extLst>
              <a:ext uri="{FF2B5EF4-FFF2-40B4-BE49-F238E27FC236}">
                <a16:creationId xmlns:a16="http://schemas.microsoft.com/office/drawing/2014/main" id="{FF82DD75-3B40-F542-93D8-6C2EE1ABC7A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tr-TR">
                <a:latin typeface="Comic Sans MS" panose="030F0902030302020204" pitchFamily="66" charset="0"/>
              </a:rPr>
              <a:t>Bir sorunla karşılaştığınızda pretest olasılığınız oldukça önemli</a:t>
            </a:r>
          </a:p>
          <a:p>
            <a:pPr>
              <a:lnSpc>
                <a:spcPct val="200000"/>
              </a:lnSpc>
            </a:pPr>
            <a:r>
              <a:rPr lang="tr-TR">
                <a:latin typeface="Comic Sans MS" panose="030F0902030302020204" pitchFamily="66" charset="0"/>
              </a:rPr>
              <a:t>Kronik bel ağrılı hastalar arasından axSpA’ya ulaşmaya çalışmak (REFERRAL STRATEJİSİ GELİŞTİRMEK) daha fazla hastayı kapsamamıza yol açabilir </a:t>
            </a:r>
          </a:p>
          <a:p>
            <a:pPr>
              <a:lnSpc>
                <a:spcPct val="200000"/>
              </a:lnSpc>
            </a:pPr>
            <a:r>
              <a:rPr lang="tr-TR">
                <a:latin typeface="Comic Sans MS" panose="030F0902030302020204" pitchFamily="66" charset="0"/>
              </a:rPr>
              <a:t>Deneyimimiz belki tanımızı/tanıyabilirliğimizi etkiliyor</a:t>
            </a:r>
          </a:p>
          <a:p>
            <a:pPr>
              <a:lnSpc>
                <a:spcPct val="200000"/>
              </a:lnSpc>
            </a:pPr>
            <a:r>
              <a:rPr lang="tr-TR">
                <a:latin typeface="Comic Sans MS" panose="030F0902030302020204" pitchFamily="66" charset="0"/>
              </a:rPr>
              <a:t>Etkin tanıma değil, dışlama özelliklerinin de farkında olmamız lazım</a:t>
            </a:r>
          </a:p>
          <a:p>
            <a:pPr>
              <a:lnSpc>
                <a:spcPct val="200000"/>
              </a:lnSpc>
            </a:pPr>
            <a:r>
              <a:rPr lang="tr-TR">
                <a:latin typeface="Comic Sans MS" panose="030F0902030302020204" pitchFamily="66" charset="0"/>
              </a:rPr>
              <a:t>Tek bir semptom üzerinden tanıya ulaşmak yerine diğer klinik özellikleri ve lab kullanmak daha kesin tanı olanağı sağlayabilir  </a:t>
            </a: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024A3E7-B19E-DC49-98AD-C251AA40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17" y="2128418"/>
            <a:ext cx="6959966" cy="369614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≤</a:t>
            </a:r>
            <a:r>
              <a:rPr lang="tr-TR" sz="2000" dirty="0"/>
              <a:t>35 yaş altında başlangıç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/>
              <a:t>Egzersizle iyileşme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 err="1"/>
              <a:t>NSAID’e</a:t>
            </a:r>
            <a:r>
              <a:rPr lang="tr-TR" sz="2000" dirty="0"/>
              <a:t> iyi yanıt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/>
              <a:t>Gecenin ikinci yarısında uyanma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 err="1"/>
              <a:t>Alterne</a:t>
            </a:r>
            <a:r>
              <a:rPr lang="tr-TR" sz="2000" dirty="0"/>
              <a:t> </a:t>
            </a:r>
            <a:r>
              <a:rPr lang="tr-TR" sz="2000" dirty="0" err="1"/>
              <a:t>gluteal</a:t>
            </a:r>
            <a:r>
              <a:rPr lang="tr-TR" sz="2000" dirty="0"/>
              <a:t> ağrı varlığı </a:t>
            </a:r>
            <a:r>
              <a:rPr lang="tr-TR" sz="2000" dirty="0" err="1"/>
              <a:t>tanıdal</a:t>
            </a:r>
            <a:r>
              <a:rPr lang="tr-TR" sz="2000" dirty="0"/>
              <a:t> açıdan yardımcı olabilir</a:t>
            </a:r>
          </a:p>
        </p:txBody>
      </p:sp>
    </p:spTree>
    <p:extLst>
      <p:ext uri="{BB962C8B-B14F-4D97-AF65-F5344CB8AC3E}">
        <p14:creationId xmlns:p14="http://schemas.microsoft.com/office/powerpoint/2010/main" val="40542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658;p66">
            <a:extLst>
              <a:ext uri="{FF2B5EF4-FFF2-40B4-BE49-F238E27FC236}">
                <a16:creationId xmlns:a16="http://schemas.microsoft.com/office/drawing/2014/main" id="{818127D6-BE17-B84B-888A-A476E7E9A759}"/>
              </a:ext>
            </a:extLst>
          </p:cNvPr>
          <p:cNvSpPr/>
          <p:nvPr/>
        </p:nvSpPr>
        <p:spPr>
          <a:xfrm>
            <a:off x="990600" y="2078717"/>
            <a:ext cx="10456305" cy="4281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Bel ağrısı (</a:t>
            </a:r>
            <a:r>
              <a:rPr lang="tr-TR" dirty="0" err="1">
                <a:latin typeface="Comic Sans MS" panose="030F0902030302020204" pitchFamily="66" charset="0"/>
              </a:rPr>
              <a:t>spinal</a:t>
            </a:r>
            <a:r>
              <a:rPr lang="tr-TR" dirty="0">
                <a:latin typeface="Comic Sans MS" panose="030F0902030302020204" pitchFamily="66" charset="0"/>
              </a:rPr>
              <a:t> ağrı) çok sık (popülasyonun &gt;%80)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&gt;%90 ne yaparsanız yapın 6 hafta içinde iyileşiyor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&lt;%10 kronik bel ağrısı geliştiriyor (yaş, cinsiyet, çalışma koşulları/mekanik (ağır kaldırma/yükleme) </a:t>
            </a:r>
            <a:r>
              <a:rPr lang="tr-TR" dirty="0" err="1">
                <a:latin typeface="Comic Sans MS" panose="030F0902030302020204" pitchFamily="66" charset="0"/>
              </a:rPr>
              <a:t>vb</a:t>
            </a:r>
            <a:r>
              <a:rPr lang="tr-TR" dirty="0">
                <a:latin typeface="Comic Sans MS" panose="030F0902030302020204" pitchFamily="66" charset="0"/>
              </a:rPr>
              <a:t> etkili)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latin typeface="Comic Sans MS" panose="030F0902030302020204" pitchFamily="66" charset="0"/>
              </a:rPr>
              <a:t>Romatologları</a:t>
            </a:r>
            <a:r>
              <a:rPr lang="tr-TR" dirty="0">
                <a:latin typeface="Comic Sans MS" panose="030F0902030302020204" pitchFamily="66" charset="0"/>
              </a:rPr>
              <a:t> niye ilgilendiriyor </a:t>
            </a:r>
          </a:p>
          <a:p>
            <a:pPr lvl="1">
              <a:lnSpc>
                <a:spcPct val="150000"/>
              </a:lnSpc>
            </a:pPr>
            <a:r>
              <a:rPr lang="tr-TR" dirty="0" err="1">
                <a:latin typeface="Comic Sans MS" panose="030F0902030302020204" pitchFamily="66" charset="0"/>
              </a:rPr>
              <a:t>Aksiyal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spondiloartritlerde</a:t>
            </a:r>
            <a:r>
              <a:rPr lang="tr-TR" dirty="0">
                <a:latin typeface="Comic Sans MS" panose="030F0902030302020204" pitchFamily="66" charset="0"/>
              </a:rPr>
              <a:t> baskın tutulum </a:t>
            </a:r>
            <a:r>
              <a:rPr lang="tr-TR" dirty="0" err="1">
                <a:latin typeface="Comic Sans MS" panose="030F0902030302020204" pitchFamily="66" charset="0"/>
              </a:rPr>
              <a:t>spinal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inflamasyon</a:t>
            </a:r>
            <a:r>
              <a:rPr lang="tr-TR" dirty="0">
                <a:latin typeface="Comic Sans MS" panose="030F0902030302020204" pitchFamily="66" charset="0"/>
              </a:rPr>
              <a:t> ve doğal olarak bel ağrısı</a:t>
            </a:r>
          </a:p>
          <a:p>
            <a:pPr lvl="1"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Ama RA, OA ve </a:t>
            </a:r>
            <a:r>
              <a:rPr lang="tr-TR" dirty="0" err="1">
                <a:latin typeface="Comic Sans MS" panose="030F0902030302020204" pitchFamily="66" charset="0"/>
              </a:rPr>
              <a:t>OP’da</a:t>
            </a:r>
            <a:r>
              <a:rPr lang="tr-TR" dirty="0">
                <a:latin typeface="Comic Sans MS" panose="030F0902030302020204" pitchFamily="66" charset="0"/>
              </a:rPr>
              <a:t> bel ağrısı ile gelebilir</a:t>
            </a:r>
          </a:p>
          <a:p>
            <a:pPr lvl="2"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Dikkat tek tutulan yer aşağı bel bölgesi değil, </a:t>
            </a:r>
            <a:r>
              <a:rPr lang="tr-TR" dirty="0" err="1">
                <a:latin typeface="Comic Sans MS" panose="030F0902030302020204" pitchFamily="66" charset="0"/>
              </a:rPr>
              <a:t>glutealler</a:t>
            </a:r>
            <a:r>
              <a:rPr lang="tr-TR" dirty="0">
                <a:latin typeface="Comic Sans MS" panose="030F0902030302020204" pitchFamily="66" charset="0"/>
              </a:rPr>
              <a:t>, bel, sırt ve boyun dahil </a:t>
            </a:r>
            <a:r>
              <a:rPr lang="tr-TR" dirty="0" err="1">
                <a:latin typeface="Comic Sans MS" panose="030F0902030302020204" pitchFamily="66" charset="0"/>
              </a:rPr>
              <a:t>inflamasyon</a:t>
            </a:r>
            <a:r>
              <a:rPr lang="tr-TR" dirty="0">
                <a:latin typeface="Comic Sans MS" panose="030F0902030302020204" pitchFamily="66" charset="0"/>
              </a:rPr>
              <a:t> görülür (YANİ DAHA GENİŞ bir ALANDA)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F7F7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" name="Google Shape;659;p66">
            <a:extLst>
              <a:ext uri="{FF2B5EF4-FFF2-40B4-BE49-F238E27FC236}">
                <a16:creationId xmlns:a16="http://schemas.microsoft.com/office/drawing/2014/main" id="{258864DB-DE79-E44F-B1DE-15E44668C07D}"/>
              </a:ext>
            </a:extLst>
          </p:cNvPr>
          <p:cNvSpPr txBox="1"/>
          <p:nvPr/>
        </p:nvSpPr>
        <p:spPr>
          <a:xfrm>
            <a:off x="990600" y="1506426"/>
            <a:ext cx="8823960" cy="6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tr-TR" sz="3600" dirty="0">
                <a:latin typeface="Comic Sans MS" panose="030F0902030302020204" pitchFamily="66" charset="0"/>
              </a:rPr>
              <a:t>İBA ayırmak niye önemli</a:t>
            </a:r>
            <a:endParaRPr sz="3600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5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658;p66">
            <a:extLst>
              <a:ext uri="{FF2B5EF4-FFF2-40B4-BE49-F238E27FC236}">
                <a16:creationId xmlns:a16="http://schemas.microsoft.com/office/drawing/2014/main" id="{818127D6-BE17-B84B-888A-A476E7E9A759}"/>
              </a:ext>
            </a:extLst>
          </p:cNvPr>
          <p:cNvSpPr/>
          <p:nvPr/>
        </p:nvSpPr>
        <p:spPr>
          <a:xfrm>
            <a:off x="1078911" y="1596059"/>
            <a:ext cx="10547764" cy="383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İlk tanımlamalar 1950’li yıllar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Hart ve arkadaşları: “A </a:t>
            </a:r>
            <a:r>
              <a:rPr lang="tr-TR" dirty="0" err="1">
                <a:latin typeface="Comic Sans MS" panose="030F0902030302020204" pitchFamily="66" charset="0"/>
              </a:rPr>
              <a:t>frequent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feature</a:t>
            </a:r>
            <a:r>
              <a:rPr lang="tr-TR" dirty="0">
                <a:latin typeface="Comic Sans MS" panose="030F0902030302020204" pitchFamily="66" charset="0"/>
              </a:rPr>
              <a:t> of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pain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stiffness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was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aggravation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caused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immobility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Waking</a:t>
            </a:r>
            <a:r>
              <a:rPr lang="tr-TR" dirty="0">
                <a:latin typeface="Comic Sans MS" panose="030F0902030302020204" pitchFamily="66" charset="0"/>
              </a:rPr>
              <a:t> in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morning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stiff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in </a:t>
            </a:r>
            <a:r>
              <a:rPr lang="tr-TR" dirty="0" err="1">
                <a:latin typeface="Comic Sans MS" panose="030F0902030302020204" pitchFamily="66" charset="0"/>
              </a:rPr>
              <a:t>pain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patient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gradually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became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more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supple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during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day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feeling</a:t>
            </a:r>
            <a:r>
              <a:rPr lang="tr-TR" dirty="0">
                <a:latin typeface="Comic Sans MS" panose="030F0902030302020204" pitchFamily="66" charset="0"/>
              </a:rPr>
              <a:t> at his </a:t>
            </a:r>
            <a:r>
              <a:rPr lang="tr-TR" dirty="0" err="1">
                <a:latin typeface="Comic Sans MS" panose="030F0902030302020204" pitchFamily="66" charset="0"/>
              </a:rPr>
              <a:t>best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from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afternoon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until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bedtime</a:t>
            </a:r>
            <a:r>
              <a:rPr lang="tr-TR" dirty="0">
                <a:latin typeface="Comic Sans MS" panose="030F0902030302020204" pitchFamily="66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latin typeface="Comic Sans MS" panose="030F0902030302020204" pitchFamily="66" charset="0"/>
              </a:rPr>
              <a:t>Bywaters</a:t>
            </a:r>
            <a:r>
              <a:rPr lang="tr-TR" dirty="0">
                <a:latin typeface="Comic Sans MS" panose="030F0902030302020204" pitchFamily="66" charset="0"/>
              </a:rPr>
              <a:t> ve </a:t>
            </a:r>
            <a:r>
              <a:rPr lang="tr-TR" dirty="0" err="1">
                <a:latin typeface="Comic Sans MS" panose="030F0902030302020204" pitchFamily="66" charset="0"/>
              </a:rPr>
              <a:t>Wilkinson</a:t>
            </a:r>
            <a:r>
              <a:rPr lang="tr-TR" dirty="0">
                <a:latin typeface="Comic Sans MS" panose="030F0902030302020204" pitchFamily="66" charset="0"/>
              </a:rPr>
              <a:t>: “</a:t>
            </a:r>
            <a:r>
              <a:rPr lang="tr-TR" dirty="0" err="1">
                <a:latin typeface="Comic Sans MS" panose="030F0902030302020204" pitchFamily="66" charset="0"/>
              </a:rPr>
              <a:t>most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patients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with</a:t>
            </a:r>
            <a:r>
              <a:rPr lang="tr-TR" dirty="0">
                <a:latin typeface="Comic Sans MS" panose="030F0902030302020204" pitchFamily="66" charset="0"/>
              </a:rPr>
              <a:t> a </a:t>
            </a:r>
            <a:r>
              <a:rPr lang="tr-TR" dirty="0" err="1">
                <a:latin typeface="Comic Sans MS" panose="030F0902030302020204" pitchFamily="66" charset="0"/>
              </a:rPr>
              <a:t>spinal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onset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noticed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definite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aggravation</a:t>
            </a:r>
            <a:r>
              <a:rPr lang="tr-TR" dirty="0">
                <a:latin typeface="Comic Sans MS" panose="030F0902030302020204" pitchFamily="66" charset="0"/>
              </a:rPr>
              <a:t> of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pain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after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resting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pain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stiffness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being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most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marked</a:t>
            </a:r>
            <a:r>
              <a:rPr lang="tr-TR" dirty="0">
                <a:latin typeface="Comic Sans MS" panose="030F0902030302020204" pitchFamily="66" charset="0"/>
              </a:rPr>
              <a:t> on </a:t>
            </a:r>
            <a:r>
              <a:rPr lang="tr-TR" dirty="0" err="1">
                <a:latin typeface="Comic Sans MS" panose="030F0902030302020204" pitchFamily="66" charset="0"/>
              </a:rPr>
              <a:t>rising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from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bed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again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after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reclining</a:t>
            </a:r>
            <a:r>
              <a:rPr lang="tr-TR" dirty="0">
                <a:latin typeface="Comic Sans MS" panose="030F0902030302020204" pitchFamily="66" charset="0"/>
              </a:rPr>
              <a:t> in an </a:t>
            </a:r>
            <a:r>
              <a:rPr lang="tr-TR" dirty="0" err="1">
                <a:latin typeface="Comic Sans MS" panose="030F0902030302020204" pitchFamily="66" charset="0"/>
              </a:rPr>
              <a:t>armchair</a:t>
            </a:r>
            <a:r>
              <a:rPr lang="tr-TR" dirty="0">
                <a:latin typeface="Comic Sans MS" panose="030F0902030302020204" pitchFamily="66" charset="0"/>
              </a:rPr>
              <a:t> in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evening</a:t>
            </a:r>
            <a:r>
              <a:rPr lang="tr-TR" dirty="0">
                <a:latin typeface="Comic Sans MS" panose="030F0902030302020204" pitchFamily="66" charset="0"/>
              </a:rPr>
              <a:t>. </a:t>
            </a:r>
            <a:r>
              <a:rPr lang="tr-TR" dirty="0" err="1">
                <a:latin typeface="Comic Sans MS" panose="030F0902030302020204" pitchFamily="66" charset="0"/>
              </a:rPr>
              <a:t>Many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found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relief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after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activity</a:t>
            </a:r>
            <a:r>
              <a:rPr lang="tr-TR" dirty="0">
                <a:latin typeface="Comic Sans MS" panose="030F0902030302020204" pitchFamily="66" charset="0"/>
              </a:rPr>
              <a:t>, </a:t>
            </a:r>
            <a:r>
              <a:rPr lang="tr-TR" dirty="0" err="1">
                <a:latin typeface="Comic Sans MS" panose="030F0902030302020204" pitchFamily="66" charset="0"/>
              </a:rPr>
              <a:t>and</a:t>
            </a:r>
            <a:r>
              <a:rPr lang="tr-TR" dirty="0">
                <a:latin typeface="Comic Sans MS" panose="030F0902030302020204" pitchFamily="66" charset="0"/>
              </a:rPr>
              <a:t> a </a:t>
            </a:r>
            <a:r>
              <a:rPr lang="tr-TR" dirty="0" err="1">
                <a:latin typeface="Comic Sans MS" panose="030F0902030302020204" pitchFamily="66" charset="0"/>
              </a:rPr>
              <a:t>few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found</a:t>
            </a:r>
            <a:r>
              <a:rPr lang="tr-TR" dirty="0">
                <a:latin typeface="Comic Sans MS" panose="030F0902030302020204" pitchFamily="66" charset="0"/>
              </a:rPr>
              <a:t> it </a:t>
            </a:r>
            <a:r>
              <a:rPr lang="tr-TR" dirty="0" err="1">
                <a:latin typeface="Comic Sans MS" panose="030F0902030302020204" pitchFamily="66" charset="0"/>
              </a:rPr>
              <a:t>necessary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get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out</a:t>
            </a:r>
            <a:r>
              <a:rPr lang="tr-TR" dirty="0">
                <a:latin typeface="Comic Sans MS" panose="030F0902030302020204" pitchFamily="66" charset="0"/>
              </a:rPr>
              <a:t> of </a:t>
            </a:r>
            <a:r>
              <a:rPr lang="tr-TR" dirty="0" err="1">
                <a:latin typeface="Comic Sans MS" panose="030F0902030302020204" pitchFamily="66" charset="0"/>
              </a:rPr>
              <a:t>bed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during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night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to</a:t>
            </a:r>
            <a:r>
              <a:rPr lang="tr-TR" dirty="0">
                <a:latin typeface="Comic Sans MS" panose="030F0902030302020204" pitchFamily="66" charset="0"/>
              </a:rPr>
              <a:t> ‘</a:t>
            </a:r>
            <a:r>
              <a:rPr lang="tr-TR" dirty="0" err="1">
                <a:latin typeface="Comic Sans MS" panose="030F0902030302020204" pitchFamily="66" charset="0"/>
              </a:rPr>
              <a:t>limber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up</a:t>
            </a:r>
            <a:r>
              <a:rPr lang="tr-TR" dirty="0">
                <a:latin typeface="Comic Sans MS" panose="030F0902030302020204" pitchFamily="66" charset="0"/>
              </a:rPr>
              <a:t>’ </a:t>
            </a:r>
            <a:r>
              <a:rPr lang="tr-TR" dirty="0" err="1">
                <a:latin typeface="Comic Sans MS" panose="030F0902030302020204" pitchFamily="66" charset="0"/>
              </a:rPr>
              <a:t>before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completing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their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night’s</a:t>
            </a:r>
            <a:r>
              <a:rPr lang="tr-TR" dirty="0">
                <a:latin typeface="Comic Sans MS" panose="030F0902030302020204" pitchFamily="66" charset="0"/>
              </a:rPr>
              <a:t> rest.”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902030302020204" pitchFamily="66" charset="0"/>
              </a:rPr>
              <a:t>Sonuç olarak </a:t>
            </a:r>
            <a:r>
              <a:rPr lang="tr-TR" dirty="0" err="1">
                <a:latin typeface="Comic Sans MS" panose="030F0902030302020204" pitchFamily="66" charset="0"/>
              </a:rPr>
              <a:t>mNY</a:t>
            </a:r>
            <a:r>
              <a:rPr lang="tr-TR" dirty="0">
                <a:latin typeface="Comic Sans MS" panose="030F0902030302020204" pitchFamily="66" charset="0"/>
              </a:rPr>
              <a:t> kriterlerine de «3 aydan uzun süren, istirahatle değil, egzersizle iyileşen bel ağrısı ve katılığı  aşağı bel ağrısı» şeklinde girmiş</a:t>
            </a:r>
          </a:p>
          <a:p>
            <a:pPr>
              <a:lnSpc>
                <a:spcPct val="150000"/>
              </a:lnSpc>
            </a:pPr>
            <a:endParaRPr lang="tr-TR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anose="030F0902030302020204" pitchFamily="66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F7F7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Metin kutusu 3">
            <a:extLst>
              <a:ext uri="{FF2B5EF4-FFF2-40B4-BE49-F238E27FC236}">
                <a16:creationId xmlns:a16="http://schemas.microsoft.com/office/drawing/2014/main" id="{07E823B3-0CF4-E342-8E24-7963A235615F}"/>
              </a:ext>
            </a:extLst>
          </p:cNvPr>
          <p:cNvSpPr txBox="1"/>
          <p:nvPr/>
        </p:nvSpPr>
        <p:spPr>
          <a:xfrm>
            <a:off x="6352793" y="6082654"/>
            <a:ext cx="59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>
                <a:latin typeface="Comic Sans MS" panose="030F0902030302020204" pitchFamily="66" charset="0"/>
              </a:rPr>
              <a:t>Wilkinson</a:t>
            </a:r>
            <a:r>
              <a:rPr lang="tr-TR" sz="1400" i="1" dirty="0">
                <a:latin typeface="Comic Sans MS" panose="030F0902030302020204" pitchFamily="66" charset="0"/>
              </a:rPr>
              <a:t> M, </a:t>
            </a:r>
            <a:r>
              <a:rPr lang="tr-TR" sz="1400" i="1" dirty="0" err="1">
                <a:latin typeface="Comic Sans MS" panose="030F0902030302020204" pitchFamily="66" charset="0"/>
              </a:rPr>
              <a:t>Bywaters</a:t>
            </a:r>
            <a:r>
              <a:rPr lang="tr-TR" sz="1400" i="1" dirty="0">
                <a:latin typeface="Comic Sans MS" panose="030F0902030302020204" pitchFamily="66" charset="0"/>
              </a:rPr>
              <a:t> EG. </a:t>
            </a:r>
            <a:r>
              <a:rPr lang="tr-TR" sz="1400" i="1" dirty="0" err="1">
                <a:latin typeface="Comic Sans MS" panose="030F0902030302020204" pitchFamily="66" charset="0"/>
              </a:rPr>
              <a:t>Ann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Rheum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Dis</a:t>
            </a:r>
            <a:r>
              <a:rPr lang="tr-TR" sz="1400" i="1" dirty="0">
                <a:latin typeface="Comic Sans MS" panose="030F0902030302020204" pitchFamily="66" charset="0"/>
              </a:rPr>
              <a:t> 1958;17:209-28.</a:t>
            </a:r>
          </a:p>
          <a:p>
            <a:r>
              <a:rPr lang="tr-TR" sz="1400" i="1" dirty="0">
                <a:latin typeface="Comic Sans MS" panose="030F0902030302020204" pitchFamily="66" charset="0"/>
              </a:rPr>
              <a:t>Hart FD, </a:t>
            </a:r>
            <a:r>
              <a:rPr lang="tr-TR" sz="1400" i="1" dirty="0" err="1">
                <a:latin typeface="Comic Sans MS" panose="030F0902030302020204" pitchFamily="66" charset="0"/>
              </a:rPr>
              <a:t>Robinson</a:t>
            </a:r>
            <a:r>
              <a:rPr lang="tr-TR" sz="1400" i="1" dirty="0">
                <a:latin typeface="Comic Sans MS" panose="030F0902030302020204" pitchFamily="66" charset="0"/>
              </a:rPr>
              <a:t> KC, </a:t>
            </a:r>
            <a:r>
              <a:rPr lang="tr-TR" sz="1400" i="1" dirty="0" err="1">
                <a:latin typeface="Comic Sans MS" panose="030F0902030302020204" pitchFamily="66" charset="0"/>
              </a:rPr>
              <a:t>Allchin</a:t>
            </a:r>
            <a:r>
              <a:rPr lang="tr-TR" sz="1400" i="1" dirty="0">
                <a:latin typeface="Comic Sans MS" panose="030F0902030302020204" pitchFamily="66" charset="0"/>
              </a:rPr>
              <a:t> FM, et al. </a:t>
            </a:r>
            <a:r>
              <a:rPr lang="tr-TR" sz="1400" i="1" dirty="0" err="1">
                <a:latin typeface="Comic Sans MS" panose="030F0902030302020204" pitchFamily="66" charset="0"/>
              </a:rPr>
              <a:t>Q</a:t>
            </a:r>
            <a:r>
              <a:rPr lang="tr-TR" sz="1400" i="1" dirty="0">
                <a:latin typeface="Comic Sans MS" panose="030F0902030302020204" pitchFamily="66" charset="0"/>
              </a:rPr>
              <a:t> J </a:t>
            </a:r>
            <a:r>
              <a:rPr lang="tr-TR" sz="1400" i="1" dirty="0" err="1">
                <a:latin typeface="Comic Sans MS" panose="030F0902030302020204" pitchFamily="66" charset="0"/>
              </a:rPr>
              <a:t>Med</a:t>
            </a:r>
            <a:r>
              <a:rPr lang="tr-TR" sz="1400" i="1" dirty="0">
                <a:latin typeface="Comic Sans MS" panose="030F0902030302020204" pitchFamily="66" charset="0"/>
              </a:rPr>
              <a:t> 1949;18:217–34</a:t>
            </a:r>
          </a:p>
        </p:txBody>
      </p:sp>
    </p:spTree>
    <p:extLst>
      <p:ext uri="{BB962C8B-B14F-4D97-AF65-F5344CB8AC3E}">
        <p14:creationId xmlns:p14="http://schemas.microsoft.com/office/powerpoint/2010/main" val="25774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0777AB26-9CF6-374A-8DC6-23018084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74" y="2277269"/>
            <a:ext cx="3332162" cy="2462213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>
                  <a:alpha val="99001"/>
                </a:srgbClr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400" dirty="0"/>
              <a:t>1. 40 yaşından önce başlangıç</a:t>
            </a:r>
          </a:p>
          <a:p>
            <a:pPr eaLnBrk="1" hangingPunct="1"/>
            <a:endParaRPr lang="tr-TR" sz="1400" dirty="0"/>
          </a:p>
          <a:p>
            <a:pPr eaLnBrk="1" hangingPunct="1"/>
            <a:r>
              <a:rPr lang="tr-TR" sz="1400" dirty="0"/>
              <a:t>2. &gt;3 aydır devam etmesi</a:t>
            </a:r>
          </a:p>
          <a:p>
            <a:pPr eaLnBrk="1" hangingPunct="1"/>
            <a:endParaRPr lang="tr-TR" sz="1400" dirty="0"/>
          </a:p>
          <a:p>
            <a:pPr eaLnBrk="1" hangingPunct="1"/>
            <a:r>
              <a:rPr lang="tr-TR" sz="1400" dirty="0"/>
              <a:t>3. Sinsi başlangıçlı olması</a:t>
            </a:r>
          </a:p>
          <a:p>
            <a:pPr eaLnBrk="1" hangingPunct="1"/>
            <a:endParaRPr lang="tr-TR" sz="1400" dirty="0"/>
          </a:p>
          <a:p>
            <a:pPr eaLnBrk="1" hangingPunct="1"/>
            <a:r>
              <a:rPr lang="tr-TR" sz="1400" dirty="0"/>
              <a:t>4. Sabah tutukluğu ile birlikte olması</a:t>
            </a:r>
          </a:p>
          <a:p>
            <a:pPr eaLnBrk="1" hangingPunct="1"/>
            <a:endParaRPr lang="tr-TR" sz="1400" dirty="0"/>
          </a:p>
          <a:p>
            <a:pPr eaLnBrk="1" hangingPunct="1"/>
            <a:r>
              <a:rPr lang="tr-TR" sz="1400" dirty="0"/>
              <a:t>5. Dinlenme ile değil egzersiz ile düzelmesi</a:t>
            </a:r>
          </a:p>
          <a:p>
            <a:pPr eaLnBrk="1" hangingPunct="1"/>
            <a:endParaRPr lang="tr-TR" sz="14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F4FED24-A2E6-704F-877F-BCDDEA13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8" y="6375402"/>
            <a:ext cx="1782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i="1">
                <a:latin typeface="Arial" charset="0"/>
              </a:rPr>
              <a:t>Calin et al. JAMA 1978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7342F8A-FBB8-2348-B62D-136E3F38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048" y="2878723"/>
            <a:ext cx="3794125" cy="2314993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tr-TR" sz="1400"/>
              <a:t> 1. Sabah tutukluğu</a:t>
            </a:r>
            <a:r>
              <a:rPr lang="de-DE" sz="1400"/>
              <a:t> &gt; 30 </a:t>
            </a:r>
            <a:r>
              <a:rPr lang="tr-TR" sz="1400"/>
              <a:t>dakika</a:t>
            </a:r>
            <a:endParaRPr lang="de-DE" sz="1400"/>
          </a:p>
          <a:p>
            <a:pPr eaLnBrk="1" hangingPunct="1">
              <a:lnSpc>
                <a:spcPct val="210000"/>
              </a:lnSpc>
            </a:pPr>
            <a:r>
              <a:rPr lang="tr-TR" sz="1400"/>
              <a:t> 2. Dinlenme ile değil, egzersiz ile düzelme</a:t>
            </a:r>
            <a:endParaRPr lang="de-DE" sz="1400"/>
          </a:p>
          <a:p>
            <a:pPr eaLnBrk="1" hangingPunct="1">
              <a:lnSpc>
                <a:spcPct val="210000"/>
              </a:lnSpc>
            </a:pPr>
            <a:r>
              <a:rPr lang="de-DE" sz="1400"/>
              <a:t> </a:t>
            </a:r>
            <a:r>
              <a:rPr lang="tr-TR" sz="1400"/>
              <a:t>3. Gecenin 2. yarısında ağrı nedeniyle uyanma</a:t>
            </a:r>
            <a:endParaRPr lang="de-DE" sz="1400"/>
          </a:p>
          <a:p>
            <a:pPr eaLnBrk="1" hangingPunct="1">
              <a:lnSpc>
                <a:spcPct val="210000"/>
              </a:lnSpc>
            </a:pPr>
            <a:r>
              <a:rPr lang="de-DE" sz="1400"/>
              <a:t> </a:t>
            </a:r>
            <a:r>
              <a:rPr lang="tr-TR" sz="1400"/>
              <a:t>4. Değişen gluteal ağrı</a:t>
            </a:r>
            <a:endParaRPr lang="tr-TR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AC05B9-6B32-2241-BC4A-F8FEDADA8B4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>
                <a:latin typeface="Comic Sans MS" charset="0"/>
              </a:rPr>
              <a:t>İnflamatuvar Bel ağrısı için kriterler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861E642A-BB46-BD42-BD8B-90913A02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887" y="4903689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dirty="0"/>
              <a:t>4/5 kriter 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59ECA4AF-A90F-EA4C-9A4B-07B798B4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51" y="1647689"/>
            <a:ext cx="1787644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Calin Kriterleri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86FA734-FE53-D141-AFF8-6F26E9B1F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12" y="1627843"/>
            <a:ext cx="1913317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Berlin Kriterleri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4BC97364-98F7-F847-8AFE-9BB2D5D9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5" y="6381751"/>
            <a:ext cx="2885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i="1" dirty="0" err="1">
                <a:latin typeface="Arial" charset="0"/>
              </a:rPr>
              <a:t>Rudwaleit</a:t>
            </a:r>
            <a:r>
              <a:rPr lang="tr-TR" sz="1200" i="1" dirty="0">
                <a:latin typeface="Arial" charset="0"/>
              </a:rPr>
              <a:t> m et al </a:t>
            </a:r>
            <a:r>
              <a:rPr lang="tr-TR" sz="1200" i="1" dirty="0" err="1">
                <a:latin typeface="Arial" charset="0"/>
              </a:rPr>
              <a:t>Arthritis</a:t>
            </a:r>
            <a:r>
              <a:rPr lang="tr-TR" sz="1200" i="1" dirty="0">
                <a:latin typeface="Arial" charset="0"/>
              </a:rPr>
              <a:t> </a:t>
            </a:r>
            <a:r>
              <a:rPr lang="tr-TR" sz="1200" i="1" dirty="0" err="1">
                <a:latin typeface="Arial" charset="0"/>
              </a:rPr>
              <a:t>Rheum</a:t>
            </a:r>
            <a:r>
              <a:rPr lang="tr-TR" sz="1200" i="1" dirty="0">
                <a:latin typeface="Arial" charset="0"/>
              </a:rPr>
              <a:t> 2006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0AE916EA-1982-2F48-AD83-07FC312C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187007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947A445C-0739-FC47-93E1-098832D8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048" y="2124376"/>
            <a:ext cx="3642344" cy="52322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400"/>
              <a:t>&lt;50 yaş altı başlangıçlı ve </a:t>
            </a:r>
          </a:p>
          <a:p>
            <a:pPr eaLnBrk="1" hangingPunct="1"/>
            <a:r>
              <a:rPr lang="tr-TR" sz="1400"/>
              <a:t>3 ayın üzerinde bel ağrısı olan hastalarda 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66A2D87B-5E63-494E-988C-0F9544ABE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671" y="5534620"/>
            <a:ext cx="97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2/4 kriter 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95EF0E3-AF45-2147-B66D-483147F8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364" y="5232958"/>
            <a:ext cx="1028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SE %95</a:t>
            </a:r>
          </a:p>
          <a:p>
            <a:pPr eaLnBrk="1" hangingPunct="1"/>
            <a:r>
              <a:rPr lang="tr-TR" dirty="0"/>
              <a:t>SP %76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7BBD4395-4894-0547-A6CC-1BD4637E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071" y="5474294"/>
            <a:ext cx="12273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SE %70.3</a:t>
            </a:r>
          </a:p>
          <a:p>
            <a:pPr eaLnBrk="1" hangingPunct="1"/>
            <a:r>
              <a:rPr lang="tr-TR" dirty="0"/>
              <a:t>SP %81.2</a:t>
            </a:r>
          </a:p>
          <a:p>
            <a:pPr eaLnBrk="1" hangingPunct="1"/>
            <a:r>
              <a:rPr lang="tr-TR" dirty="0"/>
              <a:t>+LR 3.7 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236F3D2B-07BE-5C48-9E54-333789487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413" y="2796004"/>
            <a:ext cx="3794125" cy="2632515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tr-TR" sz="1600"/>
              <a:t> 1. &lt;40 yaş başlangıç</a:t>
            </a:r>
          </a:p>
          <a:p>
            <a:pPr eaLnBrk="1" hangingPunct="1">
              <a:lnSpc>
                <a:spcPct val="210000"/>
              </a:lnSpc>
            </a:pPr>
            <a:r>
              <a:rPr lang="tr-TR" sz="1600"/>
              <a:t> 2. Sinsi başlangıç</a:t>
            </a:r>
          </a:p>
          <a:p>
            <a:pPr eaLnBrk="1" hangingPunct="1">
              <a:lnSpc>
                <a:spcPct val="210000"/>
              </a:lnSpc>
            </a:pPr>
            <a:r>
              <a:rPr lang="tr-TR" sz="1600"/>
              <a:t> 3. Egzersiz ile düzelme</a:t>
            </a:r>
          </a:p>
          <a:p>
            <a:pPr eaLnBrk="1" hangingPunct="1">
              <a:lnSpc>
                <a:spcPct val="210000"/>
              </a:lnSpc>
            </a:pPr>
            <a:r>
              <a:rPr lang="tr-TR" sz="1600"/>
              <a:t> 4.İstirahatle düzelmeme</a:t>
            </a:r>
          </a:p>
          <a:p>
            <a:pPr eaLnBrk="1" hangingPunct="1">
              <a:lnSpc>
                <a:spcPct val="210000"/>
              </a:lnSpc>
            </a:pPr>
            <a:r>
              <a:rPr lang="tr-TR" sz="1600"/>
              <a:t> 5. Gece ağrısı (kalkmakla düzelen)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54386B30-E952-A549-883F-7CF9544C8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483" y="1603165"/>
            <a:ext cx="193946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ASAS Kriterleri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7AACFC9A-8C5C-BF44-82AA-989A0888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304" y="2186045"/>
            <a:ext cx="3642344" cy="307777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400"/>
              <a:t>3 ayın üzerinde bel ağrısı olan hastalarda 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26FE3814-1B06-3841-B979-75E4B049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430" y="5881513"/>
            <a:ext cx="1023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4/5  kriter 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159038DD-E137-584D-9166-CD9177E3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178" y="5730701"/>
            <a:ext cx="1172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/>
              <a:t>SE %77</a:t>
            </a:r>
          </a:p>
          <a:p>
            <a:pPr eaLnBrk="1" hangingPunct="1"/>
            <a:r>
              <a:rPr lang="tr-TR"/>
              <a:t>SP %91.7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4CF89B17-4FB4-7849-9BF5-58FBBA97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617" y="5896932"/>
            <a:ext cx="1407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SE %23-38</a:t>
            </a:r>
          </a:p>
          <a:p>
            <a:pPr eaLnBrk="1" hangingPunct="1"/>
            <a:r>
              <a:rPr lang="tr-TR" dirty="0"/>
              <a:t>SP %75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D501532E-B48D-2E4B-9170-CD9F409A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01" y="531992"/>
            <a:ext cx="6959966" cy="146226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400" dirty="0"/>
              <a:t>Berlin kriterlerini olmaması duyarlılığı %11, </a:t>
            </a:r>
            <a:r>
              <a:rPr lang="tr-TR" sz="2400" dirty="0" err="1"/>
              <a:t>spesifisitesi</a:t>
            </a:r>
            <a:r>
              <a:rPr lang="tr-TR" sz="2400" dirty="0"/>
              <a:t> %57 ve +LR 0.25 </a:t>
            </a:r>
            <a:endParaRPr lang="tr-TR" dirty="0"/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ACB0F40-D8BB-8546-9AB2-4F369FAF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01" y="2227042"/>
            <a:ext cx="6959966" cy="2200924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400" dirty="0"/>
              <a:t>Yalnızca IBP varlığının </a:t>
            </a:r>
            <a:r>
              <a:rPr lang="tr-TR" sz="2400" dirty="0" err="1"/>
              <a:t>axSpA</a:t>
            </a:r>
            <a:r>
              <a:rPr lang="tr-TR" sz="2400" dirty="0"/>
              <a:t> için duyarlılığı %75 ve </a:t>
            </a:r>
            <a:r>
              <a:rPr lang="tr-TR" sz="2400" dirty="0" err="1"/>
              <a:t>spesifisitesi</a:t>
            </a:r>
            <a:r>
              <a:rPr lang="tr-TR" sz="2400" dirty="0"/>
              <a:t> %76 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400" dirty="0"/>
              <a:t>+LR 3.1 ve –LR 0.33</a:t>
            </a:r>
            <a:endParaRPr lang="tr-TR" dirty="0"/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FAB8F76F-C940-FC41-91E7-BF553488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17" y="4572657"/>
            <a:ext cx="6959966" cy="146226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400" dirty="0"/>
              <a:t>IBP ile birlikte B27 ve MRI %90 </a:t>
            </a:r>
            <a:r>
              <a:rPr lang="tr-TR" sz="2400" dirty="0" err="1"/>
              <a:t>sensitivite</a:t>
            </a:r>
            <a:r>
              <a:rPr lang="tr-TR" sz="2400" dirty="0"/>
              <a:t> ve </a:t>
            </a:r>
            <a:r>
              <a:rPr lang="tr-TR" sz="2400" dirty="0" err="1"/>
              <a:t>spesifisiteye</a:t>
            </a:r>
            <a:r>
              <a:rPr lang="tr-TR" sz="2400" dirty="0"/>
              <a:t> sahip ve +LR 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2D4FAA-6186-B145-917B-81B0121D92FA}"/>
              </a:ext>
            </a:extLst>
          </p:cNvPr>
          <p:cNvGraphicFramePr/>
          <p:nvPr/>
        </p:nvGraphicFramePr>
        <p:xfrm>
          <a:off x="2567608" y="1340768"/>
          <a:ext cx="77048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 Box 12">
            <a:extLst>
              <a:ext uri="{FF2B5EF4-FFF2-40B4-BE49-F238E27FC236}">
                <a16:creationId xmlns:a16="http://schemas.microsoft.com/office/drawing/2014/main" id="{0A191CA3-E466-2246-B4DB-13861EE2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6381329"/>
            <a:ext cx="4695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i="1" dirty="0" err="1">
                <a:latin typeface="Comic Sans MS"/>
                <a:cs typeface="Comic Sans MS"/>
              </a:rPr>
              <a:t>Burgos-Vargas</a:t>
            </a:r>
            <a:r>
              <a:rPr lang="tr-TR" sz="1200" i="1" dirty="0">
                <a:latin typeface="Comic Sans MS"/>
                <a:cs typeface="Comic Sans MS"/>
              </a:rPr>
              <a:t> R, </a:t>
            </a:r>
            <a:r>
              <a:rPr lang="tr-TR" sz="1200" i="1" dirty="0" err="1">
                <a:latin typeface="Comic Sans MS"/>
                <a:cs typeface="Comic Sans MS"/>
              </a:rPr>
              <a:t>Braun</a:t>
            </a:r>
            <a:r>
              <a:rPr lang="tr-TR" sz="1200" i="1" dirty="0">
                <a:latin typeface="Comic Sans MS"/>
                <a:cs typeface="Comic Sans MS"/>
              </a:rPr>
              <a:t> J </a:t>
            </a:r>
            <a:r>
              <a:rPr lang="tr-TR" sz="1200" i="1" dirty="0" err="1">
                <a:latin typeface="Comic Sans MS"/>
                <a:cs typeface="Comic Sans MS"/>
              </a:rPr>
              <a:t>Rheum</a:t>
            </a:r>
            <a:r>
              <a:rPr lang="tr-TR" sz="1200" i="1" dirty="0">
                <a:latin typeface="Comic Sans MS"/>
                <a:cs typeface="Comic Sans MS"/>
              </a:rPr>
              <a:t> </a:t>
            </a:r>
            <a:r>
              <a:rPr lang="tr-TR" sz="1200" i="1" dirty="0" err="1">
                <a:latin typeface="Comic Sans MS"/>
                <a:cs typeface="Comic Sans MS"/>
              </a:rPr>
              <a:t>Dis</a:t>
            </a:r>
            <a:r>
              <a:rPr lang="tr-TR" sz="1200" i="1" dirty="0">
                <a:latin typeface="Comic Sans MS"/>
                <a:cs typeface="Comic Sans MS"/>
              </a:rPr>
              <a:t> </a:t>
            </a:r>
            <a:r>
              <a:rPr lang="tr-TR" sz="1200" i="1" dirty="0" err="1">
                <a:latin typeface="Comic Sans MS"/>
                <a:cs typeface="Comic Sans MS"/>
              </a:rPr>
              <a:t>Clin</a:t>
            </a:r>
            <a:r>
              <a:rPr lang="tr-TR" sz="1200" i="1" dirty="0">
                <a:latin typeface="Comic Sans MS"/>
                <a:cs typeface="Comic Sans MS"/>
              </a:rPr>
              <a:t> North </a:t>
            </a:r>
            <a:r>
              <a:rPr lang="tr-TR" sz="1200" i="1" dirty="0" err="1">
                <a:latin typeface="Comic Sans MS"/>
                <a:cs typeface="Comic Sans MS"/>
              </a:rPr>
              <a:t>Am</a:t>
            </a:r>
            <a:r>
              <a:rPr lang="tr-TR" sz="1200" i="1" dirty="0">
                <a:latin typeface="Comic Sans MS"/>
                <a:cs typeface="Comic Sans MS"/>
              </a:rPr>
              <a:t> 2012; 487</a:t>
            </a:r>
          </a:p>
          <a:p>
            <a:pPr eaLnBrk="1" hangingPunct="1"/>
            <a:r>
              <a:rPr lang="tr-TR" sz="1200" i="1" dirty="0" err="1">
                <a:latin typeface="Comic Sans MS"/>
                <a:cs typeface="Comic Sans MS"/>
              </a:rPr>
              <a:t>Braun</a:t>
            </a:r>
            <a:r>
              <a:rPr lang="tr-TR" sz="1200" i="1" dirty="0">
                <a:latin typeface="Comic Sans MS"/>
                <a:cs typeface="Comic Sans MS"/>
              </a:rPr>
              <a:t> A et al. </a:t>
            </a:r>
            <a:r>
              <a:rPr lang="tr-TR" sz="1200" i="1" dirty="0" err="1">
                <a:latin typeface="Comic Sans MS"/>
                <a:cs typeface="Comic Sans MS"/>
              </a:rPr>
              <a:t>Ann</a:t>
            </a:r>
            <a:r>
              <a:rPr lang="tr-TR" sz="1200" i="1" dirty="0">
                <a:latin typeface="Comic Sans MS"/>
                <a:cs typeface="Comic Sans MS"/>
              </a:rPr>
              <a:t> </a:t>
            </a:r>
            <a:r>
              <a:rPr lang="tr-TR" sz="1200" i="1" dirty="0" err="1">
                <a:latin typeface="Comic Sans MS"/>
                <a:cs typeface="Comic Sans MS"/>
              </a:rPr>
              <a:t>Rheum</a:t>
            </a:r>
            <a:r>
              <a:rPr lang="tr-TR" sz="1200" i="1" dirty="0">
                <a:latin typeface="Comic Sans MS"/>
                <a:cs typeface="Comic Sans MS"/>
              </a:rPr>
              <a:t> </a:t>
            </a:r>
            <a:r>
              <a:rPr lang="tr-TR" sz="1200" i="1" dirty="0" err="1">
                <a:latin typeface="Comic Sans MS"/>
                <a:cs typeface="Comic Sans MS"/>
              </a:rPr>
              <a:t>Dis</a:t>
            </a:r>
            <a:r>
              <a:rPr lang="tr-TR" sz="1200" i="1" dirty="0">
                <a:latin typeface="Comic Sans MS"/>
                <a:cs typeface="Comic Sans MS"/>
              </a:rPr>
              <a:t> 2011; 1782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760B86-354F-3B40-B618-E8EBB48B92A1}"/>
              </a:ext>
            </a:extLst>
          </p:cNvPr>
          <p:cNvSpPr txBox="1">
            <a:spLocks/>
          </p:cNvSpPr>
          <p:nvPr/>
        </p:nvSpPr>
        <p:spPr>
          <a:xfrm>
            <a:off x="1019071" y="124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Comic Sans MS"/>
                <a:cs typeface="Comic Sans MS"/>
              </a:rPr>
              <a:t>İnflamatuvar</a:t>
            </a:r>
            <a:r>
              <a:rPr lang="en-US" dirty="0">
                <a:latin typeface="Comic Sans MS"/>
                <a:cs typeface="Comic Sans MS"/>
              </a:rPr>
              <a:t> Bel </a:t>
            </a:r>
            <a:r>
              <a:rPr lang="en-US" dirty="0" err="1">
                <a:latin typeface="Comic Sans MS"/>
                <a:cs typeface="Comic Sans MS"/>
              </a:rPr>
              <a:t>Ağrısı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49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Başlık 2">
            <a:extLst>
              <a:ext uri="{FF2B5EF4-FFF2-40B4-BE49-F238E27FC236}">
                <a16:creationId xmlns:a16="http://schemas.microsoft.com/office/drawing/2014/main" id="{E63B47B9-21FF-C84B-A60C-C9245B30F468}"/>
              </a:ext>
            </a:extLst>
          </p:cNvPr>
          <p:cNvSpPr txBox="1">
            <a:spLocks/>
          </p:cNvSpPr>
          <p:nvPr/>
        </p:nvSpPr>
        <p:spPr>
          <a:xfrm>
            <a:off x="931305" y="548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latin typeface="Comic Sans MS" panose="030F0902030302020204" pitchFamily="66" charset="0"/>
              </a:rPr>
              <a:t>IBP her zaman </a:t>
            </a:r>
            <a:r>
              <a:rPr lang="tr-TR" sz="3200" dirty="0" err="1">
                <a:latin typeface="Comic Sans MS" panose="030F0902030302020204" pitchFamily="66" charset="0"/>
              </a:rPr>
              <a:t>axSpA</a:t>
            </a:r>
            <a:r>
              <a:rPr lang="tr-TR" sz="3200" dirty="0">
                <a:latin typeface="Comic Sans MS" panose="030F0902030302020204" pitchFamily="66" charset="0"/>
              </a:rPr>
              <a:t> olmayabilir</a:t>
            </a:r>
          </a:p>
        </p:txBody>
      </p:sp>
      <p:sp>
        <p:nvSpPr>
          <p:cNvPr id="13" name="İçerik Yer Tutucusu 3">
            <a:extLst>
              <a:ext uri="{FF2B5EF4-FFF2-40B4-BE49-F238E27FC236}">
                <a16:creationId xmlns:a16="http://schemas.microsoft.com/office/drawing/2014/main" id="{F3CEA138-3EF4-5C45-BBD5-DCDEB2BF4A2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tr-TR" sz="2000">
                <a:latin typeface="Comic Sans MS" panose="030F0902030302020204" pitchFamily="66" charset="0"/>
              </a:rPr>
              <a:t>50-69 yaş arasında toplumda (ABD)</a:t>
            </a:r>
          </a:p>
          <a:p>
            <a:pPr>
              <a:lnSpc>
                <a:spcPct val="200000"/>
              </a:lnSpc>
            </a:pPr>
            <a:r>
              <a:rPr lang="tr-TR" sz="2000">
                <a:latin typeface="Comic Sans MS" panose="030F0902030302020204" pitchFamily="66" charset="0"/>
              </a:rPr>
              <a:t>IBP prevalansı Calin’e göre %4.1 ve IBP başlangıç yaşı %27 hastada &gt;45 yaş</a:t>
            </a:r>
          </a:p>
          <a:p>
            <a:pPr>
              <a:lnSpc>
                <a:spcPct val="200000"/>
              </a:lnSpc>
            </a:pPr>
            <a:r>
              <a:rPr lang="tr-TR" sz="2000">
                <a:latin typeface="Comic Sans MS" panose="030F0902030302020204" pitchFamily="66" charset="0"/>
              </a:rPr>
              <a:t>Aynı popülasyonda ESSG ve AMOR’a göre SpA %1.5-1.4</a:t>
            </a:r>
          </a:p>
          <a:p>
            <a:pPr>
              <a:lnSpc>
                <a:spcPct val="200000"/>
              </a:lnSpc>
            </a:pPr>
            <a:endParaRPr lang="tr-TR" sz="2000">
              <a:latin typeface="Comic Sans MS" panose="030F09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000">
                <a:latin typeface="Comic Sans MS" panose="030F0902030302020204" pitchFamily="66" charset="0"/>
              </a:rPr>
              <a:t>Meksika’da IBA sıklığı toplumda %1.3, ESSG’ye göre SpA %0.68 ve AS sıklığı %0.09</a:t>
            </a:r>
          </a:p>
          <a:p>
            <a:pPr>
              <a:lnSpc>
                <a:spcPct val="200000"/>
              </a:lnSpc>
            </a:pPr>
            <a:endParaRPr lang="tr-TR" sz="2000" dirty="0">
              <a:latin typeface="Comic Sans MS" panose="030F0902030302020204" pitchFamily="66" charset="0"/>
            </a:endParaRPr>
          </a:p>
        </p:txBody>
      </p:sp>
      <p:sp>
        <p:nvSpPr>
          <p:cNvPr id="15" name="Metin kutusu 4">
            <a:extLst>
              <a:ext uri="{FF2B5EF4-FFF2-40B4-BE49-F238E27FC236}">
                <a16:creationId xmlns:a16="http://schemas.microsoft.com/office/drawing/2014/main" id="{0F3F6420-3FCE-FC4D-AC5D-D2D452E85910}"/>
              </a:ext>
            </a:extLst>
          </p:cNvPr>
          <p:cNvSpPr txBox="1"/>
          <p:nvPr/>
        </p:nvSpPr>
        <p:spPr>
          <a:xfrm>
            <a:off x="7205410" y="6550223"/>
            <a:ext cx="508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err="1">
                <a:latin typeface="Comic Sans MS" panose="030F0902030302020204" pitchFamily="66" charset="0"/>
              </a:rPr>
              <a:t>Weisman</a:t>
            </a:r>
            <a:r>
              <a:rPr lang="tr-TR" sz="1400" i="1" dirty="0">
                <a:latin typeface="Comic Sans MS" panose="030F0902030302020204" pitchFamily="66" charset="0"/>
              </a:rPr>
              <a:t> MH, </a:t>
            </a:r>
            <a:r>
              <a:rPr lang="tr-TR" sz="1400" i="1" dirty="0" err="1">
                <a:latin typeface="Comic Sans MS" panose="030F0902030302020204" pitchFamily="66" charset="0"/>
              </a:rPr>
              <a:t>Witter</a:t>
            </a:r>
            <a:r>
              <a:rPr lang="tr-TR" sz="1400" i="1" dirty="0">
                <a:latin typeface="Comic Sans MS" panose="030F0902030302020204" pitchFamily="66" charset="0"/>
              </a:rPr>
              <a:t> JP, </a:t>
            </a:r>
            <a:r>
              <a:rPr lang="tr-TR" sz="1400" i="1" dirty="0" err="1">
                <a:latin typeface="Comic Sans MS" panose="030F0902030302020204" pitchFamily="66" charset="0"/>
              </a:rPr>
              <a:t>Reveille</a:t>
            </a:r>
            <a:r>
              <a:rPr lang="tr-TR" sz="1400" i="1" dirty="0">
                <a:latin typeface="Comic Sans MS" panose="030F0902030302020204" pitchFamily="66" charset="0"/>
              </a:rPr>
              <a:t> JD. </a:t>
            </a:r>
            <a:r>
              <a:rPr lang="tr-TR" sz="1400" i="1" dirty="0" err="1">
                <a:latin typeface="Comic Sans MS" panose="030F0902030302020204" pitchFamily="66" charset="0"/>
              </a:rPr>
              <a:t>Ann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Rheum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Dis</a:t>
            </a:r>
            <a:r>
              <a:rPr lang="tr-TR" sz="1400" i="1" dirty="0">
                <a:latin typeface="Comic Sans MS" panose="030F0902030302020204" pitchFamily="66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11167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0BF05813-CFAC-F246-A1D7-871D17EB455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>
                <a:latin typeface="Comic Sans MS" panose="030F0902030302020204" pitchFamily="66" charset="0"/>
              </a:rPr>
              <a:t>1. Basamakta </a:t>
            </a:r>
            <a:r>
              <a:rPr lang="tr-TR" sz="3200" b="1" u="sng">
                <a:latin typeface="Comic Sans MS" panose="030F0902030302020204" pitchFamily="66" charset="0"/>
              </a:rPr>
              <a:t>kronik bel ağrısı ile başvuran hastada </a:t>
            </a:r>
            <a:r>
              <a:rPr lang="tr-TR" sz="3200">
                <a:latin typeface="Comic Sans MS" panose="030F0902030302020204" pitchFamily="66" charset="0"/>
              </a:rPr>
              <a:t>axSpA tahmininde işe yarayan IBP özellikleri olabilir mi?</a:t>
            </a:r>
            <a:endParaRPr lang="tr-TR" sz="3200" dirty="0">
              <a:latin typeface="Comic Sans MS" panose="030F0902030302020204" pitchFamily="66" charset="0"/>
            </a:endParaRPr>
          </a:p>
        </p:txBody>
      </p:sp>
      <p:sp>
        <p:nvSpPr>
          <p:cNvPr id="13" name="Metin kutusu 2">
            <a:extLst>
              <a:ext uri="{FF2B5EF4-FFF2-40B4-BE49-F238E27FC236}">
                <a16:creationId xmlns:a16="http://schemas.microsoft.com/office/drawing/2014/main" id="{F09CB0FC-380C-D745-A674-0E89347BA13D}"/>
              </a:ext>
            </a:extLst>
          </p:cNvPr>
          <p:cNvSpPr txBox="1"/>
          <p:nvPr/>
        </p:nvSpPr>
        <p:spPr>
          <a:xfrm>
            <a:off x="6376987" y="6334780"/>
            <a:ext cx="591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>
                <a:latin typeface="Comic Sans MS" panose="030F0902030302020204" pitchFamily="66" charset="0"/>
              </a:rPr>
              <a:t>Braun</a:t>
            </a:r>
            <a:r>
              <a:rPr lang="tr-TR" sz="1400" i="1" dirty="0">
                <a:latin typeface="Comic Sans MS" panose="030F0902030302020204" pitchFamily="66" charset="0"/>
              </a:rPr>
              <a:t> A, </a:t>
            </a:r>
            <a:r>
              <a:rPr lang="tr-TR" sz="1400" i="1" dirty="0" err="1">
                <a:latin typeface="Comic Sans MS" panose="030F0902030302020204" pitchFamily="66" charset="0"/>
              </a:rPr>
              <a:t>Saracbasi</a:t>
            </a:r>
            <a:r>
              <a:rPr lang="tr-TR" sz="1400" i="1" dirty="0">
                <a:latin typeface="Comic Sans MS" panose="030F0902030302020204" pitchFamily="66" charset="0"/>
              </a:rPr>
              <a:t> E, </a:t>
            </a:r>
            <a:r>
              <a:rPr lang="tr-TR" sz="1400" i="1" dirty="0" err="1">
                <a:latin typeface="Comic Sans MS" panose="030F0902030302020204" pitchFamily="66" charset="0"/>
              </a:rPr>
              <a:t>Grifka</a:t>
            </a:r>
            <a:r>
              <a:rPr lang="tr-TR" sz="1400" i="1" dirty="0">
                <a:latin typeface="Comic Sans MS" panose="030F0902030302020204" pitchFamily="66" charset="0"/>
              </a:rPr>
              <a:t> J, et al.  </a:t>
            </a:r>
            <a:r>
              <a:rPr lang="tr-TR" sz="1400" i="1" dirty="0" err="1">
                <a:latin typeface="Comic Sans MS" panose="030F0902030302020204" pitchFamily="66" charset="0"/>
              </a:rPr>
              <a:t>Ann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Rheum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Dis</a:t>
            </a:r>
            <a:r>
              <a:rPr lang="tr-TR" sz="1400" i="1" dirty="0">
                <a:latin typeface="Comic Sans MS" panose="030F0902030302020204" pitchFamily="66" charset="0"/>
              </a:rPr>
              <a:t>. 2011;70:1782</a:t>
            </a:r>
          </a:p>
          <a:p>
            <a:r>
              <a:rPr lang="tr-TR" sz="1400" i="1" dirty="0" err="1">
                <a:latin typeface="Comic Sans MS" panose="030F0902030302020204" pitchFamily="66" charset="0"/>
              </a:rPr>
              <a:t>Burgos-Vargas</a:t>
            </a:r>
            <a:r>
              <a:rPr lang="tr-TR" sz="1400" i="1" dirty="0">
                <a:latin typeface="Comic Sans MS" panose="030F0902030302020204" pitchFamily="66" charset="0"/>
              </a:rPr>
              <a:t> &amp; </a:t>
            </a:r>
            <a:r>
              <a:rPr lang="tr-TR" sz="1400" i="1" dirty="0" err="1">
                <a:latin typeface="Comic Sans MS" panose="030F0902030302020204" pitchFamily="66" charset="0"/>
              </a:rPr>
              <a:t>Braun</a:t>
            </a:r>
            <a:r>
              <a:rPr lang="tr-TR" sz="1400" i="1" dirty="0">
                <a:latin typeface="Comic Sans MS" panose="030F0902030302020204" pitchFamily="66" charset="0"/>
              </a:rPr>
              <a:t>. </a:t>
            </a:r>
            <a:r>
              <a:rPr lang="tr-TR" sz="1400" i="1" dirty="0" err="1">
                <a:latin typeface="Comic Sans MS" panose="030F0902030302020204" pitchFamily="66" charset="0"/>
              </a:rPr>
              <a:t>Rheum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Dis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Clin</a:t>
            </a:r>
            <a:r>
              <a:rPr lang="tr-TR" sz="1400" i="1" dirty="0">
                <a:latin typeface="Comic Sans MS" panose="030F0902030302020204" pitchFamily="66" charset="0"/>
              </a:rPr>
              <a:t> N </a:t>
            </a:r>
            <a:r>
              <a:rPr lang="tr-TR" sz="1400" i="1" dirty="0" err="1">
                <a:latin typeface="Comic Sans MS" panose="030F0902030302020204" pitchFamily="66" charset="0"/>
              </a:rPr>
              <a:t>Am</a:t>
            </a:r>
            <a:r>
              <a:rPr lang="tr-TR" sz="1400" i="1" dirty="0">
                <a:latin typeface="Comic Sans MS" panose="030F0902030302020204" pitchFamily="66" charset="0"/>
              </a:rPr>
              <a:t> 38 (2012) 487–499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AA2377F-570F-E843-A8C3-59B557A1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776" y="1580930"/>
            <a:ext cx="6959966" cy="369614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≤</a:t>
            </a:r>
            <a:r>
              <a:rPr lang="tr-TR" sz="2000" dirty="0"/>
              <a:t>35 yaş altında başlangıç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/>
              <a:t>Egzersizle iyileşme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 err="1"/>
              <a:t>NSAID’e</a:t>
            </a:r>
            <a:r>
              <a:rPr lang="tr-TR" sz="2000" dirty="0"/>
              <a:t> iyi yanıt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/>
              <a:t>Gecenin ikinci yarısında uyanma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 err="1"/>
              <a:t>Alterne</a:t>
            </a:r>
            <a:r>
              <a:rPr lang="tr-TR" sz="2000" dirty="0"/>
              <a:t> </a:t>
            </a:r>
            <a:r>
              <a:rPr lang="tr-TR" sz="2000" dirty="0" err="1"/>
              <a:t>gluteal</a:t>
            </a:r>
            <a:r>
              <a:rPr lang="tr-TR" sz="2000" dirty="0"/>
              <a:t> ağrı varlığı yardımcı oluyor</a:t>
            </a:r>
          </a:p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sz="2000" dirty="0"/>
              <a:t>Sabah katılığı pek yardımcı değil </a:t>
            </a:r>
            <a:endParaRPr lang="tr-TR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6796944-AB1B-A343-BDE6-8820C213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059" y="5476660"/>
            <a:ext cx="9537881" cy="111973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 err="1"/>
              <a:t>Weisman</a:t>
            </a:r>
            <a:r>
              <a:rPr lang="tr-TR" dirty="0"/>
              <a:t> ve ark ise a) travma sonrası oluşma ve b) </a:t>
            </a:r>
            <a:r>
              <a:rPr lang="tr-TR" dirty="0" err="1"/>
              <a:t>radiküler</a:t>
            </a:r>
            <a:r>
              <a:rPr lang="tr-TR" dirty="0"/>
              <a:t> yayılımın olmasının dışlamaya yardımcı olabileceğinden bahsediyor</a:t>
            </a:r>
          </a:p>
        </p:txBody>
      </p:sp>
    </p:spTree>
    <p:extLst>
      <p:ext uri="{BB962C8B-B14F-4D97-AF65-F5344CB8AC3E}">
        <p14:creationId xmlns:p14="http://schemas.microsoft.com/office/powerpoint/2010/main" val="6263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Metin kutusu 2">
            <a:extLst>
              <a:ext uri="{FF2B5EF4-FFF2-40B4-BE49-F238E27FC236}">
                <a16:creationId xmlns:a16="http://schemas.microsoft.com/office/drawing/2014/main" id="{FAE4F47A-45E1-D94B-935C-E8E09BA4A600}"/>
              </a:ext>
            </a:extLst>
          </p:cNvPr>
          <p:cNvSpPr txBox="1"/>
          <p:nvPr/>
        </p:nvSpPr>
        <p:spPr>
          <a:xfrm>
            <a:off x="7720013" y="6492875"/>
            <a:ext cx="447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>
                <a:latin typeface="Comic Sans MS" panose="030F0902030302020204" pitchFamily="66" charset="0"/>
              </a:rPr>
              <a:t>Braun</a:t>
            </a:r>
            <a:r>
              <a:rPr lang="tr-TR" sz="1400" i="1" dirty="0">
                <a:latin typeface="Comic Sans MS" panose="030F0902030302020204" pitchFamily="66" charset="0"/>
              </a:rPr>
              <a:t> J, </a:t>
            </a:r>
            <a:r>
              <a:rPr lang="tr-TR" sz="1400" i="1" dirty="0" err="1">
                <a:latin typeface="Comic Sans MS" panose="030F0902030302020204" pitchFamily="66" charset="0"/>
              </a:rPr>
              <a:t>Inman</a:t>
            </a:r>
            <a:r>
              <a:rPr lang="tr-TR" sz="1400" i="1" dirty="0">
                <a:latin typeface="Comic Sans MS" panose="030F0902030302020204" pitchFamily="66" charset="0"/>
              </a:rPr>
              <a:t> R. </a:t>
            </a:r>
            <a:r>
              <a:rPr lang="tr-TR" sz="1400" i="1" dirty="0" err="1">
                <a:latin typeface="Comic Sans MS" panose="030F0902030302020204" pitchFamily="66" charset="0"/>
              </a:rPr>
              <a:t>Ann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Rheum</a:t>
            </a:r>
            <a:r>
              <a:rPr lang="tr-TR" sz="1400" i="1" dirty="0">
                <a:latin typeface="Comic Sans MS" panose="030F0902030302020204" pitchFamily="66" charset="0"/>
              </a:rPr>
              <a:t> </a:t>
            </a:r>
            <a:r>
              <a:rPr lang="tr-TR" sz="1400" i="1" dirty="0" err="1">
                <a:latin typeface="Comic Sans MS" panose="030F0902030302020204" pitchFamily="66" charset="0"/>
              </a:rPr>
              <a:t>Dis</a:t>
            </a:r>
            <a:r>
              <a:rPr lang="tr-TR" sz="1400" i="1" dirty="0">
                <a:latin typeface="Comic Sans MS" panose="030F0902030302020204" pitchFamily="66" charset="0"/>
              </a:rPr>
              <a:t> 2010;69:1264–8.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84CA0F38-1AF3-7A49-9374-570A5AB2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56" y="1580930"/>
            <a:ext cx="8972087" cy="111973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GP veya </a:t>
            </a:r>
            <a:r>
              <a:rPr lang="tr-TR" dirty="0" err="1"/>
              <a:t>romatoloji</a:t>
            </a:r>
            <a:r>
              <a:rPr lang="tr-TR" dirty="0"/>
              <a:t> </a:t>
            </a:r>
            <a:r>
              <a:rPr lang="tr-TR" dirty="0" err="1"/>
              <a:t>fellow’unca</a:t>
            </a:r>
            <a:r>
              <a:rPr lang="tr-TR" dirty="0"/>
              <a:t> IBA denilen 121 hastanın yalnızca %43’ü deneyimli uzmanlarca IBP olarak tanınıyor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3FEA25F-402F-4A4B-A550-F117547B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56" y="3733580"/>
            <a:ext cx="8972087" cy="565732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Unutmamak lazım özellikle gençlerde hastalık daha çok PERİFERİK</a:t>
            </a:r>
          </a:p>
        </p:txBody>
      </p:sp>
    </p:spTree>
    <p:extLst>
      <p:ext uri="{BB962C8B-B14F-4D97-AF65-F5344CB8AC3E}">
        <p14:creationId xmlns:p14="http://schemas.microsoft.com/office/powerpoint/2010/main" val="316390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>
                <a:solidFill>
                  <a:schemeClr val="bg1"/>
                </a:solidFill>
              </a:rPr>
              <a:t>BEN</a:t>
            </a:r>
          </a:p>
          <a:p>
            <a:r>
              <a:rPr lang="tr-TR" sz="4400" b="1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>
              <a:solidFill>
                <a:schemeClr val="bg1"/>
              </a:solidFill>
            </a:endParaRPr>
          </a:p>
          <a:p>
            <a:r>
              <a:rPr lang="tr-TR" sz="3200">
                <a:solidFill>
                  <a:schemeClr val="bg1"/>
                </a:solidFill>
              </a:rPr>
              <a:t>Romatoid </a:t>
            </a:r>
            <a:r>
              <a:rPr lang="tr-TR" sz="3200" err="1">
                <a:solidFill>
                  <a:schemeClr val="bg1"/>
                </a:solidFill>
              </a:rPr>
              <a:t>Artrit</a:t>
            </a:r>
            <a:endParaRPr lang="tr-TR" sz="3200">
              <a:solidFill>
                <a:schemeClr val="bg1"/>
              </a:solidFill>
            </a:endParaRPr>
          </a:p>
          <a:p>
            <a:r>
              <a:rPr lang="tr-TR" sz="2400" i="1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14" y="1606019"/>
            <a:ext cx="420346" cy="420346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1F6AB592-403B-A040-ADA5-FACF9480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56" y="1580930"/>
            <a:ext cx="8972087" cy="111973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Bu durumda </a:t>
            </a:r>
            <a:r>
              <a:rPr lang="tr-TR" dirty="0" err="1"/>
              <a:t>axSpA</a:t>
            </a:r>
            <a:r>
              <a:rPr lang="tr-TR" dirty="0"/>
              <a:t> tanısında BAŞLANGIÇ NOKTASI/TARAMA IBP yerine KRONİK bel ağrısı olabilir mi?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82D4F4F-C9C0-B84E-91CC-C57A65304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56" y="3356600"/>
            <a:ext cx="8972087" cy="565732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 err="1"/>
              <a:t>Sensitivite</a:t>
            </a:r>
            <a:r>
              <a:rPr lang="tr-TR" dirty="0"/>
              <a:t> %79 ve 80’a ve </a:t>
            </a:r>
            <a:r>
              <a:rPr lang="tr-TR" dirty="0" err="1"/>
              <a:t>spesifisite</a:t>
            </a:r>
            <a:r>
              <a:rPr lang="tr-TR" dirty="0"/>
              <a:t> %80 ve 76’ya çıkıyor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B277D65-E014-D846-98EA-EF98EF2F9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56" y="4830361"/>
            <a:ext cx="8972087" cy="111973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buFont typeface="Arial"/>
              <a:buChar char="•"/>
            </a:pPr>
            <a:r>
              <a:rPr lang="tr-TR" dirty="0"/>
              <a:t>Bu yüzden SINIFLAMA kriterlerinde IBP yalnızca </a:t>
            </a:r>
            <a:r>
              <a:rPr lang="tr-TR" dirty="0" err="1"/>
              <a:t>vir</a:t>
            </a:r>
            <a:r>
              <a:rPr lang="tr-TR" dirty="0"/>
              <a:t> </a:t>
            </a:r>
            <a:r>
              <a:rPr lang="tr-TR" dirty="0" err="1"/>
              <a:t>axSpA</a:t>
            </a:r>
            <a:r>
              <a:rPr lang="tr-TR" dirty="0"/>
              <a:t> KLİNİK ÖZELLİĞİ</a:t>
            </a:r>
          </a:p>
        </p:txBody>
      </p:sp>
    </p:spTree>
    <p:extLst>
      <p:ext uri="{BB962C8B-B14F-4D97-AF65-F5344CB8AC3E}">
        <p14:creationId xmlns:p14="http://schemas.microsoft.com/office/powerpoint/2010/main" val="15476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1085</Words>
  <Application>Microsoft Macintosh PowerPoint</Application>
  <PresentationFormat>Widescreen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Nunito Sans</vt:lpstr>
      <vt:lpstr>Poppins SemiBold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Burak Ayan</cp:lastModifiedBy>
  <cp:revision>15</cp:revision>
  <dcterms:created xsi:type="dcterms:W3CDTF">2021-03-19T06:33:54Z</dcterms:created>
  <dcterms:modified xsi:type="dcterms:W3CDTF">2021-04-23T11:40:29Z</dcterms:modified>
</cp:coreProperties>
</file>