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91" r:id="rId19"/>
    <p:sldId id="270" r:id="rId20"/>
    <p:sldId id="271" r:id="rId21"/>
    <p:sldId id="272" r:id="rId22"/>
    <p:sldId id="273" r:id="rId23"/>
    <p:sldId id="274" r:id="rId24"/>
    <p:sldId id="275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32" autoAdjust="0"/>
  </p:normalViewPr>
  <p:slideViewPr>
    <p:cSldViewPr snapToGrid="0">
      <p:cViewPr varScale="1">
        <p:scale>
          <a:sx n="81" d="100"/>
          <a:sy n="81" d="100"/>
        </p:scale>
        <p:origin x="96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82107-DFFC-4227-951A-278B94EE13CB}" type="datetimeFigureOut">
              <a:rPr lang="tr-TR" smtClean="0"/>
              <a:t>27/12/2023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103B0-5897-4947-99FE-211E0622C0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332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Ekolojik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araştırmalar, daha önce, zeytinyağı tüketiminin yüksek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olduğu kuzeybatı Yunanistan’da, balık ve balina tüketiminin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yüksek olduğu Faero Adaları’ndan daha az romatoid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artrit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prevalansı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olduğunu göstermiştir.[2] Ayrıca birçok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çalışma, sızma zeytinyağında bulunan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fenolik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bileşiklerin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antiinflamatuar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özelliklere sahip olduklarını göstermektedir.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yılında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Rosillo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ark.nın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yaptığı bir çalışmada,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farelerde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kollajen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kaynaklı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artrit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modeli olan bir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romatoid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artrit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modelinde sızma zeytinyağı-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polifenol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ekstraktının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(PE) etkileri değerlendirildiğinde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PE’nin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eklem ödemini,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hücre göçünü, kıkırdak bozulmasını ve kemik erozyonunu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azalttığı gösterilmiştir. Sızma zeytinyağı-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PE’nin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eklemdeki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proinflamatuar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sitokinler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prostaglandin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E2 düzeylerini,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siklooksijenaz-2 ve mikrozomal prostaglandin E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sentaz-1’in ekspresyonunu önemli ölçüde azalttığı bulunmuştur.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Sızma zeytinyağı-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PE’nin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c-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N-terminal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kinaz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(JNK) p38’i ve sinyal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transdüseri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transkripsiyon-3’ün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aktivatörünü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ettiği gösterilmiştir. Buna ek olarak,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sızma zeytinyağı-PE,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artritik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sürecin aşağı regülasyonuna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yol açan nükleer faktör-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kappa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 (NF-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translokasyonunu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azaltmıştır (JNK, p38 ve NF-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B’nin aktivasyonu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STAT-3’ün aşırı ekspresyonu aktif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romatoid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artritin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patogenezine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katkıda bulunmaktadır).[18]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Berbert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ark.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nın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yaptığı bir diğer çalışmada,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romatoid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artritli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balık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yağı takviyesi kullanan hastalara zeytinyağı takviyesinin,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hastalık aktivitesinin klinik ve laboratuvar parametrelerini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iyileştirip iyileştiremeyeceği değerlendirilmiştir. Balık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yağı takviyesi (n-3 yağ asitleri), eklem ağrı yoğunluğunu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hafifletmiş, sağ ve sol el tutma kuvvetini, zeminden kıyafetleri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toplamak için eğilme yeteneğini ve arabaya girip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çıkma yeteneğini istatistiksel olarak anlamlı bir şekilde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geliştirmiştir. Bununla birlikte, zeytinyağı ile birlikte balık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yağı takviyesi kullanıldığında hastalar daha erken uyarı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veren ve daha belirgin bir gelişme göstermiştir.[19]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Romatoid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artritli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hastalarda hastalık aktivitesinin bastırılması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için sıradan bir Batı diyetine kıyasla bir Akdeniz diyetinin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etkinliğinin araştırıldığı 12 hafta süren bir çalışmada, Akdeniz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diyetine uyan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romatoid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artritli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hastaların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inflamasyon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aktivitesinde azalma, fiziksel işlevde artış ve canlılık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geliştirdiği görülürken, kontrol diyetine uyan grupta herhangi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 değişiklik olmamıştır.[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368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038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407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221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945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539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11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289D0-C089-4372-8D89-672DDB9736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16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797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954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37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0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12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823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03B0-5897-4947-99FE-211E0622C0B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77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D6DB-7EA3-4335-9CA6-498633D3D5F2}" type="datetimeFigureOut">
              <a:rPr lang="tr-TR" smtClean="0"/>
              <a:t>27/12/2023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E061-C5FC-44A1-8659-AEFD72428C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9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D6DB-7EA3-4335-9CA6-498633D3D5F2}" type="datetimeFigureOut">
              <a:rPr lang="tr-TR" smtClean="0"/>
              <a:t>27/12/2023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E061-C5FC-44A1-8659-AEFD72428C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13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D6DB-7EA3-4335-9CA6-498633D3D5F2}" type="datetimeFigureOut">
              <a:rPr lang="tr-TR" smtClean="0"/>
              <a:t>27/12/2023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E061-C5FC-44A1-8659-AEFD72428C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91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D6DB-7EA3-4335-9CA6-498633D3D5F2}" type="datetimeFigureOut">
              <a:rPr lang="tr-TR" smtClean="0"/>
              <a:t>27/12/2023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E061-C5FC-44A1-8659-AEFD72428C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9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D6DB-7EA3-4335-9CA6-498633D3D5F2}" type="datetimeFigureOut">
              <a:rPr lang="tr-TR" smtClean="0"/>
              <a:t>27/12/2023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E061-C5FC-44A1-8659-AEFD72428C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87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D6DB-7EA3-4335-9CA6-498633D3D5F2}" type="datetimeFigureOut">
              <a:rPr lang="tr-TR" smtClean="0"/>
              <a:t>27/12/2023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E061-C5FC-44A1-8659-AEFD72428C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944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D6DB-7EA3-4335-9CA6-498633D3D5F2}" type="datetimeFigureOut">
              <a:rPr lang="tr-TR" smtClean="0"/>
              <a:t>27/12/2023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E061-C5FC-44A1-8659-AEFD72428C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03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D6DB-7EA3-4335-9CA6-498633D3D5F2}" type="datetimeFigureOut">
              <a:rPr lang="tr-TR" smtClean="0"/>
              <a:t>27/12/2023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E061-C5FC-44A1-8659-AEFD72428C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87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D6DB-7EA3-4335-9CA6-498633D3D5F2}" type="datetimeFigureOut">
              <a:rPr lang="tr-TR" smtClean="0"/>
              <a:t>27/12/2023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E061-C5FC-44A1-8659-AEFD72428C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32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D6DB-7EA3-4335-9CA6-498633D3D5F2}" type="datetimeFigureOut">
              <a:rPr lang="tr-TR" smtClean="0"/>
              <a:t>27/12/2023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E061-C5FC-44A1-8659-AEFD72428C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61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D6DB-7EA3-4335-9CA6-498633D3D5F2}" type="datetimeFigureOut">
              <a:rPr lang="tr-TR" smtClean="0"/>
              <a:t>27/12/2023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E061-C5FC-44A1-8659-AEFD72428C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56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1D6DB-7EA3-4335-9CA6-498633D3D5F2}" type="datetimeFigureOut">
              <a:rPr lang="tr-TR" smtClean="0"/>
              <a:t>27/12/2023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BE061-C5FC-44A1-8659-AEFD72428C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01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Romatizmal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hastalıklar ve diyet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Mustafa Ekici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373" y="2631439"/>
            <a:ext cx="2173254" cy="41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358" y="1301675"/>
            <a:ext cx="10951284" cy="50474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>
                <a:latin typeface="Comic Sans MS" panose="030F0702030302020204" pitchFamily="66" charset="0"/>
              </a:rPr>
              <a:t>Hayvanlar üzerinde yapılan </a:t>
            </a:r>
            <a:r>
              <a:rPr lang="tr-TR" sz="1800" dirty="0" smtClean="0">
                <a:latin typeface="Comic Sans MS" panose="030F0702030302020204" pitchFamily="66" charset="0"/>
              </a:rPr>
              <a:t>çalışmalarda, yüksek </a:t>
            </a:r>
            <a:r>
              <a:rPr lang="tr-TR" sz="1800" dirty="0">
                <a:latin typeface="Comic Sans MS" panose="030F0702030302020204" pitchFamily="66" charset="0"/>
              </a:rPr>
              <a:t>yağlı </a:t>
            </a:r>
            <a:r>
              <a:rPr lang="tr-TR" sz="1800" dirty="0" smtClean="0">
                <a:latin typeface="Comic Sans MS" panose="030F0702030302020204" pitchFamily="66" charset="0"/>
              </a:rPr>
              <a:t>ve </a:t>
            </a:r>
            <a:r>
              <a:rPr lang="tr-TR" sz="1800" dirty="0" err="1" smtClean="0">
                <a:latin typeface="Comic Sans MS" panose="030F0702030302020204" pitchFamily="66" charset="0"/>
              </a:rPr>
              <a:t>sükrozlu</a:t>
            </a:r>
            <a:r>
              <a:rPr lang="tr-TR" sz="1800" dirty="0" smtClean="0">
                <a:latin typeface="Comic Sans MS" panose="030F0702030302020204" pitchFamily="66" charset="0"/>
              </a:rPr>
              <a:t> diyetin </a:t>
            </a:r>
            <a:r>
              <a:rPr lang="tr-TR" sz="1800" dirty="0" err="1" smtClean="0">
                <a:latin typeface="Comic Sans MS" panose="030F0702030302020204" pitchFamily="66" charset="0"/>
              </a:rPr>
              <a:t>osteoartriti</a:t>
            </a:r>
            <a:r>
              <a:rPr lang="tr-TR" sz="1800" dirty="0" smtClean="0">
                <a:latin typeface="Comic Sans MS" panose="030F0702030302020204" pitchFamily="66" charset="0"/>
              </a:rPr>
              <a:t> ilerleyici </a:t>
            </a:r>
            <a:r>
              <a:rPr lang="tr-TR" sz="1800" dirty="0">
                <a:latin typeface="Comic Sans MS" panose="030F0702030302020204" pitchFamily="66" charset="0"/>
              </a:rPr>
              <a:t>bir sürece soktuğu </a:t>
            </a:r>
            <a:r>
              <a:rPr lang="tr-TR" sz="1800" dirty="0" smtClean="0">
                <a:latin typeface="Comic Sans MS" panose="030F0702030302020204" pitchFamily="66" charset="0"/>
              </a:rPr>
              <a:t>gösterilmiştir.</a:t>
            </a:r>
          </a:p>
          <a:p>
            <a:pPr lvl="1">
              <a:lnSpc>
                <a:spcPct val="150000"/>
              </a:lnSpc>
            </a:pPr>
            <a:r>
              <a:rPr lang="tr-TR" sz="1800" dirty="0" err="1">
                <a:latin typeface="Comic Sans MS" panose="030F0702030302020204" pitchFamily="66" charset="0"/>
              </a:rPr>
              <a:t>S</a:t>
            </a:r>
            <a:r>
              <a:rPr lang="tr-TR" sz="1800" dirty="0" err="1" smtClean="0">
                <a:latin typeface="Comic Sans MS" panose="030F0702030302020204" pitchFamily="66" charset="0"/>
              </a:rPr>
              <a:t>inoviyal</a:t>
            </a:r>
            <a:r>
              <a:rPr lang="tr-TR" sz="1800" dirty="0" smtClean="0">
                <a:latin typeface="Comic Sans MS" panose="030F0702030302020204" pitchFamily="66" charset="0"/>
              </a:rPr>
              <a:t> </a:t>
            </a:r>
            <a:r>
              <a:rPr lang="tr-TR" sz="1800" dirty="0">
                <a:latin typeface="Comic Sans MS" panose="030F0702030302020204" pitchFamily="66" charset="0"/>
              </a:rPr>
              <a:t>sıvı, </a:t>
            </a:r>
            <a:r>
              <a:rPr lang="tr-TR" sz="1800" dirty="0" err="1">
                <a:latin typeface="Comic Sans MS" panose="030F0702030302020204" pitchFamily="66" charset="0"/>
              </a:rPr>
              <a:t>sitokin</a:t>
            </a:r>
            <a:r>
              <a:rPr lang="tr-TR" sz="1800" dirty="0">
                <a:latin typeface="Comic Sans MS" panose="030F0702030302020204" pitchFamily="66" charset="0"/>
              </a:rPr>
              <a:t>, </a:t>
            </a:r>
            <a:r>
              <a:rPr lang="tr-TR" sz="1800" dirty="0" err="1" smtClean="0">
                <a:latin typeface="Comic Sans MS" panose="030F0702030302020204" pitchFamily="66" charset="0"/>
              </a:rPr>
              <a:t>adipokin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dirty="0" smtClean="0">
                <a:latin typeface="Comic Sans MS" panose="030F0702030302020204" pitchFamily="66" charset="0"/>
              </a:rPr>
              <a:t>ve </a:t>
            </a:r>
            <a:r>
              <a:rPr lang="tr-TR" sz="1800" dirty="0">
                <a:latin typeface="Comic Sans MS" panose="030F0702030302020204" pitchFamily="66" charset="0"/>
              </a:rPr>
              <a:t>büyüme faktörü </a:t>
            </a:r>
            <a:r>
              <a:rPr lang="tr-TR" sz="1800" dirty="0" smtClean="0">
                <a:latin typeface="Comic Sans MS" panose="030F0702030302020204" pitchFamily="66" charset="0"/>
              </a:rPr>
              <a:t>konsantrasyonlarını ↑</a:t>
            </a:r>
          </a:p>
          <a:p>
            <a:pPr lvl="1">
              <a:lnSpc>
                <a:spcPct val="150000"/>
              </a:lnSpc>
            </a:pPr>
            <a:r>
              <a:rPr lang="tr-TR" sz="1800" dirty="0" err="1" smtClean="0">
                <a:latin typeface="Comic Sans MS" panose="030F0702030302020204" pitchFamily="66" charset="0"/>
              </a:rPr>
              <a:t>Leptin</a:t>
            </a:r>
            <a:r>
              <a:rPr lang="tr-TR" sz="1800" dirty="0" smtClean="0">
                <a:latin typeface="Comic Sans MS" panose="030F0702030302020204" pitchFamily="66" charset="0"/>
              </a:rPr>
              <a:t> direnci </a:t>
            </a:r>
            <a:r>
              <a:rPr lang="tr-TR" sz="1800" dirty="0">
                <a:latin typeface="Comic Sans MS" panose="030F0702030302020204" pitchFamily="66" charset="0"/>
              </a:rPr>
              <a:t>↑</a:t>
            </a:r>
          </a:p>
          <a:p>
            <a:pPr lvl="1">
              <a:lnSpc>
                <a:spcPct val="150000"/>
              </a:lnSpc>
            </a:pPr>
            <a:r>
              <a:rPr lang="tr-TR" sz="1800" dirty="0" err="1">
                <a:latin typeface="Comic Sans MS" panose="030F0702030302020204" pitchFamily="66" charset="0"/>
              </a:rPr>
              <a:t>S</a:t>
            </a:r>
            <a:r>
              <a:rPr lang="tr-TR" sz="1800" dirty="0" err="1" smtClean="0">
                <a:latin typeface="Comic Sans MS" panose="030F0702030302020204" pitchFamily="66" charset="0"/>
              </a:rPr>
              <a:t>inoviyal</a:t>
            </a:r>
            <a:r>
              <a:rPr lang="tr-TR" sz="1800" dirty="0" smtClean="0">
                <a:latin typeface="Comic Sans MS" panose="030F0702030302020204" pitchFamily="66" charset="0"/>
              </a:rPr>
              <a:t> </a:t>
            </a:r>
            <a:r>
              <a:rPr lang="tr-TR" sz="1800" dirty="0" err="1">
                <a:latin typeface="Comic Sans MS" panose="030F0702030302020204" pitchFamily="66" charset="0"/>
              </a:rPr>
              <a:t>membranlarda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dirty="0" err="1">
                <a:latin typeface="Comic Sans MS" panose="030F0702030302020204" pitchFamily="66" charset="0"/>
              </a:rPr>
              <a:t>spontan</a:t>
            </a:r>
            <a:r>
              <a:rPr lang="tr-TR" sz="1800" dirty="0">
                <a:latin typeface="Comic Sans MS" panose="030F0702030302020204" pitchFamily="66" charset="0"/>
              </a:rPr>
              <a:t> ve lokal </a:t>
            </a:r>
            <a:r>
              <a:rPr lang="tr-TR" sz="1800" dirty="0" err="1">
                <a:latin typeface="Comic Sans MS" panose="030F0702030302020204" pitchFamily="66" charset="0"/>
              </a:rPr>
              <a:t>inflamasyon</a:t>
            </a:r>
            <a:r>
              <a:rPr lang="tr-TR" sz="1800" dirty="0" smtClean="0">
                <a:latin typeface="Comic Sans MS" panose="030F0702030302020204" pitchFamily="66" charset="0"/>
              </a:rPr>
              <a:t> ↑</a:t>
            </a:r>
          </a:p>
          <a:p>
            <a:pPr>
              <a:lnSpc>
                <a:spcPct val="150000"/>
              </a:lnSpc>
            </a:pPr>
            <a:r>
              <a:rPr lang="tr-TR" sz="1800" dirty="0" smtClean="0">
                <a:latin typeface="Comic Sans MS" panose="030F0702030302020204" pitchFamily="66" charset="0"/>
              </a:rPr>
              <a:t>&gt;25 gr </a:t>
            </a:r>
            <a:r>
              <a:rPr lang="tr-TR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lif</a:t>
            </a:r>
            <a:r>
              <a:rPr lang="tr-TR" sz="1800" dirty="0" smtClean="0">
                <a:latin typeface="Comic Sans MS" panose="030F0702030302020204" pitchFamily="66" charset="0"/>
              </a:rPr>
              <a:t> alımı orta ve şiddetli </a:t>
            </a:r>
            <a:r>
              <a:rPr lang="tr-TR" sz="1800" dirty="0" err="1" smtClean="0">
                <a:latin typeface="Comic Sans MS" panose="030F0702030302020204" pitchFamily="66" charset="0"/>
              </a:rPr>
              <a:t>OA’ya</a:t>
            </a:r>
            <a:r>
              <a:rPr lang="tr-TR" sz="1800" dirty="0" smtClean="0">
                <a:latin typeface="Comic Sans MS" panose="030F0702030302020204" pitchFamily="66" charset="0"/>
              </a:rPr>
              <a:t> bağlı diz ağrısını ↓</a:t>
            </a:r>
          </a:p>
          <a:p>
            <a:pPr>
              <a:lnSpc>
                <a:spcPct val="150000"/>
              </a:lnSpc>
            </a:pPr>
            <a:r>
              <a:rPr lang="tr-TR" sz="1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Resveratrolün</a:t>
            </a:r>
            <a:r>
              <a:rPr lang="tr-TR" sz="1800" dirty="0" smtClean="0">
                <a:latin typeface="Comic Sans MS" panose="030F0702030302020204" pitchFamily="66" charset="0"/>
              </a:rPr>
              <a:t> </a:t>
            </a:r>
            <a:r>
              <a:rPr lang="tr-TR" sz="1800" dirty="0">
                <a:latin typeface="Comic Sans MS" panose="030F0702030302020204" pitchFamily="66" charset="0"/>
              </a:rPr>
              <a:t>oral alımının, YYD ile indüklenen </a:t>
            </a:r>
            <a:r>
              <a:rPr lang="tr-TR" sz="1800" dirty="0" err="1">
                <a:latin typeface="Comic Sans MS" panose="030F0702030302020204" pitchFamily="66" charset="0"/>
              </a:rPr>
              <a:t>obez</a:t>
            </a:r>
            <a:r>
              <a:rPr lang="tr-TR" sz="1800" dirty="0">
                <a:latin typeface="Comic Sans MS" panose="030F0702030302020204" pitchFamily="66" charset="0"/>
              </a:rPr>
              <a:t> farelerin </a:t>
            </a:r>
            <a:r>
              <a:rPr lang="tr-TR" sz="1800" dirty="0" err="1">
                <a:latin typeface="Comic Sans MS" panose="030F0702030302020204" pitchFamily="66" charset="0"/>
              </a:rPr>
              <a:t>sitokin</a:t>
            </a:r>
            <a:r>
              <a:rPr lang="tr-TR" sz="1800" dirty="0">
                <a:latin typeface="Comic Sans MS" panose="030F0702030302020204" pitchFamily="66" charset="0"/>
              </a:rPr>
              <a:t> seviyelerini düşürerek ve/veya </a:t>
            </a:r>
            <a:r>
              <a:rPr lang="tr-TR" sz="1800" dirty="0" err="1">
                <a:latin typeface="Comic Sans MS" panose="030F0702030302020204" pitchFamily="66" charset="0"/>
              </a:rPr>
              <a:t>toll</a:t>
            </a:r>
            <a:r>
              <a:rPr lang="tr-TR" sz="1800" dirty="0">
                <a:latin typeface="Comic Sans MS" panose="030F0702030302020204" pitchFamily="66" charset="0"/>
              </a:rPr>
              <a:t> benzeri reseptör 4 (TLR4)/Tümör </a:t>
            </a:r>
            <a:r>
              <a:rPr lang="tr-TR" sz="1800" dirty="0" err="1">
                <a:latin typeface="Comic Sans MS" panose="030F0702030302020204" pitchFamily="66" charset="0"/>
              </a:rPr>
              <a:t>nekrozis</a:t>
            </a:r>
            <a:r>
              <a:rPr lang="tr-TR" sz="1800" dirty="0">
                <a:latin typeface="Comic Sans MS" panose="030F0702030302020204" pitchFamily="66" charset="0"/>
              </a:rPr>
              <a:t> faktör ilişkili faktör 6 (TRAF6) sinyal yolaklarını </a:t>
            </a:r>
            <a:r>
              <a:rPr lang="tr-TR" sz="1800" dirty="0" err="1">
                <a:latin typeface="Comic Sans MS" panose="030F0702030302020204" pitchFamily="66" charset="0"/>
              </a:rPr>
              <a:t>inhibe</a:t>
            </a:r>
            <a:r>
              <a:rPr lang="tr-TR" sz="1800" dirty="0">
                <a:latin typeface="Comic Sans MS" panose="030F0702030302020204" pitchFamily="66" charset="0"/>
              </a:rPr>
              <a:t> ederek </a:t>
            </a:r>
            <a:r>
              <a:rPr lang="tr-TR" sz="1800" dirty="0" err="1">
                <a:latin typeface="Comic Sans MS" panose="030F0702030302020204" pitchFamily="66" charset="0"/>
              </a:rPr>
              <a:t>osteoartrit</a:t>
            </a:r>
            <a:r>
              <a:rPr lang="tr-TR" sz="1800" dirty="0">
                <a:latin typeface="Comic Sans MS" panose="030F0702030302020204" pitchFamily="66" charset="0"/>
              </a:rPr>
              <a:t> patolojisini </a:t>
            </a:r>
            <a:r>
              <a:rPr lang="tr-TR" sz="1800" dirty="0" smtClean="0">
                <a:latin typeface="Comic Sans MS" panose="030F0702030302020204" pitchFamily="66" charset="0"/>
              </a:rPr>
              <a:t>hafiflettiği gösterilmiş.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4" name="Unvan 4"/>
          <p:cNvSpPr txBox="1">
            <a:spLocks/>
          </p:cNvSpPr>
          <p:nvPr/>
        </p:nvSpPr>
        <p:spPr>
          <a:xfrm>
            <a:off x="838200" y="365125"/>
            <a:ext cx="6143513" cy="93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Osteoartrit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38200" y="5948975"/>
            <a:ext cx="110059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*</a:t>
            </a:r>
            <a:r>
              <a:rPr lang="tr-TR" sz="900" dirty="0" err="1" smtClean="0"/>
              <a:t>Datta</a:t>
            </a:r>
            <a:r>
              <a:rPr lang="tr-TR" sz="900" dirty="0" smtClean="0"/>
              <a:t> </a:t>
            </a:r>
            <a:r>
              <a:rPr lang="tr-TR" sz="900" dirty="0"/>
              <a:t>P, </a:t>
            </a:r>
            <a:r>
              <a:rPr lang="tr-TR" sz="900" dirty="0" err="1"/>
              <a:t>Zhang</a:t>
            </a:r>
            <a:r>
              <a:rPr lang="tr-TR" sz="900" dirty="0"/>
              <a:t> Y, </a:t>
            </a:r>
            <a:r>
              <a:rPr lang="tr-TR" sz="900" dirty="0" err="1"/>
              <a:t>Parousis</a:t>
            </a:r>
            <a:r>
              <a:rPr lang="tr-TR" sz="900" dirty="0"/>
              <a:t> A, </a:t>
            </a:r>
            <a:r>
              <a:rPr lang="tr-TR" sz="900" dirty="0" err="1"/>
              <a:t>Sharma</a:t>
            </a:r>
            <a:r>
              <a:rPr lang="tr-TR" sz="900" dirty="0"/>
              <a:t> A, </a:t>
            </a:r>
            <a:r>
              <a:rPr lang="tr-TR" sz="900" dirty="0" err="1"/>
              <a:t>Rossomacha</a:t>
            </a:r>
            <a:r>
              <a:rPr lang="tr-TR" sz="900" dirty="0"/>
              <a:t> E, </a:t>
            </a:r>
            <a:r>
              <a:rPr lang="tr-TR" sz="900" dirty="0" err="1" smtClean="0"/>
              <a:t>Endisha</a:t>
            </a:r>
            <a:r>
              <a:rPr lang="tr-TR" sz="900" dirty="0" smtClean="0"/>
              <a:t> H</a:t>
            </a:r>
            <a:r>
              <a:rPr lang="tr-TR" sz="900" dirty="0"/>
              <a:t>, et al. High-</a:t>
            </a:r>
            <a:r>
              <a:rPr lang="tr-TR" sz="900" dirty="0" err="1"/>
              <a:t>fat</a:t>
            </a:r>
            <a:r>
              <a:rPr lang="tr-TR" sz="900" dirty="0"/>
              <a:t> </a:t>
            </a:r>
            <a:r>
              <a:rPr lang="tr-TR" sz="900" dirty="0" err="1"/>
              <a:t>diet-induced</a:t>
            </a:r>
            <a:r>
              <a:rPr lang="tr-TR" sz="900" dirty="0"/>
              <a:t> </a:t>
            </a:r>
            <a:r>
              <a:rPr lang="tr-TR" sz="900" dirty="0" err="1"/>
              <a:t>acceleration</a:t>
            </a:r>
            <a:r>
              <a:rPr lang="tr-TR" sz="900" dirty="0"/>
              <a:t> of </a:t>
            </a:r>
            <a:r>
              <a:rPr lang="tr-TR" sz="900" dirty="0" err="1"/>
              <a:t>osteoarthritis</a:t>
            </a:r>
            <a:r>
              <a:rPr lang="tr-TR" sz="900" dirty="0"/>
              <a:t> is </a:t>
            </a:r>
            <a:r>
              <a:rPr lang="tr-TR" sz="900" dirty="0" err="1" smtClean="0"/>
              <a:t>associated</a:t>
            </a:r>
            <a:r>
              <a:rPr lang="tr-TR" sz="900" dirty="0" smtClean="0"/>
              <a:t> </a:t>
            </a:r>
            <a:r>
              <a:rPr lang="tr-TR" sz="900" dirty="0" err="1" smtClean="0"/>
              <a:t>with</a:t>
            </a:r>
            <a:r>
              <a:rPr lang="tr-TR" sz="900" dirty="0" smtClean="0"/>
              <a:t> </a:t>
            </a:r>
            <a:r>
              <a:rPr lang="tr-TR" sz="900" dirty="0"/>
              <a:t>a </a:t>
            </a:r>
            <a:r>
              <a:rPr lang="tr-TR" sz="900" dirty="0" err="1"/>
              <a:t>distinct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sustained</a:t>
            </a:r>
            <a:r>
              <a:rPr lang="tr-TR" sz="900" dirty="0"/>
              <a:t> </a:t>
            </a:r>
            <a:r>
              <a:rPr lang="tr-TR" sz="900" dirty="0" err="1"/>
              <a:t>plasma</a:t>
            </a:r>
            <a:r>
              <a:rPr lang="tr-TR" sz="900" dirty="0"/>
              <a:t> </a:t>
            </a:r>
            <a:r>
              <a:rPr lang="tr-TR" sz="900" dirty="0" err="1"/>
              <a:t>metabolite</a:t>
            </a:r>
            <a:r>
              <a:rPr lang="tr-TR" sz="900" dirty="0"/>
              <a:t> </a:t>
            </a:r>
            <a:r>
              <a:rPr lang="tr-TR" sz="900" dirty="0" err="1" smtClean="0"/>
              <a:t>signature</a:t>
            </a:r>
            <a:r>
              <a:rPr lang="tr-TR" sz="900" dirty="0" smtClean="0"/>
              <a:t>. </a:t>
            </a:r>
            <a:r>
              <a:rPr lang="tr-TR" sz="900" dirty="0" err="1" smtClean="0"/>
              <a:t>Scientific</a:t>
            </a:r>
            <a:r>
              <a:rPr lang="tr-TR" sz="900" dirty="0" smtClean="0"/>
              <a:t> </a:t>
            </a:r>
            <a:r>
              <a:rPr lang="tr-TR" sz="900" dirty="0" err="1"/>
              <a:t>Reports</a:t>
            </a:r>
            <a:r>
              <a:rPr lang="tr-TR" sz="900" dirty="0"/>
              <a:t> 2017;7:8205</a:t>
            </a:r>
            <a:r>
              <a:rPr lang="tr-TR" sz="900" dirty="0" smtClean="0"/>
              <a:t>.</a:t>
            </a:r>
          </a:p>
          <a:p>
            <a:r>
              <a:rPr lang="tr-TR" sz="900" dirty="0" smtClean="0"/>
              <a:t>*</a:t>
            </a:r>
            <a:r>
              <a:rPr lang="tr-TR" sz="900" dirty="0" err="1"/>
              <a:t>Collins</a:t>
            </a:r>
            <a:r>
              <a:rPr lang="tr-TR" sz="900" dirty="0"/>
              <a:t> KH, Hart DA, </a:t>
            </a:r>
            <a:r>
              <a:rPr lang="tr-TR" sz="900" dirty="0" err="1"/>
              <a:t>Reimer</a:t>
            </a:r>
            <a:r>
              <a:rPr lang="tr-TR" sz="900" dirty="0"/>
              <a:t> RA, </a:t>
            </a:r>
            <a:r>
              <a:rPr lang="tr-TR" sz="900" dirty="0" err="1"/>
              <a:t>Seerattan</a:t>
            </a:r>
            <a:r>
              <a:rPr lang="tr-TR" sz="900" dirty="0"/>
              <a:t> RA, </a:t>
            </a:r>
            <a:r>
              <a:rPr lang="tr-TR" sz="900" dirty="0" err="1"/>
              <a:t>Herzog</a:t>
            </a:r>
            <a:r>
              <a:rPr lang="tr-TR" sz="900" dirty="0"/>
              <a:t> </a:t>
            </a:r>
            <a:r>
              <a:rPr lang="tr-TR" sz="900" dirty="0" smtClean="0"/>
              <a:t>W. </a:t>
            </a:r>
            <a:r>
              <a:rPr lang="en-US" sz="900" dirty="0" smtClean="0"/>
              <a:t>Response </a:t>
            </a:r>
            <a:r>
              <a:rPr lang="en-US" sz="900" dirty="0"/>
              <a:t>to diet-induced obesity produces time-dependent </a:t>
            </a:r>
            <a:r>
              <a:rPr lang="en-US" sz="900" dirty="0" smtClean="0"/>
              <a:t>induction</a:t>
            </a:r>
            <a:r>
              <a:rPr lang="tr-TR" sz="900" dirty="0" smtClean="0"/>
              <a:t> </a:t>
            </a:r>
            <a:r>
              <a:rPr lang="en-US" sz="900" dirty="0" smtClean="0"/>
              <a:t>and </a:t>
            </a:r>
            <a:r>
              <a:rPr lang="en-US" sz="900" dirty="0"/>
              <a:t>progression of metabolic osteoarthritis in rat knees. </a:t>
            </a:r>
            <a:r>
              <a:rPr lang="en-US" sz="900" dirty="0" smtClean="0"/>
              <a:t>J</a:t>
            </a:r>
            <a:r>
              <a:rPr lang="tr-TR" sz="900" dirty="0" smtClean="0"/>
              <a:t> </a:t>
            </a:r>
            <a:r>
              <a:rPr lang="tr-TR" sz="900" dirty="0" err="1" smtClean="0"/>
              <a:t>Orthop</a:t>
            </a:r>
            <a:r>
              <a:rPr lang="tr-TR" sz="900" dirty="0" smtClean="0"/>
              <a:t> </a:t>
            </a:r>
            <a:r>
              <a:rPr lang="tr-TR" sz="900" dirty="0" err="1"/>
              <a:t>Res</a:t>
            </a:r>
            <a:r>
              <a:rPr lang="tr-TR" sz="900" dirty="0"/>
              <a:t> 2016;34(6):</a:t>
            </a:r>
            <a:r>
              <a:rPr lang="tr-TR" sz="900" dirty="0" smtClean="0"/>
              <a:t>1010-8</a:t>
            </a:r>
          </a:p>
          <a:p>
            <a:r>
              <a:rPr lang="tr-TR" sz="900" dirty="0" smtClean="0"/>
              <a:t>*</a:t>
            </a:r>
            <a:r>
              <a:rPr lang="tr-TR" sz="900" dirty="0" err="1"/>
              <a:t>Jiang</a:t>
            </a:r>
            <a:r>
              <a:rPr lang="tr-TR" sz="900" dirty="0"/>
              <a:t> M, </a:t>
            </a:r>
            <a:r>
              <a:rPr lang="tr-TR" sz="900" dirty="0" err="1"/>
              <a:t>Li</a:t>
            </a:r>
            <a:r>
              <a:rPr lang="tr-TR" sz="900" dirty="0"/>
              <a:t> X, </a:t>
            </a:r>
            <a:r>
              <a:rPr lang="tr-TR" sz="900" dirty="0" err="1"/>
              <a:t>Yu</a:t>
            </a:r>
            <a:r>
              <a:rPr lang="tr-TR" sz="900" dirty="0"/>
              <a:t> X, </a:t>
            </a:r>
            <a:r>
              <a:rPr lang="tr-TR" sz="900" dirty="0" err="1"/>
              <a:t>Liu</a:t>
            </a:r>
            <a:r>
              <a:rPr lang="tr-TR" sz="900" dirty="0"/>
              <a:t> X, </a:t>
            </a:r>
            <a:r>
              <a:rPr lang="tr-TR" sz="900" dirty="0" err="1"/>
              <a:t>Xu</a:t>
            </a:r>
            <a:r>
              <a:rPr lang="tr-TR" sz="900" dirty="0"/>
              <a:t> X, He J, et al. Oral </a:t>
            </a:r>
            <a:r>
              <a:rPr lang="tr-TR" sz="900" dirty="0" err="1" smtClean="0"/>
              <a:t>administration</a:t>
            </a:r>
            <a:r>
              <a:rPr lang="tr-TR" sz="900" dirty="0"/>
              <a:t> </a:t>
            </a:r>
            <a:r>
              <a:rPr lang="en-US" sz="900" dirty="0" smtClean="0"/>
              <a:t>of </a:t>
            </a:r>
            <a:r>
              <a:rPr lang="en-US" sz="900" dirty="0"/>
              <a:t>resveratrol alleviates osteoarthritis pathology in c57bl/6j </a:t>
            </a:r>
            <a:r>
              <a:rPr lang="en-US" sz="900" dirty="0" smtClean="0"/>
              <a:t>mice</a:t>
            </a:r>
            <a:r>
              <a:rPr lang="tr-TR" sz="900" dirty="0" smtClean="0"/>
              <a:t> </a:t>
            </a:r>
            <a:r>
              <a:rPr lang="en-US" sz="900" dirty="0" smtClean="0"/>
              <a:t>model </a:t>
            </a:r>
            <a:r>
              <a:rPr lang="en-US" sz="900" dirty="0"/>
              <a:t>induced by a high-fat diet. </a:t>
            </a:r>
            <a:r>
              <a:rPr lang="en-US" sz="900" dirty="0" err="1"/>
              <a:t>Hindawi</a:t>
            </a:r>
            <a:r>
              <a:rPr lang="en-US" sz="900" dirty="0"/>
              <a:t> Mediators of </a:t>
            </a:r>
            <a:r>
              <a:rPr lang="en-US" sz="900" dirty="0" smtClean="0"/>
              <a:t>Inflammation</a:t>
            </a:r>
            <a:r>
              <a:rPr lang="tr-TR" sz="900" dirty="0" smtClean="0"/>
              <a:t> 2017;2017:7659023.</a:t>
            </a:r>
          </a:p>
          <a:p>
            <a:r>
              <a:rPr lang="tr-TR" sz="900" dirty="0" smtClean="0"/>
              <a:t>*</a:t>
            </a:r>
            <a:r>
              <a:rPr lang="tr-TR" sz="900" dirty="0"/>
              <a:t>Sun AR, </a:t>
            </a:r>
            <a:r>
              <a:rPr lang="tr-TR" sz="900" dirty="0" err="1"/>
              <a:t>Panchal</a:t>
            </a:r>
            <a:r>
              <a:rPr lang="tr-TR" sz="900" dirty="0"/>
              <a:t> SK, </a:t>
            </a:r>
            <a:r>
              <a:rPr lang="tr-TR" sz="900" dirty="0" err="1"/>
              <a:t>Friis</a:t>
            </a:r>
            <a:r>
              <a:rPr lang="tr-TR" sz="900" dirty="0"/>
              <a:t> T, </a:t>
            </a:r>
            <a:r>
              <a:rPr lang="tr-TR" sz="900" dirty="0" err="1"/>
              <a:t>Sekar</a:t>
            </a:r>
            <a:r>
              <a:rPr lang="tr-TR" sz="900" dirty="0"/>
              <a:t> S, </a:t>
            </a:r>
            <a:r>
              <a:rPr lang="tr-TR" sz="900" dirty="0" err="1"/>
              <a:t>Crawford</a:t>
            </a:r>
            <a:r>
              <a:rPr lang="tr-TR" sz="900" dirty="0"/>
              <a:t> R, Brown L, </a:t>
            </a:r>
            <a:r>
              <a:rPr lang="tr-TR" sz="900" dirty="0" smtClean="0"/>
              <a:t>et </a:t>
            </a:r>
            <a:r>
              <a:rPr lang="en-US" sz="900" dirty="0" smtClean="0"/>
              <a:t>al</a:t>
            </a:r>
            <a:r>
              <a:rPr lang="en-US" sz="900" dirty="0"/>
              <a:t>. Obesity-associated metabolic syndrome spontaneously </a:t>
            </a:r>
            <a:r>
              <a:rPr lang="en-US" sz="900" dirty="0" smtClean="0"/>
              <a:t>induces</a:t>
            </a:r>
            <a:r>
              <a:rPr lang="tr-TR" sz="900" dirty="0" smtClean="0"/>
              <a:t> </a:t>
            </a:r>
            <a:r>
              <a:rPr lang="en-US" sz="900" dirty="0" smtClean="0"/>
              <a:t>infiltration </a:t>
            </a:r>
            <a:r>
              <a:rPr lang="en-US" sz="900" dirty="0"/>
              <a:t>of pro-inflammatory macrophage in synovium and </a:t>
            </a:r>
            <a:r>
              <a:rPr lang="en-US" sz="900" dirty="0" smtClean="0"/>
              <a:t>promotes</a:t>
            </a:r>
            <a:r>
              <a:rPr lang="tr-TR" sz="900" dirty="0" smtClean="0"/>
              <a:t> </a:t>
            </a:r>
            <a:r>
              <a:rPr lang="en-US" sz="900" dirty="0" smtClean="0"/>
              <a:t>osteoarthritis</a:t>
            </a:r>
            <a:r>
              <a:rPr lang="en-US" sz="900" dirty="0"/>
              <a:t>. </a:t>
            </a:r>
            <a:r>
              <a:rPr lang="en-US" sz="900" dirty="0" err="1"/>
              <a:t>PLoS</a:t>
            </a:r>
            <a:r>
              <a:rPr lang="en-US" sz="900" dirty="0"/>
              <a:t> One 2017;12(8):e0183693</a:t>
            </a:r>
            <a:r>
              <a:rPr lang="en-US" sz="900" dirty="0" smtClean="0"/>
              <a:t>.</a:t>
            </a:r>
            <a:endParaRPr lang="tr-TR" sz="900" dirty="0" smtClean="0"/>
          </a:p>
          <a:p>
            <a:r>
              <a:rPr lang="tr-TR" sz="900" dirty="0" smtClean="0"/>
              <a:t>*</a:t>
            </a:r>
            <a:r>
              <a:rPr lang="en-US" sz="900" dirty="0"/>
              <a:t>Dai Z, Lu N, </a:t>
            </a:r>
            <a:r>
              <a:rPr lang="en-US" sz="900" dirty="0" err="1"/>
              <a:t>Niu</a:t>
            </a:r>
            <a:r>
              <a:rPr lang="en-US" sz="900" dirty="0"/>
              <a:t> J, et al.. Dietary fiber intake in relation to knee pain trajectory. </a:t>
            </a:r>
            <a:r>
              <a:rPr lang="en-US" sz="900" i="1" dirty="0"/>
              <a:t>Arthritis Care Res</a:t>
            </a:r>
            <a:r>
              <a:rPr lang="en-US" sz="900" dirty="0"/>
              <a:t> 2017;69:1331–9. 10.1002/acr.23158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18721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86696"/>
            <a:ext cx="4529866" cy="1460499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Romatoid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Artrit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3048" y="796066"/>
            <a:ext cx="7112764" cy="6061934"/>
          </a:xfrm>
          <a:prstGeom prst="rect">
            <a:avLst/>
          </a:prstGeom>
        </p:spPr>
      </p:pic>
      <p:cxnSp>
        <p:nvCxnSpPr>
          <p:cNvPr id="6" name="Düz Bağlayıcı 5"/>
          <p:cNvCxnSpPr/>
          <p:nvPr/>
        </p:nvCxnSpPr>
        <p:spPr>
          <a:xfrm>
            <a:off x="8735209" y="2043953"/>
            <a:ext cx="10434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Bağlayıcı 4"/>
          <p:cNvCxnSpPr/>
          <p:nvPr/>
        </p:nvCxnSpPr>
        <p:spPr>
          <a:xfrm>
            <a:off x="5878286" y="2188029"/>
            <a:ext cx="10776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3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4789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omic Sans MS" panose="030F0702030302020204" pitchFamily="66" charset="0"/>
              </a:rPr>
              <a:t>Bir </a:t>
            </a:r>
            <a:r>
              <a:rPr lang="tr-TR" dirty="0" smtClean="0">
                <a:latin typeface="Comic Sans MS" panose="030F0702030302020204" pitchFamily="66" charset="0"/>
              </a:rPr>
              <a:t>meta-analiz, 13 RKÇ, 5 </a:t>
            </a:r>
            <a:r>
              <a:rPr lang="tr-TR" dirty="0" err="1">
                <a:latin typeface="Comic Sans MS" panose="030F0702030302020204" pitchFamily="66" charset="0"/>
              </a:rPr>
              <a:t>randomize</a:t>
            </a:r>
            <a:r>
              <a:rPr lang="tr-TR" dirty="0">
                <a:latin typeface="Comic Sans MS" panose="030F0702030302020204" pitchFamily="66" charset="0"/>
              </a:rPr>
              <a:t> olmayan çalışma</a:t>
            </a:r>
            <a:r>
              <a:rPr lang="tr-TR" dirty="0" smtClean="0">
                <a:latin typeface="Comic Sans MS" panose="030F0702030302020204" pitchFamily="66" charset="0"/>
              </a:rPr>
              <a:t>, </a:t>
            </a:r>
            <a:r>
              <a:rPr lang="tr-TR" dirty="0">
                <a:latin typeface="Comic Sans MS" panose="030F0702030302020204" pitchFamily="66" charset="0"/>
              </a:rPr>
              <a:t>bir tek kollu </a:t>
            </a:r>
            <a:r>
              <a:rPr lang="tr-TR" dirty="0" smtClean="0">
                <a:latin typeface="Comic Sans MS" panose="030F0702030302020204" pitchFamily="66" charset="0"/>
              </a:rPr>
              <a:t>çalışma </a:t>
            </a:r>
            <a:r>
              <a:rPr lang="tr-TR" dirty="0" err="1" smtClean="0">
                <a:latin typeface="Comic Sans MS" panose="030F0702030302020204" pitchFamily="66" charset="0"/>
              </a:rPr>
              <a:t>RA'da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deneysel diyetleri </a:t>
            </a:r>
            <a:r>
              <a:rPr lang="tr-TR" dirty="0" smtClean="0">
                <a:latin typeface="Comic Sans MS" panose="030F0702030302020204" pitchFamily="66" charset="0"/>
              </a:rPr>
              <a:t>incelemiş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sıvı diyetlerin</a:t>
            </a:r>
            <a:endParaRPr lang="tr-TR" dirty="0">
              <a:latin typeface="Comic Sans MS" panose="030F0702030302020204" pitchFamily="66" charset="0"/>
            </a:endParaRPr>
          </a:p>
          <a:p>
            <a:pPr lvl="1">
              <a:lnSpc>
                <a:spcPct val="150000"/>
              </a:lnSpc>
            </a:pPr>
            <a:r>
              <a:rPr lang="tr-TR" dirty="0" err="1" smtClean="0">
                <a:latin typeface="Comic Sans MS" panose="030F0702030302020204" pitchFamily="66" charset="0"/>
              </a:rPr>
              <a:t>hipoalerjenik</a:t>
            </a:r>
            <a:r>
              <a:rPr lang="tr-TR" dirty="0" smtClean="0">
                <a:latin typeface="Comic Sans MS" panose="030F0702030302020204" pitchFamily="66" charset="0"/>
              </a:rPr>
              <a:t> diyetlerin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>
                <a:latin typeface="Comic Sans MS" panose="030F0702030302020204" pitchFamily="66" charset="0"/>
              </a:rPr>
              <a:t>ketojenik</a:t>
            </a:r>
            <a:r>
              <a:rPr lang="tr-TR" dirty="0" smtClean="0">
                <a:latin typeface="Comic Sans MS" panose="030F0702030302020204" pitchFamily="66" charset="0"/>
              </a:rPr>
              <a:t> diyetlerin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vejetaryen </a:t>
            </a:r>
            <a:r>
              <a:rPr lang="tr-TR" dirty="0">
                <a:latin typeface="Comic Sans MS" panose="030F0702030302020204" pitchFamily="66" charset="0"/>
              </a:rPr>
              <a:t>veya </a:t>
            </a:r>
            <a:r>
              <a:rPr lang="tr-TR" dirty="0" err="1">
                <a:latin typeface="Comic Sans MS" panose="030F0702030302020204" pitchFamily="66" charset="0"/>
              </a:rPr>
              <a:t>vegan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diyetlerin </a:t>
            </a:r>
            <a:r>
              <a:rPr lang="tr-TR" dirty="0">
                <a:latin typeface="Comic Sans MS" panose="030F0702030302020204" pitchFamily="66" charset="0"/>
              </a:rPr>
              <a:t>ağrı, fonksiyon, eklem sayıları, akut faz </a:t>
            </a:r>
            <a:r>
              <a:rPr lang="tr-TR" dirty="0" err="1">
                <a:latin typeface="Comic Sans MS" panose="030F0702030302020204" pitchFamily="66" charset="0"/>
              </a:rPr>
              <a:t>reaktanları</a:t>
            </a:r>
            <a:r>
              <a:rPr lang="tr-TR" dirty="0">
                <a:latin typeface="Comic Sans MS" panose="030F0702030302020204" pitchFamily="66" charset="0"/>
              </a:rPr>
              <a:t> ve sabah tutukluğu dahil olmak üzere değerlendirilen sonuçların çoğu üzerinde hiçbir </a:t>
            </a:r>
            <a:r>
              <a:rPr lang="tr-TR" dirty="0" smtClean="0">
                <a:latin typeface="Comic Sans MS" panose="030F0702030302020204" pitchFamily="66" charset="0"/>
              </a:rPr>
              <a:t>etkisi </a:t>
            </a:r>
            <a:r>
              <a:rPr lang="tr-TR" dirty="0">
                <a:latin typeface="Comic Sans MS" panose="030F0702030302020204" pitchFamily="66" charset="0"/>
              </a:rPr>
              <a:t>bildirmemiştir.</a:t>
            </a:r>
          </a:p>
          <a:p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0" y="-86696"/>
            <a:ext cx="4529866" cy="146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Romatoid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Artrit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2 meta analiz, 14 RKÇ, 1 tek kollu çalışma</a:t>
            </a:r>
            <a:r>
              <a:rPr lang="tr-TR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mineral ve takviye gıdalar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2 meta analiz  </a:t>
            </a:r>
            <a:r>
              <a:rPr lang="tr-TR" sz="24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probiyotikler</a:t>
            </a:r>
            <a:r>
              <a:rPr lang="tr-TR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tr-TR" sz="2400" dirty="0" err="1">
                <a:latin typeface="Comic Sans MS" panose="030F0702030302020204" pitchFamily="66" charset="0"/>
              </a:rPr>
              <a:t>RKÇ'ler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lvl="1">
              <a:lnSpc>
                <a:spcPct val="150000"/>
              </a:lnSpc>
            </a:pPr>
            <a:r>
              <a:rPr lang="tr-TR" sz="2000" dirty="0">
                <a:latin typeface="Comic Sans MS" panose="030F0702030302020204" pitchFamily="66" charset="0"/>
              </a:rPr>
              <a:t>A</a:t>
            </a:r>
            <a:r>
              <a:rPr lang="tr-TR" sz="2000" dirty="0" smtClean="0">
                <a:latin typeface="Comic Sans MS" panose="030F0702030302020204" pitchFamily="66" charset="0"/>
              </a:rPr>
              <a:t>lfa </a:t>
            </a:r>
            <a:r>
              <a:rPr lang="tr-TR" sz="2000" dirty="0" err="1">
                <a:latin typeface="Comic Sans MS" panose="030F0702030302020204" pitchFamily="66" charset="0"/>
              </a:rPr>
              <a:t>lipoik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asit</a:t>
            </a:r>
          </a:p>
          <a:p>
            <a:pPr lvl="1">
              <a:lnSpc>
                <a:spcPct val="150000"/>
              </a:lnSpc>
            </a:pPr>
            <a:r>
              <a:rPr lang="tr-TR" sz="2000" dirty="0" err="1">
                <a:latin typeface="Comic Sans MS" panose="030F0702030302020204" pitchFamily="66" charset="0"/>
              </a:rPr>
              <a:t>K</a:t>
            </a:r>
            <a:r>
              <a:rPr lang="tr-TR" sz="2000" dirty="0" err="1" smtClean="0">
                <a:latin typeface="Comic Sans MS" panose="030F0702030302020204" pitchFamily="66" charset="0"/>
              </a:rPr>
              <a:t>oenzim</a:t>
            </a:r>
            <a:r>
              <a:rPr lang="tr-TR" sz="2000" dirty="0" smtClean="0">
                <a:latin typeface="Comic Sans MS" panose="030F0702030302020204" pitchFamily="66" charset="0"/>
              </a:rPr>
              <a:t> Q10</a:t>
            </a:r>
          </a:p>
          <a:p>
            <a:pPr lvl="1">
              <a:lnSpc>
                <a:spcPct val="150000"/>
              </a:lnSpc>
            </a:pPr>
            <a:r>
              <a:rPr lang="tr-TR" sz="2000" dirty="0" err="1" smtClean="0">
                <a:latin typeface="Comic Sans MS" panose="030F0702030302020204" pitchFamily="66" charset="0"/>
              </a:rPr>
              <a:t>Kreatin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lvl="1">
              <a:lnSpc>
                <a:spcPct val="150000"/>
              </a:lnSpc>
            </a:pPr>
            <a:r>
              <a:rPr lang="tr-TR" sz="2000" dirty="0" err="1" smtClean="0">
                <a:latin typeface="Comic Sans MS" panose="030F0702030302020204" pitchFamily="66" charset="0"/>
              </a:rPr>
              <a:t>Glukozamin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lvl="1">
              <a:lnSpc>
                <a:spcPct val="150000"/>
              </a:lnSpc>
            </a:pPr>
            <a:r>
              <a:rPr lang="tr-TR" sz="2000" dirty="0" err="1">
                <a:latin typeface="Comic Sans MS" panose="030F0702030302020204" pitchFamily="66" charset="0"/>
              </a:rPr>
              <a:t>L</a:t>
            </a:r>
            <a:r>
              <a:rPr lang="tr-TR" sz="2000" dirty="0" err="1" smtClean="0">
                <a:latin typeface="Comic Sans MS" panose="030F0702030302020204" pitchFamily="66" charset="0"/>
              </a:rPr>
              <a:t>inoleik</a:t>
            </a:r>
            <a:r>
              <a:rPr lang="tr-TR" sz="2000" dirty="0" smtClean="0">
                <a:latin typeface="Comic Sans MS" panose="030F0702030302020204" pitchFamily="66" charset="0"/>
              </a:rPr>
              <a:t> asit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Manganez </a:t>
            </a:r>
            <a:r>
              <a:rPr lang="tr-TR" sz="2000" dirty="0">
                <a:latin typeface="Comic Sans MS" panose="030F0702030302020204" pitchFamily="66" charset="0"/>
              </a:rPr>
              <a:t>ve </a:t>
            </a:r>
            <a:r>
              <a:rPr lang="tr-TR" sz="2000" dirty="0" smtClean="0">
                <a:latin typeface="Comic Sans MS" panose="030F0702030302020204" pitchFamily="66" charset="0"/>
              </a:rPr>
              <a:t>çinko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0" y="-86696"/>
            <a:ext cx="4529866" cy="146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Romatoid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Artrit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Sağ Ayraç 4"/>
          <p:cNvSpPr/>
          <p:nvPr/>
        </p:nvSpPr>
        <p:spPr>
          <a:xfrm>
            <a:off x="10069428" y="1193875"/>
            <a:ext cx="348916" cy="1118937"/>
          </a:xfrm>
          <a:prstGeom prst="rightBrac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0418344" y="952024"/>
            <a:ext cx="1528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AFR</a:t>
            </a:r>
          </a:p>
          <a:p>
            <a:r>
              <a:rPr lang="tr-TR" sz="2400" dirty="0" smtClean="0"/>
              <a:t>Şiş eklem</a:t>
            </a:r>
          </a:p>
          <a:p>
            <a:r>
              <a:rPr lang="tr-TR" sz="2400" dirty="0" smtClean="0"/>
              <a:t>Hastalık aktivitesi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35" y="1066070"/>
            <a:ext cx="1473520" cy="1455614"/>
          </a:xfrm>
          <a:prstGeom prst="rect">
            <a:avLst/>
          </a:prstGeom>
        </p:spPr>
      </p:pic>
      <p:sp>
        <p:nvSpPr>
          <p:cNvPr id="8" name="Sağ Ayraç 7"/>
          <p:cNvSpPr/>
          <p:nvPr/>
        </p:nvSpPr>
        <p:spPr>
          <a:xfrm>
            <a:off x="3729789" y="3344779"/>
            <a:ext cx="890337" cy="2538663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4852738" y="4290944"/>
            <a:ext cx="574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ağrı, fonksiyon ve akut faz </a:t>
            </a:r>
            <a:r>
              <a:rPr lang="tr-TR" dirty="0" err="1">
                <a:latin typeface="Comic Sans MS" panose="030F0702030302020204" pitchFamily="66" charset="0"/>
              </a:rPr>
              <a:t>reaktanları</a:t>
            </a:r>
            <a:r>
              <a:rPr lang="tr-TR" dirty="0">
                <a:latin typeface="Comic Sans MS" panose="030F0702030302020204" pitchFamily="66" charset="0"/>
              </a:rPr>
              <a:t> gibi sonuçlar üzerinde hiçbir etki bildirmemiştir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52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158" y="175221"/>
            <a:ext cx="7144135" cy="630123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4" y="175221"/>
            <a:ext cx="5647260" cy="19423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38" y="2117559"/>
            <a:ext cx="3636620" cy="46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848810" y="-86696"/>
            <a:ext cx="4529866" cy="146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Romatoid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Artrit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48809" y="1347069"/>
            <a:ext cx="103439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omic Sans MS" panose="030F0702030302020204" pitchFamily="66" charset="0"/>
              </a:rPr>
              <a:t>Diyette karbonhidratlar</a:t>
            </a:r>
            <a:r>
              <a:rPr lang="tr-TR" sz="2400" dirty="0">
                <a:latin typeface="Comic Sans MS" panose="030F0702030302020204" pitchFamily="66" charset="0"/>
              </a:rPr>
              <a:t>, enerji alımının %55-60’ını </a:t>
            </a:r>
            <a:r>
              <a:rPr lang="tr-TR" sz="2400" dirty="0" smtClean="0">
                <a:latin typeface="Comic Sans MS" panose="030F0702030302020204" pitchFamily="66" charset="0"/>
              </a:rPr>
              <a:t>sağlamalı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omic Sans MS" panose="030F0702030302020204" pitchFamily="66" charset="0"/>
              </a:rPr>
              <a:t>Hastalığın aktif </a:t>
            </a:r>
            <a:r>
              <a:rPr lang="tr-TR" sz="2400" dirty="0">
                <a:latin typeface="Comic Sans MS" panose="030F0702030302020204" pitchFamily="66" charset="0"/>
              </a:rPr>
              <a:t>fazında diyet </a:t>
            </a:r>
            <a:r>
              <a:rPr lang="tr-TR" sz="2400" dirty="0" err="1">
                <a:latin typeface="Comic Sans MS" panose="030F0702030302020204" pitchFamily="66" charset="0"/>
              </a:rPr>
              <a:t>normo-proteinik</a:t>
            </a:r>
            <a:r>
              <a:rPr lang="tr-TR" sz="2400" dirty="0">
                <a:latin typeface="Comic Sans MS" panose="030F0702030302020204" pitchFamily="66" charset="0"/>
              </a:rPr>
              <a:t> veya </a:t>
            </a:r>
            <a:r>
              <a:rPr lang="tr-TR" sz="2400" dirty="0" err="1" smtClean="0">
                <a:latin typeface="Comic Sans MS" panose="030F0702030302020204" pitchFamily="66" charset="0"/>
              </a:rPr>
              <a:t>hiper-proteinik</a:t>
            </a:r>
            <a:r>
              <a:rPr lang="tr-TR" sz="2400" dirty="0" smtClean="0">
                <a:latin typeface="Comic Sans MS" panose="030F0702030302020204" pitchFamily="66" charset="0"/>
              </a:rPr>
              <a:t> olmalı 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err="1">
                <a:latin typeface="Comic Sans MS" panose="030F0702030302020204" pitchFamily="66" charset="0"/>
              </a:rPr>
              <a:t>L</a:t>
            </a:r>
            <a:r>
              <a:rPr lang="tr-TR" sz="2400" dirty="0" err="1" smtClean="0">
                <a:latin typeface="Comic Sans MS" panose="030F0702030302020204" pitchFamily="66" charset="0"/>
              </a:rPr>
              <a:t>ipidler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>
                <a:latin typeface="Comic Sans MS" panose="030F0702030302020204" pitchFamily="66" charset="0"/>
              </a:rPr>
              <a:t>enerji alımının %25-30’unu (</a:t>
            </a:r>
            <a:r>
              <a:rPr lang="tr-TR" sz="2400" dirty="0" smtClean="0">
                <a:latin typeface="Comic Sans MS" panose="030F0702030302020204" pitchFamily="66" charset="0"/>
              </a:rPr>
              <a:t>doymuş, tekli </a:t>
            </a:r>
            <a:r>
              <a:rPr lang="tr-TR" sz="2400" dirty="0">
                <a:latin typeface="Comic Sans MS" panose="030F0702030302020204" pitchFamily="66" charset="0"/>
              </a:rPr>
              <a:t>doymamış, çoklu doymamış yağlı asitler </a:t>
            </a:r>
            <a:r>
              <a:rPr lang="tr-TR" sz="2400" dirty="0" smtClean="0">
                <a:latin typeface="Comic Sans MS" panose="030F0702030302020204" pitchFamily="66" charset="0"/>
              </a:rPr>
              <a:t>1:1:1 oranında</a:t>
            </a:r>
            <a:r>
              <a:rPr lang="tr-TR" sz="2400" dirty="0">
                <a:latin typeface="Comic Sans MS" panose="030F0702030302020204" pitchFamily="66" charset="0"/>
              </a:rPr>
              <a:t>) karşılamalıdır</a:t>
            </a:r>
            <a:r>
              <a:rPr lang="tr-TR" sz="24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Comic Sans MS" panose="030F0702030302020204" pitchFamily="66" charset="0"/>
              </a:rPr>
              <a:t>Omega</a:t>
            </a:r>
            <a:r>
              <a:rPr lang="tr-TR" sz="2400" dirty="0" smtClean="0">
                <a:latin typeface="Comic Sans MS" panose="030F0702030302020204" pitchFamily="66" charset="0"/>
              </a:rPr>
              <a:t> 3 alımı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tr-TR" sz="24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omega</a:t>
            </a:r>
            <a:r>
              <a:rPr lang="tr-TR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tr-TR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tekli doymamış yağ asidi alımı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tr-TR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ağrıyı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96" y="229903"/>
            <a:ext cx="6026460" cy="132086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59096" y="1550771"/>
            <a:ext cx="1166794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2010 Alternatif Sağlıklı Beslenme Endeksi (AHEI-2010), kronik hastalık riski ile tutarlı bir şekilde ilişkilendirilen 11 gıda ve besin </a:t>
            </a:r>
            <a:r>
              <a:rPr lang="tr-TR" dirty="0" smtClean="0"/>
              <a:t>maddesi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Sağlıklı bileşenler</a:t>
            </a:r>
            <a:endParaRPr lang="tr-TR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meyveler</a:t>
            </a:r>
            <a:r>
              <a:rPr lang="tr-TR" dirty="0"/>
              <a:t>, sebzeler, tam tahıllar, kuruyemişler, uzun zincirli (n-3) yağ (toplam enerjinin %'si), çoklu doymamış yağ (toplam enerjinin %'si) ve ölçülü alkol tüketimi 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Sağlıksız </a:t>
            </a:r>
            <a:r>
              <a:rPr lang="tr-TR" dirty="0"/>
              <a:t>bileşenler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şekerli </a:t>
            </a:r>
            <a:r>
              <a:rPr lang="tr-TR" dirty="0"/>
              <a:t>içecekler (meyve suyu dahil), kırmızı/işlenmiş et, trans yağ (toplam enerjinin %'si</a:t>
            </a:r>
            <a:r>
              <a:rPr lang="tr-TR" dirty="0" smtClean="0"/>
              <a:t>) ve </a:t>
            </a:r>
            <a:r>
              <a:rPr lang="tr-TR" dirty="0"/>
              <a:t>sodyum </a:t>
            </a:r>
            <a:r>
              <a:rPr lang="tr-TR" dirty="0" smtClean="0"/>
              <a:t>alımı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59096" y="4716349"/>
            <a:ext cx="11667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 </a:t>
            </a:r>
            <a:r>
              <a:rPr lang="tr-T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AHEI-2010 </a:t>
            </a:r>
            <a:r>
              <a:rPr lang="tr-TR" dirty="0"/>
              <a:t>puanları, </a:t>
            </a:r>
            <a:r>
              <a:rPr lang="tr-TR" dirty="0" err="1"/>
              <a:t>kardiyovasküler</a:t>
            </a:r>
            <a:r>
              <a:rPr lang="tr-TR" dirty="0"/>
              <a:t> </a:t>
            </a:r>
            <a:r>
              <a:rPr lang="tr-TR" dirty="0" smtClean="0"/>
              <a:t>hastalıklar, </a:t>
            </a:r>
            <a:r>
              <a:rPr lang="tr-TR" dirty="0"/>
              <a:t>tip 2 diyabet </a:t>
            </a:r>
            <a:r>
              <a:rPr lang="tr-TR" dirty="0" smtClean="0"/>
              <a:t>ve </a:t>
            </a:r>
            <a:r>
              <a:rPr lang="tr-TR" dirty="0"/>
              <a:t>belirli kanser türleri dahil olmak üzere başlıca kronik hastalıklar için </a:t>
            </a:r>
            <a:r>
              <a:rPr lang="tr-T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daha düşük risk </a:t>
            </a:r>
            <a:r>
              <a:rPr lang="tr-TR" dirty="0"/>
              <a:t>ile güçlü bir şekilde </a:t>
            </a:r>
            <a:r>
              <a:rPr lang="tr-TR" dirty="0" smtClean="0"/>
              <a:t>ilişkilendirilmiştir.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59096" y="5427780"/>
            <a:ext cx="11896546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tr-TR" sz="2000" dirty="0"/>
              <a:t>Sağlıklı </a:t>
            </a:r>
            <a:r>
              <a:rPr lang="tr-TR" sz="2000" dirty="0" smtClean="0"/>
              <a:t>beslenmeye uzun </a:t>
            </a:r>
            <a:r>
              <a:rPr lang="tr-TR" sz="2000" dirty="0"/>
              <a:t>süre bağlılık, önemli derecede düşük </a:t>
            </a:r>
            <a:r>
              <a:rPr lang="tr-TR" sz="2000" dirty="0" err="1" smtClean="0"/>
              <a:t>romatoid</a:t>
            </a:r>
            <a:r>
              <a:rPr lang="tr-TR" sz="2000" dirty="0" smtClean="0"/>
              <a:t> </a:t>
            </a:r>
            <a:r>
              <a:rPr lang="tr-TR" sz="2000" dirty="0" err="1" smtClean="0"/>
              <a:t>artrit</a:t>
            </a:r>
            <a:r>
              <a:rPr lang="tr-TR" sz="2000" dirty="0" smtClean="0"/>
              <a:t> </a:t>
            </a:r>
            <a:r>
              <a:rPr lang="tr-TR" sz="2000" dirty="0"/>
              <a:t>riski ile ilişkilendirilmiştir. Yaşa göre </a:t>
            </a:r>
            <a:r>
              <a:rPr lang="tr-TR" sz="2000" dirty="0" smtClean="0"/>
              <a:t>potansiyel etki </a:t>
            </a:r>
            <a:r>
              <a:rPr lang="tr-TR" sz="2000" dirty="0"/>
              <a:t>değişikliği değerlendirildiğinde ise 55 yaş </a:t>
            </a:r>
            <a:r>
              <a:rPr lang="tr-TR" sz="2000" dirty="0" smtClean="0"/>
              <a:t>altındaki kadınlar </a:t>
            </a:r>
            <a:r>
              <a:rPr lang="tr-TR" sz="2000" dirty="0"/>
              <a:t>arasında daha iyi kalite diyet ile düşük </a:t>
            </a:r>
            <a:r>
              <a:rPr lang="tr-TR" sz="2000" dirty="0" err="1" smtClean="0"/>
              <a:t>romatoid</a:t>
            </a:r>
            <a:r>
              <a:rPr lang="tr-TR" sz="2000" dirty="0" smtClean="0"/>
              <a:t> </a:t>
            </a:r>
            <a:r>
              <a:rPr lang="tr-TR" sz="2000" dirty="0" err="1" smtClean="0"/>
              <a:t>artrit</a:t>
            </a:r>
            <a:r>
              <a:rPr lang="tr-TR" sz="2000" dirty="0" smtClean="0"/>
              <a:t> </a:t>
            </a:r>
            <a:r>
              <a:rPr lang="tr-TR" sz="2000" dirty="0"/>
              <a:t>riski ilişkisi bulunurken (</a:t>
            </a:r>
            <a:r>
              <a:rPr lang="tr-TR" sz="2000" dirty="0" smtClean="0"/>
              <a:t>özellikle </a:t>
            </a:r>
            <a:r>
              <a:rPr lang="tr-TR" sz="2000" dirty="0" err="1" smtClean="0"/>
              <a:t>seropozitif</a:t>
            </a:r>
            <a:r>
              <a:rPr lang="tr-TR" sz="2000" dirty="0" smtClean="0"/>
              <a:t> </a:t>
            </a:r>
            <a:r>
              <a:rPr lang="tr-TR" sz="2000" dirty="0" err="1" smtClean="0"/>
              <a:t>romatoid</a:t>
            </a:r>
            <a:r>
              <a:rPr lang="tr-TR" sz="2000" dirty="0" smtClean="0"/>
              <a:t> </a:t>
            </a:r>
            <a:r>
              <a:rPr lang="tr-TR" sz="2000" dirty="0" err="1" smtClean="0"/>
              <a:t>artritin</a:t>
            </a:r>
            <a:r>
              <a:rPr lang="tr-TR" sz="2000" dirty="0" smtClean="0"/>
              <a:t> </a:t>
            </a:r>
            <a:r>
              <a:rPr lang="tr-TR" sz="2000" dirty="0"/>
              <a:t>azalmasında), 55 yaş üstü kadınlar için </a:t>
            </a:r>
            <a:r>
              <a:rPr lang="tr-TR" sz="2000" dirty="0" smtClean="0"/>
              <a:t>anlamlı bir </a:t>
            </a:r>
            <a:r>
              <a:rPr lang="tr-TR" sz="2000" dirty="0"/>
              <a:t>ilişki bildirilmemiştir</a:t>
            </a:r>
          </a:p>
        </p:txBody>
      </p:sp>
    </p:spTree>
    <p:extLst>
      <p:ext uri="{BB962C8B-B14F-4D97-AF65-F5344CB8AC3E}">
        <p14:creationId xmlns:p14="http://schemas.microsoft.com/office/powerpoint/2010/main" val="21534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888" y="2177190"/>
            <a:ext cx="1789197" cy="2061066"/>
          </a:xfrm>
          <a:prstGeom prst="rect">
            <a:avLst/>
          </a:prstGeom>
        </p:spPr>
      </p:pic>
      <p:sp>
        <p:nvSpPr>
          <p:cNvPr id="2" name="Unvan 1"/>
          <p:cNvSpPr txBox="1">
            <a:spLocks/>
          </p:cNvSpPr>
          <p:nvPr/>
        </p:nvSpPr>
        <p:spPr>
          <a:xfrm>
            <a:off x="499895" y="0"/>
            <a:ext cx="4529866" cy="146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Romatoid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Artrit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99894" y="1270609"/>
            <a:ext cx="10990263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Akdeniz diyeti; düşük kırmızı et, yüksek balık, yağ </a:t>
            </a:r>
            <a:r>
              <a:rPr lang="tr-TR" dirty="0" smtClean="0"/>
              <a:t>kaynağı olarak </a:t>
            </a:r>
            <a:r>
              <a:rPr lang="tr-TR" dirty="0"/>
              <a:t>genellikle zeytinyağı, bol bitki besini (</a:t>
            </a:r>
            <a:r>
              <a:rPr lang="tr-TR" dirty="0" smtClean="0"/>
              <a:t>sebze ve </a:t>
            </a:r>
            <a:r>
              <a:rPr lang="tr-TR" dirty="0"/>
              <a:t>meyveler, tam tahıllar, kuruyemişler, baklagiller), </a:t>
            </a:r>
            <a:r>
              <a:rPr lang="tr-TR" dirty="0" smtClean="0"/>
              <a:t>orta ila </a:t>
            </a:r>
            <a:r>
              <a:rPr lang="tr-TR" dirty="0"/>
              <a:t>düşük kümes hayvanı tüketimi ve ılımlı şarap </a:t>
            </a:r>
            <a:r>
              <a:rPr lang="tr-TR" dirty="0" smtClean="0"/>
              <a:t>tüketimi ile </a:t>
            </a:r>
            <a:r>
              <a:rPr lang="tr-TR" dirty="0"/>
              <a:t>karakterizedir</a:t>
            </a:r>
            <a:r>
              <a:rPr lang="tr-T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Zeytinyağı, omega-3 </a:t>
            </a:r>
            <a:r>
              <a:rPr lang="tr-TR" dirty="0"/>
              <a:t>çoklu doymamış yağ asitlerine </a:t>
            </a:r>
            <a:r>
              <a:rPr lang="tr-TR" dirty="0" smtClean="0"/>
              <a:t>benzer </a:t>
            </a:r>
            <a:r>
              <a:rPr lang="tr-TR" dirty="0" err="1" smtClean="0"/>
              <a:t>antiinflamatuar</a:t>
            </a:r>
            <a:r>
              <a:rPr lang="tr-TR" dirty="0" smtClean="0"/>
              <a:t> </a:t>
            </a:r>
            <a:r>
              <a:rPr lang="tr-TR" dirty="0"/>
              <a:t>özelliklere sahip </a:t>
            </a:r>
            <a:r>
              <a:rPr lang="tr-TR" dirty="0" err="1"/>
              <a:t>eikosatrienoik</a:t>
            </a:r>
            <a:r>
              <a:rPr lang="tr-TR" dirty="0"/>
              <a:t> aside </a:t>
            </a:r>
            <a:r>
              <a:rPr lang="tr-TR" dirty="0" err="1" smtClean="0"/>
              <a:t>metabolize</a:t>
            </a:r>
            <a:r>
              <a:rPr lang="tr-TR" dirty="0"/>
              <a:t> </a:t>
            </a:r>
            <a:r>
              <a:rPr lang="tr-TR" dirty="0" smtClean="0"/>
              <a:t>edilebilen </a:t>
            </a:r>
            <a:r>
              <a:rPr lang="tr-TR" dirty="0"/>
              <a:t>oleik asit bakımından zengindir.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94" y="4238256"/>
            <a:ext cx="6909155" cy="136532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95866" y="5603576"/>
            <a:ext cx="7525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Akdeniz beslenme düzeni ile kadınlarda RA riski arasında anlamlı bir ilişki </a:t>
            </a:r>
            <a:r>
              <a:rPr lang="tr-TR" dirty="0" smtClean="0"/>
              <a:t>bulunmamış.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289757" y="4238256"/>
            <a:ext cx="3300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Çay- kahve </a:t>
            </a:r>
            <a:r>
              <a:rPr lang="tr-TR" dirty="0" smtClean="0">
                <a:sym typeface="Wingdings" panose="05000000000000000000" pitchFamily="2" charset="2"/>
              </a:rPr>
              <a:t> NHS (ilişkisiz)</a:t>
            </a:r>
          </a:p>
          <a:p>
            <a:endParaRPr lang="tr-TR" dirty="0">
              <a:sym typeface="Wingdings" panose="05000000000000000000" pitchFamily="2" charset="2"/>
            </a:endParaRPr>
          </a:p>
          <a:p>
            <a:r>
              <a:rPr lang="tr-TR" dirty="0" smtClean="0">
                <a:sym typeface="Wingdings" panose="05000000000000000000" pitchFamily="2" charset="2"/>
              </a:rPr>
              <a:t>Tuz Th17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↑  T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reg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↓ (özellikle sigara içenlerde)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17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21" y="0"/>
            <a:ext cx="3309308" cy="68095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878" y="264789"/>
            <a:ext cx="4219694" cy="580944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845629" y="639180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dirty="0" smtClean="0"/>
              <a:t>chro://</a:t>
            </a:r>
            <a:r>
              <a:rPr lang="tr-TR" sz="1200" dirty="0"/>
              <a:t>romatizmatv.org/wp-content/uploads/2020/12/RA-Beslenme-Brosur-2020.pdf</a:t>
            </a:r>
          </a:p>
        </p:txBody>
      </p:sp>
    </p:spTree>
    <p:extLst>
      <p:ext uri="{BB962C8B-B14F-4D97-AF65-F5344CB8AC3E}">
        <p14:creationId xmlns:p14="http://schemas.microsoft.com/office/powerpoint/2010/main" val="3906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360947" y="0"/>
            <a:ext cx="4529866" cy="146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SLE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3" y="1046748"/>
            <a:ext cx="11764901" cy="56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3754120" cy="211169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35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tr-TR" dirty="0">
                <a:latin typeface="Comic Sans MS" panose="030F0702030302020204" pitchFamily="66" charset="0"/>
              </a:rPr>
              <a:t>T</a:t>
            </a:r>
            <a:r>
              <a:rPr lang="tr-TR" dirty="0" smtClean="0">
                <a:latin typeface="Comic Sans MS" panose="030F0702030302020204" pitchFamily="66" charset="0"/>
              </a:rPr>
              <a:t>üm yetişkinlerin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meyve, sebze, kuruyemiş ve tam tahıl </a:t>
            </a:r>
            <a:r>
              <a:rPr lang="tr-TR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içeren</a:t>
            </a:r>
            <a:r>
              <a:rPr lang="tr-TR" dirty="0" smtClean="0">
                <a:latin typeface="Comic Sans MS" panose="030F0702030302020204" pitchFamily="66" charset="0"/>
              </a:rPr>
              <a:t> ve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serbest şeker, yağ ve tuzu </a:t>
            </a:r>
            <a:r>
              <a:rPr lang="tr-TR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sınırlı</a:t>
            </a:r>
            <a:r>
              <a:rPr lang="tr-TR" dirty="0" smtClean="0">
                <a:latin typeface="Comic Sans MS" panose="030F0702030302020204" pitchFamily="66" charset="0"/>
              </a:rPr>
              <a:t> olan sağlıklı ve dengeli bir beslenmeyi hedeflemesi gerektiğini</a:t>
            </a:r>
          </a:p>
          <a:p>
            <a:pPr>
              <a:lnSpc>
                <a:spcPct val="160000"/>
              </a:lnSpc>
            </a:pPr>
            <a:r>
              <a:rPr lang="tr-TR" dirty="0">
                <a:latin typeface="Comic Sans MS" panose="030F0702030302020204" pitchFamily="66" charset="0"/>
              </a:rPr>
              <a:t>F</a:t>
            </a:r>
            <a:r>
              <a:rPr lang="tr-TR" dirty="0" smtClean="0">
                <a:latin typeface="Comic Sans MS" panose="030F0702030302020204" pitchFamily="66" charset="0"/>
              </a:rPr>
              <a:t>iziksel aktivitenin sağlık için temel olduğunu ve fiziksel hareketsizliğin önemli bir küresel sağlık riski olduğunu </a:t>
            </a:r>
          </a:p>
          <a:p>
            <a:pPr>
              <a:lnSpc>
                <a:spcPct val="160000"/>
              </a:lnSpc>
            </a:pPr>
            <a:r>
              <a:rPr lang="tr-TR" dirty="0" err="1" smtClean="0">
                <a:latin typeface="Comic Sans MS" panose="030F0702030302020204" pitchFamily="66" charset="0"/>
              </a:rPr>
              <a:t>Obezitenin</a:t>
            </a:r>
            <a:r>
              <a:rPr lang="tr-TR" dirty="0" smtClean="0">
                <a:latin typeface="Comic Sans MS" panose="030F0702030302020204" pitchFamily="66" charset="0"/>
              </a:rPr>
              <a:t> olumsuz sağlık sonuçlarına yol açtığını ancak önlenebileceğini</a:t>
            </a:r>
          </a:p>
          <a:p>
            <a:pPr>
              <a:lnSpc>
                <a:spcPct val="16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Tütün kullanıcılarının bırakması gerektiğini</a:t>
            </a:r>
          </a:p>
          <a:p>
            <a:pPr>
              <a:lnSpc>
                <a:spcPct val="16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Alkol tüketiminin 200'den fazla hastalık ve yaralanma durumunun nedeni olduğunu SÖYLEMEKTE…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564640" y="6401414"/>
            <a:ext cx="10525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Who, J., &amp; Consultation, F. E. (2003). Diet, nutrition and the prevention of chronic diseases. World Health Organ Tech Rep </a:t>
            </a:r>
            <a:r>
              <a:rPr lang="en-US" sz="1400" dirty="0" err="1" smtClean="0"/>
              <a:t>Ser</a:t>
            </a:r>
            <a:r>
              <a:rPr lang="en-US" sz="1400" dirty="0" smtClean="0"/>
              <a:t>, 916(</a:t>
            </a:r>
            <a:r>
              <a:rPr lang="en-US" sz="1400" dirty="0" err="1" smtClean="0"/>
              <a:t>i</a:t>
            </a:r>
            <a:r>
              <a:rPr lang="en-US" sz="1400" dirty="0" smtClean="0"/>
              <a:t>–viii), 1-149.</a:t>
            </a:r>
            <a:endParaRPr lang="tr-TR" sz="1400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49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79095"/>
            <a:ext cx="10515600" cy="49978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Bir sistematik </a:t>
            </a:r>
            <a:r>
              <a:rPr lang="tr-TR" dirty="0" smtClean="0"/>
              <a:t>derleme,6  RKÇ ve </a:t>
            </a:r>
            <a:r>
              <a:rPr lang="tr-TR" dirty="0"/>
              <a:t>bir </a:t>
            </a:r>
            <a:r>
              <a:rPr lang="tr-TR" dirty="0" err="1"/>
              <a:t>randomize</a:t>
            </a:r>
            <a:r>
              <a:rPr lang="tr-TR" dirty="0"/>
              <a:t> olmayan </a:t>
            </a:r>
            <a:r>
              <a:rPr lang="tr-TR" dirty="0" smtClean="0"/>
              <a:t>çalışma SLE </a:t>
            </a:r>
            <a:r>
              <a:rPr lang="tr-TR" dirty="0"/>
              <a:t>için balık yağı/omega-3'ü değerlendirmiştir. 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Sistematik </a:t>
            </a:r>
            <a:r>
              <a:rPr lang="tr-TR" dirty="0"/>
              <a:t>incelemeye dahil edilen üç çalışmadan </a:t>
            </a:r>
            <a:r>
              <a:rPr lang="tr-TR" dirty="0" smtClean="0"/>
              <a:t>ikisi </a:t>
            </a:r>
            <a:r>
              <a:rPr lang="tr-TR" dirty="0"/>
              <a:t>omega-3 müdahalesinin ardından hastalık aktivitesinde azalma bildirmiştir. 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En </a:t>
            </a:r>
            <a:r>
              <a:rPr lang="tr-TR" dirty="0"/>
              <a:t>büyük RKÇ, omega-3 ve </a:t>
            </a:r>
            <a:r>
              <a:rPr lang="tr-TR" dirty="0" err="1"/>
              <a:t>plasebo</a:t>
            </a:r>
            <a:r>
              <a:rPr lang="tr-TR" dirty="0"/>
              <a:t> arasında hastalık aktivitesinde bir fark olmadığını </a:t>
            </a:r>
            <a:r>
              <a:rPr lang="tr-TR" dirty="0" smtClean="0"/>
              <a:t>bildirmiştir.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B</a:t>
            </a:r>
            <a:r>
              <a:rPr lang="tr-TR" dirty="0" smtClean="0"/>
              <a:t>ir </a:t>
            </a:r>
            <a:r>
              <a:rPr lang="tr-TR" dirty="0"/>
              <a:t>RKÇ, balık grubunda hastalık aktivitesinde başlangıçtan itibaren azalma olduğunu ve </a:t>
            </a:r>
            <a:r>
              <a:rPr lang="tr-TR" dirty="0" err="1"/>
              <a:t>plasebo</a:t>
            </a:r>
            <a:r>
              <a:rPr lang="tr-TR" dirty="0"/>
              <a:t> grubunda azalma olmadığını bildirmiş, ancak iki grubu </a:t>
            </a:r>
            <a:r>
              <a:rPr lang="tr-TR" dirty="0" smtClean="0"/>
              <a:t>karşılaştırmamıştır.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Diğer </a:t>
            </a:r>
            <a:r>
              <a:rPr lang="tr-TR" dirty="0"/>
              <a:t>bir </a:t>
            </a:r>
            <a:r>
              <a:rPr lang="tr-TR" dirty="0" smtClean="0"/>
              <a:t>RKÇ, </a:t>
            </a:r>
            <a:r>
              <a:rPr lang="tr-TR" dirty="0"/>
              <a:t>omega-3 müdahalesini takiben ağrı ve fonksiyon üzerinde büyük etkiler bildirmiş, ancak yorgunluk üzerinde bir etki bildirmemiştir. 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İki </a:t>
            </a:r>
            <a:r>
              <a:rPr lang="tr-TR" dirty="0"/>
              <a:t>RKÇ, omega-3'ün CRP üzerinde hiçbir etkisi olmadığını </a:t>
            </a:r>
            <a:r>
              <a:rPr lang="tr-TR" dirty="0" smtClean="0"/>
              <a:t>bildirmiştir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12821" y="0"/>
            <a:ext cx="4529866" cy="146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SLE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23474"/>
            <a:ext cx="10515600" cy="485348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Üç sistematik </a:t>
            </a:r>
            <a:r>
              <a:rPr lang="tr-TR" dirty="0" smtClean="0"/>
              <a:t>inceleme ve </a:t>
            </a:r>
            <a:r>
              <a:rPr lang="tr-TR" dirty="0" err="1" smtClean="0"/>
              <a:t>RKÇ’de</a:t>
            </a:r>
            <a:r>
              <a:rPr lang="tr-TR" dirty="0" smtClean="0"/>
              <a:t> düşük </a:t>
            </a:r>
            <a:r>
              <a:rPr lang="tr-TR" dirty="0" err="1"/>
              <a:t>glisemik</a:t>
            </a:r>
            <a:r>
              <a:rPr lang="tr-TR" dirty="0"/>
              <a:t> diyet ile düşük kalorili diyeti </a:t>
            </a:r>
            <a:r>
              <a:rPr lang="tr-TR" dirty="0" smtClean="0"/>
              <a:t>karşılaştırılmış </a:t>
            </a:r>
            <a:r>
              <a:rPr lang="tr-TR" dirty="0"/>
              <a:t>ve hastalık aktivitesi veya yorgunluk üzerinde herhangi bir etkisi olmadığı </a:t>
            </a:r>
            <a:r>
              <a:rPr lang="tr-TR" dirty="0" smtClean="0"/>
              <a:t>gösterilmiş.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İki </a:t>
            </a:r>
            <a:r>
              <a:rPr lang="tr-TR" dirty="0" err="1" smtClean="0"/>
              <a:t>kohort</a:t>
            </a:r>
            <a:r>
              <a:rPr lang="tr-TR" dirty="0"/>
              <a:t> çalışmasında </a:t>
            </a:r>
            <a:r>
              <a:rPr lang="tr-TR" dirty="0" smtClean="0"/>
              <a:t>yüksek </a:t>
            </a:r>
            <a:r>
              <a:rPr lang="tr-TR" dirty="0"/>
              <a:t>B6 vitamini, lif ve C vitamini tüketimi daha düşük aktif hastalık gelişme riski ile ilişkilendirilmiştir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Yeşil </a:t>
            </a:r>
            <a:r>
              <a:rPr lang="tr-TR" dirty="0"/>
              <a:t>çay </a:t>
            </a:r>
            <a:r>
              <a:rPr lang="tr-TR" dirty="0" err="1"/>
              <a:t>ekstraktının</a:t>
            </a:r>
            <a:r>
              <a:rPr lang="tr-TR" dirty="0"/>
              <a:t> hastalık aktivitesi üzerinde hiçbir etkisi olmadığını, ancak yorgunluk açısından önemli fayda sağladığını </a:t>
            </a:r>
            <a:r>
              <a:rPr lang="tr-TR" dirty="0" smtClean="0"/>
              <a:t>bildirilmiş.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12821" y="0"/>
            <a:ext cx="4529866" cy="146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SLE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48915" y="-315911"/>
            <a:ext cx="7602893" cy="146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Aksiyel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Spondiloartrit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&amp; PSA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47" y="700667"/>
            <a:ext cx="8622731" cy="60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79095"/>
            <a:ext cx="10515600" cy="49978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smtClean="0"/>
              <a:t>Üç RKÇ</a:t>
            </a:r>
            <a:r>
              <a:rPr lang="tr-TR" smtClean="0">
                <a:sym typeface="Wingdings" panose="05000000000000000000" pitchFamily="2" charset="2"/>
              </a:rPr>
              <a:t></a:t>
            </a:r>
            <a:r>
              <a:rPr lang="tr-TR" smtClean="0"/>
              <a:t>PsA için deniz hayvanı yağı/omega-3'ü değerlendirmiştir.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Çalışmalar ağrı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Fonksiyon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Hastalık aktivitesi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Hassas eklemler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Şişmiş eklemler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Entezit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Psöriasis şiddeti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Hasta global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Akut faz reaktanları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12821" y="0"/>
            <a:ext cx="4529866" cy="146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PSA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Sağ Ayraç 4"/>
          <p:cNvSpPr/>
          <p:nvPr/>
        </p:nvSpPr>
        <p:spPr>
          <a:xfrm>
            <a:off x="4114800" y="1913021"/>
            <a:ext cx="2286000" cy="3910263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226" y="2753685"/>
            <a:ext cx="3157827" cy="222598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450305" y="5007676"/>
            <a:ext cx="6456948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Bir </a:t>
            </a:r>
            <a:r>
              <a:rPr lang="tr-TR" sz="2000" dirty="0" smtClean="0"/>
              <a:t>RCT</a:t>
            </a:r>
            <a:r>
              <a:rPr lang="tr-TR" sz="2000" dirty="0" smtClean="0">
                <a:sym typeface="Wingdings" panose="05000000000000000000" pitchFamily="2" charset="2"/>
              </a:rPr>
              <a:t> </a:t>
            </a:r>
            <a:r>
              <a:rPr lang="tr-TR" sz="2000" dirty="0" smtClean="0"/>
              <a:t>eklem </a:t>
            </a:r>
            <a:r>
              <a:rPr lang="tr-TR" sz="2000" dirty="0"/>
              <a:t>tutulumu ve radyografik erozyonu olan </a:t>
            </a:r>
            <a:r>
              <a:rPr lang="tr-TR" sz="2000" dirty="0" err="1"/>
              <a:t>psoriasis</a:t>
            </a:r>
            <a:r>
              <a:rPr lang="tr-TR" sz="2000" dirty="0"/>
              <a:t> için selenyum, </a:t>
            </a:r>
            <a:r>
              <a:rPr lang="tr-TR" sz="2000" dirty="0" err="1"/>
              <a:t>ko</a:t>
            </a:r>
            <a:r>
              <a:rPr lang="tr-TR" sz="2000" dirty="0"/>
              <a:t>-enzim Q10 ve E vitamini takviyesini incelemiş, hastalık şiddeti üzerinde büyük bir etki olduğunu ancak </a:t>
            </a:r>
            <a:r>
              <a:rPr lang="tr-TR" sz="2000" dirty="0" err="1"/>
              <a:t>psoriasis</a:t>
            </a:r>
            <a:r>
              <a:rPr lang="tr-TR" sz="2000" dirty="0"/>
              <a:t> şiddeti üzerinde bir etkisi olmadığını </a:t>
            </a:r>
            <a:r>
              <a:rPr lang="tr-TR" sz="2000" dirty="0" smtClean="0"/>
              <a:t>bildirmiştir.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208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915" y="1027906"/>
            <a:ext cx="11759056" cy="4493218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348915" y="-315911"/>
            <a:ext cx="7602893" cy="146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Sistemik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Sklerozis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&amp; GUT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9284" y="1308267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E</a:t>
            </a:r>
            <a:r>
              <a:rPr lang="nn-NO" dirty="0" smtClean="0"/>
              <a:t>tlerin (</a:t>
            </a:r>
            <a:r>
              <a:rPr lang="tr-TR" dirty="0" smtClean="0"/>
              <a:t>sakatat</a:t>
            </a:r>
            <a:r>
              <a:rPr lang="nn-NO" dirty="0" smtClean="0"/>
              <a:t>),</a:t>
            </a:r>
            <a:r>
              <a:rPr lang="tr-TR" dirty="0" smtClean="0"/>
              <a:t> yüksek </a:t>
            </a:r>
            <a:r>
              <a:rPr lang="tr-TR" dirty="0"/>
              <a:t>pürin içerikli (deniz ürünleri gibi) diğer </a:t>
            </a:r>
            <a:r>
              <a:rPr lang="tr-TR" dirty="0" smtClean="0"/>
              <a:t>gıdaların,</a:t>
            </a:r>
            <a:r>
              <a:rPr lang="tr-TR" dirty="0"/>
              <a:t> </a:t>
            </a:r>
            <a:r>
              <a:rPr lang="tr-TR" dirty="0" err="1" smtClean="0"/>
              <a:t>fruktoz</a:t>
            </a:r>
            <a:r>
              <a:rPr lang="tr-TR" dirty="0"/>
              <a:t>,</a:t>
            </a:r>
            <a:r>
              <a:rPr lang="tr-TR" dirty="0" smtClean="0"/>
              <a:t> </a:t>
            </a:r>
            <a:r>
              <a:rPr lang="tr-TR" dirty="0"/>
              <a:t>şekerli </a:t>
            </a:r>
            <a:r>
              <a:rPr lang="tr-TR" dirty="0" smtClean="0"/>
              <a:t>içecekler ve alkol </a:t>
            </a:r>
            <a:r>
              <a:rPr lang="tr-TR" dirty="0"/>
              <a:t>tüketiminin </a:t>
            </a:r>
            <a:r>
              <a:rPr lang="tr-TR" dirty="0" smtClean="0"/>
              <a:t>azaltılması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Pürinden zengin bitki besinlerinin </a:t>
            </a:r>
            <a:r>
              <a:rPr lang="tr-TR" dirty="0" smtClean="0"/>
              <a:t>(bezelye, fasulye, mercimek, ıspanak, mantar, yulaf ezmesi ve karnabahar) </a:t>
            </a:r>
            <a:r>
              <a:rPr lang="tr-TR" dirty="0" err="1" smtClean="0"/>
              <a:t>hiperürisemi</a:t>
            </a:r>
            <a:r>
              <a:rPr lang="tr-TR" dirty="0" smtClean="0"/>
              <a:t> ve </a:t>
            </a:r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 artışı riskiyle ilişkili olmadığı </a:t>
            </a:r>
            <a:r>
              <a:rPr lang="tr-TR" dirty="0" smtClean="0"/>
              <a:t>gösterilmiştir.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12821" y="0"/>
            <a:ext cx="4529866" cy="146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GUT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561220" y="6479636"/>
            <a:ext cx="53981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Li S, </a:t>
            </a:r>
            <a:r>
              <a:rPr lang="en-US" sz="1000" dirty="0" err="1"/>
              <a:t>Micheletti</a:t>
            </a:r>
            <a:r>
              <a:rPr lang="en-US" sz="1000" dirty="0"/>
              <a:t> R. Role of diet in rheumatic disease. Rheum </a:t>
            </a:r>
            <a:r>
              <a:rPr lang="en-US" sz="1000" dirty="0" smtClean="0"/>
              <a:t>Dis</a:t>
            </a:r>
            <a:r>
              <a:rPr lang="tr-TR" sz="1000" dirty="0" smtClean="0"/>
              <a:t> C</a:t>
            </a:r>
            <a:r>
              <a:rPr lang="en-US" sz="1000" dirty="0" err="1" smtClean="0"/>
              <a:t>lin</a:t>
            </a:r>
            <a:r>
              <a:rPr lang="en-US" sz="1000" dirty="0" smtClean="0"/>
              <a:t> </a:t>
            </a:r>
            <a:r>
              <a:rPr lang="en-US" sz="1000" dirty="0"/>
              <a:t>North Am 2011;37(1):119-33.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412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44" y="84222"/>
            <a:ext cx="11323915" cy="614813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089401" y="6336177"/>
            <a:ext cx="58834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-Roman"/>
              </a:rPr>
              <a:t>Grahame R, Simmonds HA, Carrey E. Gout. London: Class; </a:t>
            </a:r>
            <a:r>
              <a:rPr lang="en-US" sz="1000" dirty="0" smtClean="0">
                <a:latin typeface="Times-Roman"/>
              </a:rPr>
              <a:t>2003.</a:t>
            </a:r>
            <a:r>
              <a:rPr lang="tr-TR" sz="1000" dirty="0" smtClean="0">
                <a:latin typeface="Times-Roman"/>
              </a:rPr>
              <a:t> p.152</a:t>
            </a:r>
            <a:r>
              <a:rPr lang="tr-TR" sz="1000" dirty="0">
                <a:latin typeface="Times-Roman"/>
              </a:rPr>
              <a:t>. ISBN 1-85959-06705.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9429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55" y="108285"/>
            <a:ext cx="9364227" cy="612051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618747" y="6304002"/>
            <a:ext cx="6573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err="1"/>
              <a:t>Khanna</a:t>
            </a:r>
            <a:r>
              <a:rPr lang="tr-TR" sz="1000" dirty="0"/>
              <a:t> D, Fitzgerald JD, </a:t>
            </a:r>
            <a:r>
              <a:rPr lang="tr-TR" sz="1000" dirty="0" err="1"/>
              <a:t>Khanna</a:t>
            </a:r>
            <a:r>
              <a:rPr lang="tr-TR" sz="1000" dirty="0"/>
              <a:t> PP, </a:t>
            </a:r>
            <a:r>
              <a:rPr lang="tr-TR" sz="1000" dirty="0" err="1"/>
              <a:t>Bae</a:t>
            </a:r>
            <a:r>
              <a:rPr lang="tr-TR" sz="1000" dirty="0"/>
              <a:t> S, </a:t>
            </a:r>
            <a:r>
              <a:rPr lang="tr-TR" sz="1000" dirty="0" err="1" smtClean="0"/>
              <a:t>SiMK</a:t>
            </a:r>
            <a:r>
              <a:rPr lang="tr-TR" sz="1000" dirty="0" smtClean="0"/>
              <a:t>, </a:t>
            </a:r>
            <a:r>
              <a:rPr lang="tr-TR" sz="1000" dirty="0" err="1" smtClean="0"/>
              <a:t>Neogi</a:t>
            </a:r>
            <a:r>
              <a:rPr lang="tr-TR" sz="1000" dirty="0" smtClean="0"/>
              <a:t> T</a:t>
            </a:r>
            <a:r>
              <a:rPr lang="tr-TR" sz="1000" dirty="0"/>
              <a:t>, et al; </a:t>
            </a:r>
            <a:r>
              <a:rPr lang="tr-TR" sz="1000" dirty="0" err="1"/>
              <a:t>American</a:t>
            </a:r>
            <a:r>
              <a:rPr lang="tr-TR" sz="1000" dirty="0"/>
              <a:t> </a:t>
            </a:r>
            <a:r>
              <a:rPr lang="tr-TR" sz="1000" dirty="0" err="1"/>
              <a:t>College</a:t>
            </a:r>
            <a:r>
              <a:rPr lang="tr-TR" sz="1000" dirty="0"/>
              <a:t> of </a:t>
            </a:r>
            <a:r>
              <a:rPr lang="tr-TR" sz="1000" dirty="0" err="1"/>
              <a:t>Rheumatology</a:t>
            </a:r>
            <a:r>
              <a:rPr lang="tr-TR" sz="1000" dirty="0"/>
              <a:t>. 2012 </a:t>
            </a:r>
            <a:r>
              <a:rPr lang="tr-TR" sz="1000" dirty="0" err="1" smtClean="0"/>
              <a:t>American</a:t>
            </a:r>
            <a:r>
              <a:rPr lang="tr-TR" sz="1000" dirty="0" smtClean="0"/>
              <a:t> </a:t>
            </a:r>
            <a:r>
              <a:rPr lang="tr-TR" sz="1000" dirty="0" err="1" smtClean="0"/>
              <a:t>College</a:t>
            </a:r>
            <a:r>
              <a:rPr lang="tr-TR" sz="1000" dirty="0" smtClean="0"/>
              <a:t> </a:t>
            </a:r>
            <a:r>
              <a:rPr lang="tr-TR" sz="1000" dirty="0"/>
              <a:t>of </a:t>
            </a:r>
            <a:r>
              <a:rPr lang="tr-TR" sz="1000" dirty="0" err="1"/>
              <a:t>Rheumatology</a:t>
            </a:r>
            <a:r>
              <a:rPr lang="tr-TR" sz="1000" dirty="0"/>
              <a:t> </a:t>
            </a:r>
            <a:r>
              <a:rPr lang="tr-TR" sz="1000" dirty="0" err="1"/>
              <a:t>Guidelines</a:t>
            </a:r>
            <a:r>
              <a:rPr lang="tr-TR" sz="1000" dirty="0"/>
              <a:t> </a:t>
            </a:r>
            <a:r>
              <a:rPr lang="tr-TR" sz="1000" dirty="0" err="1"/>
              <a:t>for</a:t>
            </a:r>
            <a:r>
              <a:rPr lang="tr-TR" sz="1000" dirty="0"/>
              <a:t> Management of </a:t>
            </a:r>
            <a:r>
              <a:rPr lang="tr-TR" sz="1000" dirty="0" err="1" smtClean="0"/>
              <a:t>Gout</a:t>
            </a:r>
            <a:r>
              <a:rPr lang="tr-TR" sz="1000" dirty="0" smtClean="0"/>
              <a:t>. </a:t>
            </a:r>
            <a:r>
              <a:rPr lang="tr-TR" sz="1000" dirty="0" err="1" smtClean="0"/>
              <a:t>Part</a:t>
            </a:r>
            <a:r>
              <a:rPr lang="tr-TR" sz="1000" dirty="0" smtClean="0"/>
              <a:t> </a:t>
            </a:r>
            <a:r>
              <a:rPr lang="tr-TR" sz="1000" dirty="0"/>
              <a:t>1: </a:t>
            </a:r>
            <a:r>
              <a:rPr lang="tr-TR" sz="1000" dirty="0" err="1"/>
              <a:t>systematic</a:t>
            </a:r>
            <a:r>
              <a:rPr lang="tr-TR" sz="1000" dirty="0"/>
              <a:t> </a:t>
            </a:r>
            <a:r>
              <a:rPr lang="tr-TR" sz="1000" dirty="0" err="1"/>
              <a:t>nonpharmacologic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pharmacologic</a:t>
            </a:r>
            <a:r>
              <a:rPr lang="tr-TR" sz="1000" dirty="0"/>
              <a:t> </a:t>
            </a:r>
            <a:r>
              <a:rPr lang="tr-TR" sz="1000" dirty="0" err="1" smtClean="0"/>
              <a:t>therapeutic</a:t>
            </a:r>
            <a:r>
              <a:rPr lang="tr-TR" sz="1000" dirty="0" smtClean="0"/>
              <a:t> </a:t>
            </a:r>
            <a:r>
              <a:rPr lang="tr-TR" sz="1000" dirty="0" err="1" smtClean="0"/>
              <a:t>approaches</a:t>
            </a:r>
            <a:r>
              <a:rPr lang="tr-TR" sz="1000" dirty="0" smtClean="0"/>
              <a:t> </a:t>
            </a:r>
            <a:r>
              <a:rPr lang="tr-TR" sz="1000" dirty="0" err="1"/>
              <a:t>to</a:t>
            </a:r>
            <a:r>
              <a:rPr lang="tr-TR" sz="1000" dirty="0"/>
              <a:t> </a:t>
            </a:r>
            <a:r>
              <a:rPr lang="tr-TR" sz="1000" dirty="0" err="1"/>
              <a:t>hyperuricemia</a:t>
            </a:r>
            <a:r>
              <a:rPr lang="tr-TR" sz="1000" dirty="0"/>
              <a:t>. </a:t>
            </a:r>
            <a:r>
              <a:rPr lang="tr-TR" sz="1000" dirty="0" err="1"/>
              <a:t>Arthritis</a:t>
            </a:r>
            <a:r>
              <a:rPr lang="tr-TR" sz="1000" dirty="0"/>
              <a:t> </a:t>
            </a:r>
            <a:r>
              <a:rPr lang="tr-TR" sz="1000" dirty="0" err="1"/>
              <a:t>Care</a:t>
            </a:r>
            <a:r>
              <a:rPr lang="tr-TR" sz="1000" dirty="0"/>
              <a:t> </a:t>
            </a:r>
            <a:r>
              <a:rPr lang="tr-TR" sz="1000" dirty="0" err="1"/>
              <a:t>Res</a:t>
            </a:r>
            <a:r>
              <a:rPr lang="tr-TR" sz="1000" dirty="0"/>
              <a:t> (</a:t>
            </a:r>
            <a:r>
              <a:rPr lang="tr-TR" sz="1000" dirty="0" err="1" smtClean="0"/>
              <a:t>Hoboken</a:t>
            </a:r>
            <a:r>
              <a:rPr lang="tr-TR" sz="1000" dirty="0" smtClean="0"/>
              <a:t>) 2012;64(10</a:t>
            </a:r>
            <a:r>
              <a:rPr lang="tr-TR" sz="1000" dirty="0"/>
              <a:t>):1431-46</a:t>
            </a:r>
            <a:r>
              <a:rPr lang="tr-TR" sz="1000" dirty="0" smtClean="0"/>
              <a:t>.</a:t>
            </a:r>
            <a:r>
              <a:rPr lang="tr-TR" sz="1000" dirty="0"/>
              <a:t> </a:t>
            </a:r>
            <a:r>
              <a:rPr lang="tr-TR" sz="1000" dirty="0" err="1"/>
              <a:t>ngh</a:t>
            </a:r>
            <a:r>
              <a:rPr lang="tr-T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96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E2A433-F055-8F6C-23D8-D68985115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atin typeface="Comic Sans MS" panose="030F0702030302020204" pitchFamily="66" charset="0"/>
              </a:rPr>
              <a:t>Romatizmal Hastalıklarda Diyet Örnekleri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F28F508-71A5-D9DD-E391-482478BB0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D29BFD-BBAA-B9D8-12B3-4852449E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Akdeniz Diyeti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431A04-7946-4B03-044A-1C832B0FF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50382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Akdeniz tipi </a:t>
            </a:r>
            <a:r>
              <a:rPr lang="tr-TR" sz="2000" dirty="0">
                <a:latin typeface="Comic Sans MS" panose="030F0702030302020204" pitchFamily="66" charset="0"/>
              </a:rPr>
              <a:t>beslenme; sebze, meyve, kuru baklagil, zeytinyağı, balık ve kuruyemiş besinlerinin bol miktarda tüketildiği diyet modelidir. Süt ve süt ürünleri</a:t>
            </a:r>
            <a:r>
              <a:rPr lang="en-US" sz="2000" dirty="0">
                <a:latin typeface="Comic Sans MS" panose="030F0702030302020204" pitchFamily="66" charset="0"/>
              </a:rPr>
              <a:t> normal </a:t>
            </a:r>
            <a:r>
              <a:rPr lang="tr-TR" sz="2000" dirty="0">
                <a:latin typeface="Comic Sans MS" panose="030F0702030302020204" pitchFamily="66" charset="0"/>
              </a:rPr>
              <a:t>miktarda tüketilir</a:t>
            </a:r>
            <a:r>
              <a:rPr lang="en-US" sz="2000" dirty="0">
                <a:latin typeface="Comic Sans MS" panose="030F0702030302020204" pitchFamily="66" charset="0"/>
              </a:rPr>
              <a:t>. Bunun </a:t>
            </a:r>
            <a:r>
              <a:rPr lang="tr-TR" sz="2000" dirty="0">
                <a:latin typeface="Comic Sans MS" panose="030F0702030302020204" pitchFamily="66" charset="0"/>
              </a:rPr>
              <a:t>yanı sıra kırmızı et, işlenmiş etler, şekerli yiyecekler ve içecekler, hayvansal yağlar </a:t>
            </a:r>
            <a:r>
              <a:rPr lang="en-US" sz="2000" dirty="0">
                <a:latin typeface="Comic Sans MS" panose="030F0702030302020204" pitchFamily="66" charset="0"/>
              </a:rPr>
              <a:t>(</a:t>
            </a:r>
            <a:r>
              <a:rPr lang="tr-TR" sz="2000" dirty="0">
                <a:latin typeface="Comic Sans MS" panose="030F0702030302020204" pitchFamily="66" charset="0"/>
              </a:rPr>
              <a:t>tereyağı</a:t>
            </a:r>
            <a:r>
              <a:rPr lang="en-US" sz="2000" dirty="0">
                <a:latin typeface="Comic Sans MS" panose="030F0702030302020204" pitchFamily="66" charset="0"/>
              </a:rPr>
              <a:t>) daha </a:t>
            </a:r>
            <a:r>
              <a:rPr lang="tr-TR" sz="2000" dirty="0">
                <a:latin typeface="Comic Sans MS" panose="030F0702030302020204" pitchFamily="66" charset="0"/>
              </a:rPr>
              <a:t>az miktarda tüketilir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Akdeniz </a:t>
            </a:r>
            <a:r>
              <a:rPr lang="tr-TR" sz="2000" dirty="0">
                <a:latin typeface="Comic Sans MS" panose="030F0702030302020204" pitchFamily="66" charset="0"/>
              </a:rPr>
              <a:t>diyeti; düşük enerji, yüksek posa, fazla antioksidan ve fenolik bileşikler, yüksek miktarda doymamış yağ ve düşük oranda doymuş yağ içermesiyle kronik hastalıkları önleme, korunma ve tedavisinde kullanılan bir beslenme tedavisidir</a:t>
            </a:r>
            <a:r>
              <a:rPr lang="en-US" sz="2000" dirty="0">
                <a:latin typeface="Comic Sans MS" panose="030F0702030302020204" pitchFamily="66" charset="0"/>
              </a:rPr>
              <a:t>. </a:t>
            </a:r>
            <a:endParaRPr lang="tr-TR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Akdeniz </a:t>
            </a:r>
            <a:r>
              <a:rPr lang="tr-TR" sz="2000" dirty="0">
                <a:latin typeface="Comic Sans MS" panose="030F0702030302020204" pitchFamily="66" charset="0"/>
              </a:rPr>
              <a:t>diyetinde; günde </a:t>
            </a:r>
            <a:r>
              <a:rPr lang="en-US" sz="2000" dirty="0">
                <a:latin typeface="Comic Sans MS" panose="030F0702030302020204" pitchFamily="66" charset="0"/>
              </a:rPr>
              <a:t>8 </a:t>
            </a:r>
            <a:r>
              <a:rPr lang="tr-TR" sz="2000" dirty="0">
                <a:latin typeface="Comic Sans MS" panose="030F0702030302020204" pitchFamily="66" charset="0"/>
              </a:rPr>
              <a:t>porsiyon</a:t>
            </a:r>
            <a:r>
              <a:rPr lang="en-US" sz="2000" dirty="0">
                <a:latin typeface="Comic Sans MS" panose="030F0702030302020204" pitchFamily="66" charset="0"/>
              </a:rPr>
              <a:t> tam </a:t>
            </a:r>
            <a:r>
              <a:rPr lang="tr-TR" sz="2000" dirty="0">
                <a:latin typeface="Comic Sans MS" panose="030F0702030302020204" pitchFamily="66" charset="0"/>
              </a:rPr>
              <a:t>tahıl ürünleri</a:t>
            </a:r>
            <a:r>
              <a:rPr lang="en-US" sz="2000" dirty="0">
                <a:latin typeface="Comic Sans MS" panose="030F0702030302020204" pitchFamily="66" charset="0"/>
              </a:rPr>
              <a:t>, 4-6 </a:t>
            </a:r>
            <a:r>
              <a:rPr lang="tr-TR" sz="2000" dirty="0">
                <a:latin typeface="Comic Sans MS" panose="030F0702030302020204" pitchFamily="66" charset="0"/>
              </a:rPr>
              <a:t>porsiyon meyve</a:t>
            </a:r>
            <a:r>
              <a:rPr lang="en-US" sz="2000" dirty="0">
                <a:latin typeface="Comic Sans MS" panose="030F0702030302020204" pitchFamily="66" charset="0"/>
              </a:rPr>
              <a:t>, 2-3 </a:t>
            </a:r>
            <a:r>
              <a:rPr lang="tr-TR" sz="2000" dirty="0">
                <a:latin typeface="Comic Sans MS" panose="030F0702030302020204" pitchFamily="66" charset="0"/>
              </a:rPr>
              <a:t>porsiyon sebze, haftada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2-3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porsiyon balık önerilmektedir.</a:t>
            </a:r>
          </a:p>
        </p:txBody>
      </p:sp>
    </p:spTree>
    <p:extLst>
      <p:ext uri="{BB962C8B-B14F-4D97-AF65-F5344CB8AC3E}">
        <p14:creationId xmlns:p14="http://schemas.microsoft.com/office/powerpoint/2010/main" val="98101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097"/>
            <a:ext cx="6280473" cy="304180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4472" y="3171903"/>
            <a:ext cx="626712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6 yaşam tarzı </a:t>
            </a:r>
            <a:r>
              <a:rPr lang="tr-TR" sz="1600" dirty="0" err="1" smtClean="0"/>
              <a:t>maruziyeti</a:t>
            </a:r>
            <a:r>
              <a:rPr lang="tr-TR" sz="1600" dirty="0" smtClean="0"/>
              <a:t> (egzersiz, </a:t>
            </a:r>
            <a:r>
              <a:rPr lang="tr-T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diyet</a:t>
            </a:r>
            <a:r>
              <a:rPr lang="tr-TR" sz="1600" dirty="0" smtClean="0"/>
              <a:t>, kilo, alkol, sigara, işe katılım) </a:t>
            </a:r>
            <a:endParaRPr lang="tr-T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7 RMD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 smtClean="0"/>
              <a:t>osteoartrit</a:t>
            </a:r>
            <a:endParaRPr lang="tr-TR" sz="16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 smtClean="0"/>
              <a:t>romatoid</a:t>
            </a:r>
            <a:r>
              <a:rPr lang="tr-TR" sz="1600" dirty="0" smtClean="0"/>
              <a:t> </a:t>
            </a:r>
            <a:r>
              <a:rPr lang="tr-TR" sz="1600" dirty="0" err="1" smtClean="0"/>
              <a:t>artrit</a:t>
            </a:r>
            <a:endParaRPr lang="tr-TR" sz="16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 smtClean="0"/>
              <a:t>aksiyel</a:t>
            </a:r>
            <a:r>
              <a:rPr lang="tr-TR" sz="1600" dirty="0" smtClean="0"/>
              <a:t> </a:t>
            </a:r>
            <a:r>
              <a:rPr lang="tr-TR" sz="1600" dirty="0" err="1" smtClean="0"/>
              <a:t>spondiloartrit</a:t>
            </a:r>
            <a:endParaRPr lang="tr-TR" sz="16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 smtClean="0"/>
              <a:t>psoriatik</a:t>
            </a:r>
            <a:r>
              <a:rPr lang="tr-TR" sz="1600" dirty="0" smtClean="0"/>
              <a:t> </a:t>
            </a:r>
            <a:r>
              <a:rPr lang="tr-TR" sz="1600" dirty="0" err="1" smtClean="0"/>
              <a:t>artrit</a:t>
            </a:r>
            <a:endParaRPr lang="tr-TR" sz="16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sistemik </a:t>
            </a:r>
            <a:r>
              <a:rPr lang="tr-TR" sz="1600" dirty="0" err="1" smtClean="0"/>
              <a:t>lupus</a:t>
            </a:r>
            <a:r>
              <a:rPr lang="tr-TR" sz="1600" dirty="0" smtClean="0"/>
              <a:t> </a:t>
            </a:r>
            <a:r>
              <a:rPr lang="tr-TR" sz="1600" dirty="0" err="1" smtClean="0"/>
              <a:t>eritematozus</a:t>
            </a:r>
            <a:endParaRPr lang="tr-TR" sz="16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sistemik skleroz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gut</a:t>
            </a:r>
            <a:endParaRPr lang="tr-TR" sz="1600" dirty="0"/>
          </a:p>
        </p:txBody>
      </p:sp>
      <p:sp>
        <p:nvSpPr>
          <p:cNvPr id="6" name="Dikdörtgen 5"/>
          <p:cNvSpPr/>
          <p:nvPr/>
        </p:nvSpPr>
        <p:spPr>
          <a:xfrm>
            <a:off x="6636071" y="3171903"/>
            <a:ext cx="6096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beş kapsayıcı ilke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18 spesifik öneri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5262880" y="4459383"/>
            <a:ext cx="6593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RMD'li</a:t>
            </a:r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kişiler için sağlıklı ve dengeli beslenmenin önemini vurgulamaktadır.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RMD'li</a:t>
            </a:r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kişiler ve diyetisyenler sağlıklı bir kiloya ulaşmak ve bunu korumak için birlikte çalışmalıdır.</a:t>
            </a:r>
            <a:endParaRPr lang="tr-T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6785811" y="673768"/>
            <a:ext cx="4704347" cy="187692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chemeClr val="accent5">
                    <a:lumMod val="50000"/>
                  </a:schemeClr>
                </a:solidFill>
              </a:rPr>
              <a:t>RMD'si</a:t>
            </a:r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</a:rPr>
              <a:t> olan kişiler bu konuyu sıklıkla sormaktadır ve bu nedenle bu konu bir önceliktir.</a:t>
            </a:r>
            <a:endParaRPr lang="tr-T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3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E6A7B7-ABD9-006C-77D4-7EC660A7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Bitki Bazlı Diyet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59BA4C-FCAE-D951-9822-CF4A5C5DB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dirty="0">
                <a:effectLst/>
                <a:latin typeface="Comic Sans MS" panose="030F0702030302020204" pitchFamily="66" charset="0"/>
              </a:rPr>
              <a:t>Vejetaryen diyetler, hayvansal ürünlerin tüketiminin azaltılması veya tamamen ortadan kaldırılmasıyla karakterize edilir ancak süt ürünleri ve/veya yumurtayı içerebilir; vegan diyetleri ise yalnızca bitkisel besinleri içerir. </a:t>
            </a:r>
          </a:p>
          <a:p>
            <a:pPr algn="just">
              <a:lnSpc>
                <a:spcPct val="150000"/>
              </a:lnSpc>
            </a:pPr>
            <a:r>
              <a:rPr lang="tr-TR" sz="2400" b="0" i="0" dirty="0">
                <a:effectLst/>
                <a:latin typeface="Comic Sans MS" panose="030F0702030302020204" pitchFamily="66" charset="0"/>
              </a:rPr>
              <a:t>Hem vejetaryen hem de vegan diyetleri genellikle sebzeleri, meyveleri, tahılları, baklagilleri ve kuruyemişleri vurgular.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66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3A3E8-4DE1-5E5A-8A10-F259E21E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Eliminasyon Diyeti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4A1891-C30B-D979-32BA-973DD4380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Comic Sans MS" panose="030F0702030302020204" pitchFamily="66" charset="0"/>
              </a:rPr>
              <a:t>Bağışıklık tepkisinde yer alabilecek yüksek antijen içerikli diyet bileşenlerinin (inek sütü proteini, gluten ve et gibi) bir süre (4-6 hafta) diyetten tamamen çıkarılmasına dayanır. Bu antijenler daha sonra yeniden dahil edilir ve bir alevlenme meydana gelirse kalıcı olarak ortadan kaldırılır. 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Comic Sans MS" panose="030F0702030302020204" pitchFamily="66" charset="0"/>
              </a:rPr>
              <a:t>Özellikle RA’da yararlı etkileri gözlense de kanıt düzeyi düşüktür.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9662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22D281-6C01-77FE-863C-E5694719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Glutensiz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Diyet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FBAF16-F23D-9C2B-1FF7-287B01EFD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000" b="0" i="0" dirty="0">
                <a:effectLst/>
                <a:latin typeface="Comic Sans MS" panose="030F0702030302020204" pitchFamily="66" charset="0"/>
              </a:rPr>
              <a:t>Glutensiz diyet; buğday, arpa ve çavdar gibi gluten içeren kaynakların diyetten çıkarılmasıyla oluşturulan bir diyet olup, çölyak hastalığı, gluten </a:t>
            </a:r>
            <a:r>
              <a:rPr lang="tr-TR" sz="2000" b="0" i="0" dirty="0" err="1">
                <a:effectLst/>
                <a:latin typeface="Comic Sans MS" panose="030F0702030302020204" pitchFamily="66" charset="0"/>
              </a:rPr>
              <a:t>intolerası</a:t>
            </a:r>
            <a:r>
              <a:rPr lang="tr-TR" sz="2000" b="0" i="0" dirty="0">
                <a:effectLst/>
                <a:latin typeface="Comic Sans MS" panose="030F0702030302020204" pitchFamily="66" charset="0"/>
              </a:rPr>
              <a:t> gibi gluten ile ilişkili hastalıklarda terapötik bir yaklaşımdır.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Comic Sans MS" panose="030F0702030302020204" pitchFamily="66" charset="0"/>
              </a:rPr>
              <a:t>HLA ile ilişkili olan  çölyak  hastalığı 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>
                <a:latin typeface="Comic Sans MS" panose="030F0702030302020204" pitchFamily="66" charset="0"/>
              </a:rPr>
              <a:t>Artritli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hastalarında  </a:t>
            </a:r>
            <a:r>
              <a:rPr lang="tr-TR" sz="2000" dirty="0">
                <a:latin typeface="Comic Sans MS" panose="030F0702030302020204" pitchFamily="66" charset="0"/>
              </a:rPr>
              <a:t>bildirilen yüksek   oranda   anti-</a:t>
            </a:r>
            <a:r>
              <a:rPr lang="tr-TR" sz="2000" dirty="0" err="1">
                <a:latin typeface="Comic Sans MS" panose="030F0702030302020204" pitchFamily="66" charset="0"/>
              </a:rPr>
              <a:t>gliadin</a:t>
            </a:r>
            <a:r>
              <a:rPr lang="tr-TR" sz="2000" dirty="0">
                <a:latin typeface="Comic Sans MS" panose="030F0702030302020204" pitchFamily="66" charset="0"/>
              </a:rPr>
              <a:t>   antikorları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Comic Sans MS" panose="030F0702030302020204" pitchFamily="66" charset="0"/>
              </a:rPr>
              <a:t>Diyet  gluteninin  son  zamanlarda  bağışıklık  sisteminin  bir  aktivatörü  olarak tanımlanması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000" dirty="0">
                <a:latin typeface="Comic Sans MS" panose="030F0702030302020204" pitchFamily="66" charset="0"/>
              </a:rPr>
              <a:t>Glutensiz   diyetin  terapötik bir yaklaşım olabileceğini  düşündürmektedir. Mevcut   kanıtlar   sınırlı   olsa   da   glutensiz   diyetlerin   RA   hastalarında   olumlu etkileri  gösterilmiştir.</a:t>
            </a:r>
          </a:p>
          <a:p>
            <a:pPr algn="just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82533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A15EF9-D309-EAEA-3BD3-ACE463F7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Düşük Antijen İçerikli </a:t>
            </a:r>
            <a:r>
              <a:rPr lang="tr-TR" b="1" dirty="0" smtClean="0">
                <a:latin typeface="Comic Sans MS" panose="030F0702030302020204" pitchFamily="66" charset="0"/>
              </a:rPr>
              <a:t>Diyet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B658C9-2DC9-76B8-CA0D-AE1F3C0A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611"/>
            <a:ext cx="10515600" cy="319275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</a:pPr>
            <a:r>
              <a:rPr lang="tr-TR" dirty="0">
                <a:latin typeface="Comic Sans MS" panose="030F0702030302020204" pitchFamily="66" charset="0"/>
              </a:rPr>
              <a:t>Antijen içeriği yüksek (buğday unu, yumurta, süt, kırmızı et, çilek, domates, çikolata, kuruyemiş, kurutulmuş meyveler ve baharatlar) besinlerin günlük tüketiminin sınırlandırılmasına dayanır.</a:t>
            </a:r>
          </a:p>
          <a:p>
            <a:pPr algn="just">
              <a:lnSpc>
                <a:spcPct val="160000"/>
              </a:lnSpc>
            </a:pPr>
            <a:r>
              <a:rPr lang="tr-TR" dirty="0">
                <a:latin typeface="Comic Sans MS" panose="030F0702030302020204" pitchFamily="66" charset="0"/>
              </a:rPr>
              <a:t>Antijen kısıtlanmasının yanı sıra doymuş yağlardan fakir; doymamış yağlar ve posadan zengindir.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53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B21DDA-C18D-0B3D-5E04-9EAE9101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Anti-inflamatuar Diyet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237002-6B3B-CFD3-7F4A-FF493D67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Comic Sans MS" panose="030F0702030302020204" pitchFamily="66" charset="0"/>
              </a:rPr>
              <a:t>Genel olarak Akdeniz diyetine benzeyen, ancak potansiyel anti-inflamatuvar bileşen içeriği Akdeniz diyetinden daha yüksek olduğu bildirilen bir diyettir. 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Comic Sans MS" panose="030F0702030302020204" pitchFamily="66" charset="0"/>
              </a:rPr>
              <a:t>Anti-inflamatuar diyet; meyve (özellikle </a:t>
            </a:r>
            <a:r>
              <a:rPr lang="tr-TR" sz="2200" dirty="0" err="1">
                <a:latin typeface="Comic Sans MS" panose="030F0702030302020204" pitchFamily="66" charset="0"/>
              </a:rPr>
              <a:t>böğürtlengiller</a:t>
            </a:r>
            <a:r>
              <a:rPr lang="tr-TR" sz="2200" dirty="0">
                <a:latin typeface="Comic Sans MS" panose="030F0702030302020204" pitchFamily="66" charset="0"/>
              </a:rPr>
              <a:t>), sebze, kurubaklagiller, yağlı tohumlar ve sert kabuklu yemişler gibi bitkisel kaynaklı besinler ile tavuk, balık (kırmızı et yerine) gibi hayvansal kaynaklı besinlerin tüketimini artırmayı, işlenmiş ve </a:t>
            </a:r>
            <a:r>
              <a:rPr lang="tr-TR" sz="2200" dirty="0" err="1">
                <a:latin typeface="Comic Sans MS" panose="030F0702030302020204" pitchFamily="66" charset="0"/>
              </a:rPr>
              <a:t>fast</a:t>
            </a:r>
            <a:r>
              <a:rPr lang="tr-TR" sz="2200" dirty="0">
                <a:latin typeface="Comic Sans MS" panose="030F0702030302020204" pitchFamily="66" charset="0"/>
              </a:rPr>
              <a:t> </a:t>
            </a:r>
            <a:r>
              <a:rPr lang="tr-TR" sz="2200" dirty="0" err="1">
                <a:latin typeface="Comic Sans MS" panose="030F0702030302020204" pitchFamily="66" charset="0"/>
              </a:rPr>
              <a:t>food</a:t>
            </a:r>
            <a:r>
              <a:rPr lang="tr-TR" sz="2200" dirty="0">
                <a:latin typeface="Comic Sans MS" panose="030F0702030302020204" pitchFamily="66" charset="0"/>
              </a:rPr>
              <a:t> türü besinler, özellikle fruktoz ve </a:t>
            </a:r>
            <a:r>
              <a:rPr lang="tr-TR" sz="2200" dirty="0" err="1">
                <a:latin typeface="Comic Sans MS" panose="030F0702030302020204" pitchFamily="66" charset="0"/>
              </a:rPr>
              <a:t>sukroz</a:t>
            </a:r>
            <a:r>
              <a:rPr lang="tr-TR" sz="2200" dirty="0">
                <a:latin typeface="Comic Sans MS" panose="030F0702030302020204" pitchFamily="66" charset="0"/>
              </a:rPr>
              <a:t> gibi şekerlerin tüketimini azaltmayı amaçlar.</a:t>
            </a:r>
          </a:p>
          <a:p>
            <a:pPr algn="just">
              <a:lnSpc>
                <a:spcPct val="150000"/>
              </a:lnSpc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651156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C9DD0C-179F-339D-13C0-574D6544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Düşük Glisemik İndeksli Diyet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2F4126-2481-E304-41FA-F68C6435F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281"/>
            <a:ext cx="6797842" cy="395994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Düşük </a:t>
            </a:r>
            <a:r>
              <a:rPr lang="tr-TR" sz="2000" dirty="0">
                <a:latin typeface="Comic Sans MS" panose="030F0702030302020204" pitchFamily="66" charset="0"/>
              </a:rPr>
              <a:t>glisemik indeks (Gİ) tedavisinin amacı Gİ&lt;50 olan karbonhidrat kaynaklarını kullanarak hastanın kan  şekeri  düzeylerini  </a:t>
            </a:r>
            <a:r>
              <a:rPr lang="en-US" sz="2000" dirty="0">
                <a:latin typeface="Comic Sans MS" panose="030F0702030302020204" pitchFamily="66" charset="0"/>
              </a:rPr>
              <a:t>minimal  </a:t>
            </a:r>
            <a:r>
              <a:rPr lang="tr-TR" sz="2000" dirty="0">
                <a:latin typeface="Comic Sans MS" panose="030F0702030302020204" pitchFamily="66" charset="0"/>
              </a:rPr>
              <a:t>düzeyde  ve  stabil tutmaktır.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Comic Sans MS" panose="030F0702030302020204" pitchFamily="66" charset="0"/>
              </a:rPr>
              <a:t>Yapılan  çalışmalarda,  düşük </a:t>
            </a:r>
            <a:r>
              <a:rPr lang="tr-TR" sz="2000" dirty="0" err="1">
                <a:latin typeface="Comic Sans MS" panose="030F0702030302020204" pitchFamily="66" charset="0"/>
              </a:rPr>
              <a:t>Gİ’li</a:t>
            </a:r>
            <a:r>
              <a:rPr lang="tr-TR" sz="2000" dirty="0">
                <a:latin typeface="Comic Sans MS" panose="030F0702030302020204" pitchFamily="66" charset="0"/>
              </a:rPr>
              <a:t> öğünlerin açlık hissi ve besin alımını azaltarak obezite tedavisine yardımcı </a:t>
            </a:r>
            <a:r>
              <a:rPr lang="tr-TR" sz="2000" dirty="0" smtClean="0">
                <a:latin typeface="Comic Sans MS" panose="030F0702030302020204" pitchFamily="66" charset="0"/>
              </a:rPr>
              <a:t>olabileceğini </a:t>
            </a:r>
            <a:endParaRPr lang="tr-TR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Comic Sans MS" panose="030F0702030302020204" pitchFamily="66" charset="0"/>
              </a:rPr>
              <a:t>Uzun  dönemde obezite,  kalp-damar  hastalıkları  ve  diyabet  gibi hastalıkların önlenebileceği bildirilir.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C2BC79ED-3D77-8487-46AE-BADF1AA11F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28107" y="1805746"/>
          <a:ext cx="362154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435">
                  <a:extLst>
                    <a:ext uri="{9D8B030D-6E8A-4147-A177-3AD203B41FA5}">
                      <a16:colId xmlns:a16="http://schemas.microsoft.com/office/drawing/2014/main" val="2245507045"/>
                    </a:ext>
                  </a:extLst>
                </a:gridCol>
                <a:gridCol w="1255107">
                  <a:extLst>
                    <a:ext uri="{9D8B030D-6E8A-4147-A177-3AD203B41FA5}">
                      <a16:colId xmlns:a16="http://schemas.microsoft.com/office/drawing/2014/main" val="3210344008"/>
                    </a:ext>
                  </a:extLst>
                </a:gridCol>
              </a:tblGrid>
              <a:tr h="286201">
                <a:tc>
                  <a:txBody>
                    <a:bodyPr/>
                    <a:lstStyle/>
                    <a:p>
                      <a:pPr algn="l"/>
                      <a:r>
                        <a:rPr lang="tr-TR" sz="1600" dirty="0"/>
                        <a:t>Besin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GI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58161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l"/>
                      <a:r>
                        <a:rPr lang="tr-TR" sz="1600" dirty="0"/>
                        <a:t>Süt (tam yağlı)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31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958706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l"/>
                      <a:r>
                        <a:rPr lang="tr-TR" sz="1600" dirty="0"/>
                        <a:t>Tam tahıllı ekmek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49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86326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l"/>
                      <a:r>
                        <a:rPr lang="tr-TR" sz="1600" dirty="0"/>
                        <a:t>Yumurta –et ve et ürünleri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6376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l"/>
                      <a:r>
                        <a:rPr lang="tr-TR" sz="1600" dirty="0"/>
                        <a:t>Elma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58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978621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l"/>
                      <a:r>
                        <a:rPr lang="tr-TR" sz="1600" dirty="0"/>
                        <a:t>Havuç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543947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l"/>
                      <a:r>
                        <a:rPr lang="tr-TR" sz="1600" dirty="0"/>
                        <a:t>Yoğurt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36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557267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l"/>
                      <a:r>
                        <a:rPr lang="tr-TR" sz="1600" dirty="0"/>
                        <a:t>Kurubaklagiller (pişmiş)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25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66444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l"/>
                      <a:r>
                        <a:rPr lang="tr-TR" sz="1600" dirty="0"/>
                        <a:t>Beyaz ekmek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87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170782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l"/>
                      <a:r>
                        <a:rPr lang="tr-TR" sz="1600" dirty="0"/>
                        <a:t>Haşlanmış patates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77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42507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l"/>
                      <a:r>
                        <a:rPr lang="tr-TR" sz="1600" dirty="0"/>
                        <a:t>Bulgur pilavı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48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53872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l"/>
                      <a:r>
                        <a:rPr lang="tr-TR" sz="1600" dirty="0"/>
                        <a:t>Ceviz-zeytinyağı-</a:t>
                      </a:r>
                      <a:r>
                        <a:rPr lang="tr-TR" sz="1600" dirty="0" err="1"/>
                        <a:t>tereyağ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635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079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881D4B-EFB7-6D27-A83F-77BF4F57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Sonuç ve Öneriler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8D7B61-5D50-AEE2-DA80-9EC0842FF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Comic Sans MS" panose="030F0702030302020204" pitchFamily="66" charset="0"/>
              </a:rPr>
              <a:t>Diyet modelleri ile yapılan çalışmalardan elde edilen veriler diyetin, inflamasyonun ve oksidatif stresin yönetimini sağlayarak romatizmal hastalıkların yönetiminde önemli bir rol oynadığını gösterir.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Comic Sans MS" panose="030F0702030302020204" pitchFamily="66" charset="0"/>
              </a:rPr>
              <a:t>Yapılan çalışmalarda glutensiz diyet, bitki bazlı diyetler, eliminasyon diyeti veya anti-inflamatuar diyetlerden olumlu sonuçlar elde edildiği görülmüştür. </a:t>
            </a: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 fazla çalışılan ve hastalık aktivitesi ile ilişkilendirilmiş diyet modeli ise Akdeniz diyetidir.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Comic Sans MS" panose="030F0702030302020204" pitchFamily="66" charset="0"/>
              </a:rPr>
              <a:t>Tüm bu diyetler genellikle antioksidanlar-bitkisel besinlerden zengin ve hayvansal ürünler-doymuş yağlardan fakir bir beslenme örüntüsüne sahiptir.</a:t>
            </a:r>
          </a:p>
        </p:txBody>
      </p:sp>
    </p:spTree>
    <p:extLst>
      <p:ext uri="{BB962C8B-B14F-4D97-AF65-F5344CB8AC3E}">
        <p14:creationId xmlns:p14="http://schemas.microsoft.com/office/powerpoint/2010/main" val="1470022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7200" b="1" dirty="0" err="1" smtClean="0">
                <a:latin typeface="Comic Sans MS" panose="030F0702030302020204" pitchFamily="66" charset="0"/>
              </a:rPr>
              <a:t>Teşekküler</a:t>
            </a:r>
            <a:endParaRPr lang="tr-TR" sz="7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Diyet örneklerinin hazırlanmasında katkılarından dolayı </a:t>
            </a:r>
            <a:r>
              <a:rPr lang="tr-TR" sz="1800" dirty="0" err="1" smtClean="0">
                <a:latin typeface="Comic Sans MS" panose="030F0702030302020204" pitchFamily="66" charset="0"/>
              </a:rPr>
              <a:t>Dyt</a:t>
            </a:r>
            <a:r>
              <a:rPr lang="tr-TR" sz="1800" dirty="0" smtClean="0">
                <a:latin typeface="Comic Sans MS" panose="030F0702030302020204" pitchFamily="66" charset="0"/>
              </a:rPr>
              <a:t>. </a:t>
            </a:r>
            <a:r>
              <a:rPr lang="tr-TR" sz="1800" dirty="0" err="1" smtClean="0">
                <a:latin typeface="Comic Sans MS" panose="030F0702030302020204" pitchFamily="66" charset="0"/>
              </a:rPr>
              <a:t>Sümeyra</a:t>
            </a:r>
            <a:r>
              <a:rPr lang="tr-TR" sz="1800" dirty="0" smtClean="0">
                <a:latin typeface="Comic Sans MS" panose="030F0702030302020204" pitchFamily="66" charset="0"/>
              </a:rPr>
              <a:t> </a:t>
            </a:r>
            <a:r>
              <a:rPr lang="tr-TR" sz="1800" dirty="0" err="1" smtClean="0">
                <a:latin typeface="Comic Sans MS" panose="030F0702030302020204" pitchFamily="66" charset="0"/>
              </a:rPr>
              <a:t>Öteleş’e</a:t>
            </a:r>
            <a:r>
              <a:rPr lang="tr-TR" sz="1800" dirty="0" smtClean="0">
                <a:latin typeface="Comic Sans MS" panose="030F0702030302020204" pitchFamily="66" charset="0"/>
              </a:rPr>
              <a:t> teşekkür ederim.</a:t>
            </a:r>
            <a:endParaRPr lang="tr-TR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4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88" y="457200"/>
            <a:ext cx="11665387" cy="439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21" y="248577"/>
            <a:ext cx="9781290" cy="627323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77716" y="1535577"/>
            <a:ext cx="8783053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chemeClr val="accent2">
                    <a:lumMod val="50000"/>
                  </a:schemeClr>
                </a:solidFill>
              </a:rPr>
              <a:t>Tüm </a:t>
            </a:r>
            <a:r>
              <a:rPr lang="tr-TR" sz="3200" dirty="0" err="1" smtClean="0">
                <a:solidFill>
                  <a:schemeClr val="accent2">
                    <a:lumMod val="50000"/>
                  </a:schemeClr>
                </a:solidFill>
              </a:rPr>
              <a:t>RMD'ler</a:t>
            </a:r>
            <a:r>
              <a:rPr lang="tr-TR" sz="3200" dirty="0" smtClean="0">
                <a:solidFill>
                  <a:schemeClr val="accent2">
                    <a:lumMod val="50000"/>
                  </a:schemeClr>
                </a:solidFill>
              </a:rPr>
              <a:t> için belirli yaşam tarzı </a:t>
            </a:r>
            <a:r>
              <a:rPr lang="tr-TR" sz="3200" dirty="0" err="1" smtClean="0">
                <a:solidFill>
                  <a:schemeClr val="accent2">
                    <a:lumMod val="50000"/>
                  </a:schemeClr>
                </a:solidFill>
              </a:rPr>
              <a:t>maruziyetlerine</a:t>
            </a:r>
            <a:r>
              <a:rPr lang="tr-TR" sz="3200" dirty="0" smtClean="0">
                <a:solidFill>
                  <a:schemeClr val="accent2">
                    <a:lumMod val="50000"/>
                  </a:schemeClr>
                </a:solidFill>
              </a:rPr>
              <a:t> (etki büyüklüklerinin muhtemelen küçük olduğu diyet gibi) ilişkin daha büyük, yüksek kaliteli çalışmalara ihtiyaç vardır.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739891" cy="333487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30307" y="3517750"/>
            <a:ext cx="5550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dirty="0" smtClean="0"/>
              <a:t>Aşama 2013-2018 arası meta analizler ve </a:t>
            </a:r>
            <a:r>
              <a:rPr lang="tr-TR" dirty="0" err="1" smtClean="0"/>
              <a:t>reviewler</a:t>
            </a:r>
            <a:endParaRPr lang="tr-T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dirty="0"/>
              <a:t>Aşama </a:t>
            </a:r>
            <a:r>
              <a:rPr lang="tr-TR" dirty="0" smtClean="0"/>
              <a:t>yayın </a:t>
            </a:r>
            <a:r>
              <a:rPr lang="tr-TR" dirty="0"/>
              <a:t>tarihi kısıtlaması olmaksızın, </a:t>
            </a:r>
            <a:r>
              <a:rPr lang="tr-TR" dirty="0" err="1"/>
              <a:t>RMD'lerde</a:t>
            </a:r>
            <a:r>
              <a:rPr lang="tr-TR" dirty="0"/>
              <a:t> diyetle ilgili yayınlanmış orijinal çalışmaları içerecek şekilde genişletilmiştir.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736887" y="1482770"/>
            <a:ext cx="3610925" cy="4478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Sonlanım noktaları:</a:t>
            </a:r>
          </a:p>
          <a:p>
            <a:endParaRPr lang="tr-T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Hastalık </a:t>
            </a:r>
            <a:r>
              <a:rPr lang="tr-TR" dirty="0"/>
              <a:t>aktivitesi 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Fiziksel işlevsellik 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Ağrı 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Yorgunluk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Erozyonlar 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err="1" smtClean="0"/>
              <a:t>Komorbitide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Ruh sağlığı 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Yaşam kalitesi (</a:t>
            </a:r>
            <a:r>
              <a:rPr lang="tr-TR" dirty="0" err="1"/>
              <a:t>örn</a:t>
            </a:r>
            <a:r>
              <a:rPr lang="tr-TR" dirty="0"/>
              <a:t>. EQ-5D, SF-36</a:t>
            </a:r>
            <a:r>
              <a:rPr lang="tr-TR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İş durumu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30306" y="5454955"/>
            <a:ext cx="676656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tr-TR" sz="2000" dirty="0"/>
              <a:t>RA, OA, </a:t>
            </a:r>
            <a:r>
              <a:rPr lang="tr-TR" sz="2000" dirty="0" err="1"/>
              <a:t>aksiyel</a:t>
            </a:r>
            <a:r>
              <a:rPr lang="tr-TR" sz="2000" dirty="0"/>
              <a:t> </a:t>
            </a:r>
            <a:r>
              <a:rPr lang="tr-TR" sz="2000" dirty="0" err="1"/>
              <a:t>spondiloartrit</a:t>
            </a:r>
            <a:r>
              <a:rPr lang="tr-TR" sz="2000" dirty="0"/>
              <a:t> (</a:t>
            </a:r>
            <a:r>
              <a:rPr lang="tr-TR" sz="2000" dirty="0" err="1"/>
              <a:t>axSpA</a:t>
            </a:r>
            <a:r>
              <a:rPr lang="tr-TR" sz="2000" dirty="0"/>
              <a:t>), </a:t>
            </a:r>
            <a:r>
              <a:rPr lang="tr-TR" sz="2000" dirty="0" err="1"/>
              <a:t>psoriatik</a:t>
            </a:r>
            <a:r>
              <a:rPr lang="tr-TR" sz="2000" dirty="0"/>
              <a:t> </a:t>
            </a:r>
            <a:r>
              <a:rPr lang="tr-TR" sz="2000" dirty="0" err="1"/>
              <a:t>artrit</a:t>
            </a:r>
            <a:r>
              <a:rPr lang="tr-TR" sz="2000" dirty="0"/>
              <a:t> (</a:t>
            </a:r>
            <a:r>
              <a:rPr lang="tr-TR" sz="2000" dirty="0" err="1"/>
              <a:t>PsA</a:t>
            </a:r>
            <a:r>
              <a:rPr lang="tr-TR" sz="2000" dirty="0"/>
              <a:t>), sistemik </a:t>
            </a:r>
            <a:r>
              <a:rPr lang="tr-TR" sz="2000" dirty="0" err="1"/>
              <a:t>lupus</a:t>
            </a:r>
            <a:r>
              <a:rPr lang="tr-TR" sz="2000" dirty="0"/>
              <a:t> </a:t>
            </a:r>
            <a:r>
              <a:rPr lang="tr-TR" sz="2000" dirty="0" err="1"/>
              <a:t>eritematozus</a:t>
            </a:r>
            <a:r>
              <a:rPr lang="tr-TR" sz="2000" dirty="0"/>
              <a:t> (SLE), sistemik skleroz (</a:t>
            </a:r>
            <a:r>
              <a:rPr lang="tr-TR" sz="2000" dirty="0" err="1"/>
              <a:t>SSc</a:t>
            </a:r>
            <a:r>
              <a:rPr lang="tr-TR" sz="2000" dirty="0"/>
              <a:t>) ve gut </a:t>
            </a:r>
          </a:p>
        </p:txBody>
      </p:sp>
    </p:spTree>
    <p:extLst>
      <p:ext uri="{BB962C8B-B14F-4D97-AF65-F5344CB8AC3E}">
        <p14:creationId xmlns:p14="http://schemas.microsoft.com/office/powerpoint/2010/main" val="26233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36" y="607844"/>
            <a:ext cx="5982015" cy="439446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2572" y="5182060"/>
            <a:ext cx="66697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Yayınlanmış sistematik incelemeleri ve meta-analizleri belirlemek için arama stratejisinin akış şeması.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313" y="607844"/>
            <a:ext cx="5328520" cy="381354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782313" y="51764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dirty="0"/>
              <a:t>Bireysel diyet çalışmalarının incelenmesi için PRISMA </a:t>
            </a:r>
            <a:r>
              <a:rPr lang="tr-TR" sz="1200" dirty="0" smtClean="0"/>
              <a:t>akış </a:t>
            </a:r>
            <a:r>
              <a:rPr lang="tr-TR" sz="1200" dirty="0"/>
              <a:t>şeması.</a:t>
            </a:r>
          </a:p>
        </p:txBody>
      </p:sp>
    </p:spTree>
    <p:extLst>
      <p:ext uri="{BB962C8B-B14F-4D97-AF65-F5344CB8AC3E}">
        <p14:creationId xmlns:p14="http://schemas.microsoft.com/office/powerpoint/2010/main" val="23409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24811" y="0"/>
            <a:ext cx="6143513" cy="936550"/>
          </a:xfrm>
        </p:spPr>
        <p:txBody>
          <a:bodyPr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Osteoartrit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817" y="656216"/>
            <a:ext cx="7485687" cy="6201784"/>
          </a:xfrm>
          <a:prstGeom prst="rect">
            <a:avLst/>
          </a:prstGeom>
        </p:spPr>
      </p:pic>
      <p:cxnSp>
        <p:nvCxnSpPr>
          <p:cNvPr id="9" name="Düz Bağlayıcı 8"/>
          <p:cNvCxnSpPr/>
          <p:nvPr/>
        </p:nvCxnSpPr>
        <p:spPr>
          <a:xfrm>
            <a:off x="3754419" y="3205779"/>
            <a:ext cx="7422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3754419" y="3377901"/>
            <a:ext cx="7422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 flipV="1">
            <a:off x="3377901" y="2269864"/>
            <a:ext cx="1118795" cy="107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5959736" y="4539727"/>
            <a:ext cx="333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4679576" y="4679576"/>
            <a:ext cx="16136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Yuvarlatılmış Dikdörtgen 19"/>
          <p:cNvSpPr/>
          <p:nvPr/>
        </p:nvSpPr>
        <p:spPr>
          <a:xfrm>
            <a:off x="2248348" y="5486400"/>
            <a:ext cx="7368988" cy="677732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6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Obezite</a:t>
            </a:r>
            <a:r>
              <a:rPr lang="tr-TR" sz="2400" dirty="0">
                <a:latin typeface="Comic Sans MS" panose="030F0702030302020204" pitchFamily="66" charset="0"/>
              </a:rPr>
              <a:t>, </a:t>
            </a:r>
            <a:r>
              <a:rPr lang="tr-TR" sz="2400" dirty="0" err="1">
                <a:latin typeface="Comic Sans MS" panose="030F0702030302020204" pitchFamily="66" charset="0"/>
              </a:rPr>
              <a:t>osteoartrit</a:t>
            </a:r>
            <a:r>
              <a:rPr lang="tr-TR" sz="2400" dirty="0">
                <a:latin typeface="Comic Sans MS" panose="030F0702030302020204" pitchFamily="66" charset="0"/>
              </a:rPr>
              <a:t> gelişiminin en güçlü öncülerinden biridir.</a:t>
            </a:r>
          </a:p>
        </p:txBody>
      </p:sp>
      <p:sp>
        <p:nvSpPr>
          <p:cNvPr id="4" name="Unvan 4"/>
          <p:cNvSpPr txBox="1">
            <a:spLocks/>
          </p:cNvSpPr>
          <p:nvPr/>
        </p:nvSpPr>
        <p:spPr>
          <a:xfrm>
            <a:off x="24811" y="0"/>
            <a:ext cx="6143513" cy="93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Osteoartrit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564367" y="6317013"/>
            <a:ext cx="8462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000" dirty="0" err="1"/>
              <a:t>Reyes</a:t>
            </a:r>
            <a:r>
              <a:rPr lang="tr-TR" sz="1000" dirty="0"/>
              <a:t> C, </a:t>
            </a:r>
            <a:r>
              <a:rPr lang="tr-TR" sz="1000" dirty="0" err="1"/>
              <a:t>Leyland</a:t>
            </a:r>
            <a:r>
              <a:rPr lang="tr-TR" sz="1000" dirty="0"/>
              <a:t> KM, </a:t>
            </a:r>
            <a:r>
              <a:rPr lang="tr-TR" sz="1000" dirty="0" err="1"/>
              <a:t>Peat</a:t>
            </a:r>
            <a:r>
              <a:rPr lang="tr-TR" sz="1000" dirty="0"/>
              <a:t> G, Cooper C, </a:t>
            </a:r>
            <a:r>
              <a:rPr lang="tr-TR" sz="1000" dirty="0" err="1"/>
              <a:t>Arden</a:t>
            </a:r>
            <a:r>
              <a:rPr lang="tr-TR" sz="1000" dirty="0"/>
              <a:t> NK, </a:t>
            </a:r>
            <a:r>
              <a:rPr lang="tr-TR" sz="1000" dirty="0" err="1" smtClean="0"/>
              <a:t>Prieto-Alhambra</a:t>
            </a:r>
            <a:r>
              <a:rPr lang="tr-TR" sz="1000" dirty="0" smtClean="0"/>
              <a:t> D</a:t>
            </a:r>
            <a:r>
              <a:rPr lang="tr-TR" sz="1000" dirty="0"/>
              <a:t>. </a:t>
            </a:r>
            <a:r>
              <a:rPr lang="tr-TR" sz="1000" dirty="0" err="1"/>
              <a:t>Association</a:t>
            </a:r>
            <a:r>
              <a:rPr lang="tr-TR" sz="1000" dirty="0"/>
              <a:t> </a:t>
            </a:r>
            <a:r>
              <a:rPr lang="tr-TR" sz="1000" dirty="0" err="1"/>
              <a:t>between</a:t>
            </a:r>
            <a:r>
              <a:rPr lang="tr-TR" sz="1000" dirty="0"/>
              <a:t> </a:t>
            </a:r>
            <a:r>
              <a:rPr lang="tr-TR" sz="1000" dirty="0" err="1"/>
              <a:t>overweight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obesity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risk </a:t>
            </a:r>
            <a:r>
              <a:rPr lang="tr-TR" sz="1000" dirty="0" smtClean="0"/>
              <a:t>of </a:t>
            </a:r>
            <a:r>
              <a:rPr lang="tr-TR" sz="1000" dirty="0" err="1" smtClean="0"/>
              <a:t>clinically</a:t>
            </a:r>
            <a:r>
              <a:rPr lang="tr-TR" sz="1000" dirty="0" smtClean="0"/>
              <a:t> </a:t>
            </a:r>
            <a:r>
              <a:rPr lang="tr-TR" sz="1000" dirty="0" err="1"/>
              <a:t>diagnosed</a:t>
            </a:r>
            <a:r>
              <a:rPr lang="tr-TR" sz="1000" dirty="0"/>
              <a:t> </a:t>
            </a:r>
            <a:r>
              <a:rPr lang="tr-TR" sz="1000" dirty="0" err="1"/>
              <a:t>knee</a:t>
            </a:r>
            <a:r>
              <a:rPr lang="tr-TR" sz="1000" dirty="0"/>
              <a:t>, </a:t>
            </a:r>
            <a:r>
              <a:rPr lang="tr-TR" sz="1000" dirty="0" err="1"/>
              <a:t>hip</a:t>
            </a:r>
            <a:r>
              <a:rPr lang="tr-TR" sz="1000" dirty="0"/>
              <a:t>,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hand</a:t>
            </a:r>
            <a:r>
              <a:rPr lang="tr-TR" sz="1000" dirty="0"/>
              <a:t> </a:t>
            </a:r>
            <a:r>
              <a:rPr lang="tr-TR" sz="1000" dirty="0" err="1"/>
              <a:t>osteoarthritis</a:t>
            </a:r>
            <a:r>
              <a:rPr lang="tr-TR" sz="1000" dirty="0"/>
              <a:t>: a </a:t>
            </a:r>
            <a:r>
              <a:rPr lang="tr-TR" sz="1000" dirty="0" err="1" smtClean="0"/>
              <a:t>population</a:t>
            </a:r>
            <a:r>
              <a:rPr lang="tr-TR" sz="1000" dirty="0" smtClean="0"/>
              <a:t>- </a:t>
            </a:r>
            <a:r>
              <a:rPr lang="tr-TR" sz="1000" dirty="0" err="1" smtClean="0"/>
              <a:t>based</a:t>
            </a:r>
            <a:r>
              <a:rPr lang="tr-TR" sz="1000" dirty="0" smtClean="0"/>
              <a:t> </a:t>
            </a:r>
            <a:r>
              <a:rPr lang="tr-TR" sz="1000" dirty="0" err="1"/>
              <a:t>cohort</a:t>
            </a:r>
            <a:r>
              <a:rPr lang="tr-TR" sz="1000" dirty="0"/>
              <a:t> </a:t>
            </a:r>
            <a:r>
              <a:rPr lang="tr-TR" sz="1000" dirty="0" err="1"/>
              <a:t>study</a:t>
            </a:r>
            <a:r>
              <a:rPr lang="tr-TR" sz="1000" dirty="0"/>
              <a:t>. </a:t>
            </a:r>
            <a:r>
              <a:rPr lang="tr-TR" sz="1000" dirty="0" err="1"/>
              <a:t>Arthritis</a:t>
            </a:r>
            <a:r>
              <a:rPr lang="tr-TR" sz="1000" dirty="0"/>
              <a:t> </a:t>
            </a:r>
            <a:r>
              <a:rPr lang="tr-TR" sz="1000" dirty="0" err="1"/>
              <a:t>Rheumatol</a:t>
            </a:r>
            <a:r>
              <a:rPr lang="tr-TR" sz="1000" dirty="0"/>
              <a:t> 2016;68(8):1869-75.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9332"/>
            <a:ext cx="4099560" cy="15411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04" y="3231838"/>
            <a:ext cx="3278863" cy="197363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300" y="3231838"/>
            <a:ext cx="3366016" cy="187321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249" y="3231838"/>
            <a:ext cx="3545724" cy="187321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490456" y="1714862"/>
            <a:ext cx="2292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1.764.061 kişi</a:t>
            </a:r>
          </a:p>
          <a:p>
            <a:r>
              <a:rPr lang="tr-TR" dirty="0" smtClean="0"/>
              <a:t>4,5 yıl </a:t>
            </a:r>
            <a:r>
              <a:rPr lang="tr-TR" dirty="0" err="1" smtClean="0"/>
              <a:t>prospektif</a:t>
            </a:r>
            <a:r>
              <a:rPr lang="tr-TR" dirty="0" smtClean="0"/>
              <a:t> izlem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225228" y="5304339"/>
            <a:ext cx="11741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Normal </a:t>
            </a:r>
            <a:r>
              <a:rPr lang="tr-TR" dirty="0"/>
              <a:t>gruptaki </a:t>
            </a:r>
            <a:r>
              <a:rPr lang="tr-TR" dirty="0" smtClean="0"/>
              <a:t>kişilerde OA </a:t>
            </a:r>
            <a:r>
              <a:rPr lang="tr-TR" dirty="0" err="1" smtClean="0"/>
              <a:t>insidans</a:t>
            </a:r>
            <a:r>
              <a:rPr lang="tr-TR" dirty="0" smtClean="0"/>
              <a:t> (1000 kişi) diz 3,7 (%</a:t>
            </a:r>
            <a:r>
              <a:rPr lang="tr-TR" dirty="0"/>
              <a:t>99 </a:t>
            </a:r>
            <a:r>
              <a:rPr lang="tr-TR" dirty="0" smtClean="0"/>
              <a:t>CI </a:t>
            </a:r>
            <a:r>
              <a:rPr lang="tr-TR" dirty="0"/>
              <a:t>3,6-3,8</a:t>
            </a:r>
            <a:r>
              <a:rPr lang="tr-TR" dirty="0" smtClean="0"/>
              <a:t>), kalça </a:t>
            </a:r>
            <a:r>
              <a:rPr lang="tr-TR" dirty="0"/>
              <a:t>1,7 (%99 CI 1,7-1,8) ve </a:t>
            </a:r>
            <a:r>
              <a:rPr lang="tr-TR" dirty="0" smtClean="0"/>
              <a:t>el 2,6 </a:t>
            </a:r>
            <a:r>
              <a:rPr lang="tr-TR" dirty="0"/>
              <a:t>(%99 CI 2,5-2. 7) </a:t>
            </a:r>
          </a:p>
          <a:p>
            <a:r>
              <a:rPr lang="tr-TR" dirty="0"/>
              <a:t>S</a:t>
            </a:r>
            <a:r>
              <a:rPr lang="tr-TR" dirty="0" smtClean="0"/>
              <a:t>ınıf </a:t>
            </a:r>
            <a:r>
              <a:rPr lang="tr-TR" dirty="0"/>
              <a:t>II </a:t>
            </a:r>
            <a:r>
              <a:rPr lang="tr-TR" dirty="0" err="1" smtClean="0"/>
              <a:t>obeziteye</a:t>
            </a:r>
            <a:r>
              <a:rPr lang="tr-TR" dirty="0" smtClean="0"/>
              <a:t> sahip </a:t>
            </a:r>
            <a:r>
              <a:rPr lang="tr-TR" dirty="0"/>
              <a:t>olanlarda </a:t>
            </a:r>
            <a:r>
              <a:rPr lang="tr-TR" dirty="0" smtClean="0"/>
              <a:t>diz </a:t>
            </a:r>
            <a:r>
              <a:rPr lang="tr-TR" dirty="0"/>
              <a:t>19,5 (%99 GA 19,1-19,9), kalça </a:t>
            </a:r>
            <a:r>
              <a:rPr lang="tr-TR" dirty="0" smtClean="0"/>
              <a:t> 3,8 </a:t>
            </a:r>
            <a:r>
              <a:rPr lang="tr-TR" dirty="0"/>
              <a:t>(%99 GA 3,7-4,0) ve el </a:t>
            </a:r>
            <a:r>
              <a:rPr lang="tr-TR" dirty="0" smtClean="0"/>
              <a:t>4,0 </a:t>
            </a:r>
            <a:r>
              <a:rPr lang="tr-TR" dirty="0"/>
              <a:t>(%99 GA 3,9-4,2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8234788" y="1665166"/>
            <a:ext cx="339536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tr-TR" b="1" dirty="0"/>
              <a:t>Fazla kilolu olma </a:t>
            </a:r>
            <a:r>
              <a:rPr lang="tr-TR" b="1" dirty="0" smtClean="0"/>
              <a:t>durumu </a:t>
            </a:r>
            <a:r>
              <a:rPr lang="tr-TR" b="1" dirty="0"/>
              <a:t>2 </a:t>
            </a:r>
            <a:r>
              <a:rPr lang="tr-TR" b="1" dirty="0" smtClean="0"/>
              <a:t>kat </a:t>
            </a:r>
            <a:r>
              <a:rPr lang="tr-TR" b="1" dirty="0"/>
              <a:t>G</a:t>
            </a:r>
            <a:r>
              <a:rPr lang="tr-TR" b="1" dirty="0" smtClean="0"/>
              <a:t>rade </a:t>
            </a:r>
            <a:r>
              <a:rPr lang="tr-TR" b="1" dirty="0"/>
              <a:t>I </a:t>
            </a:r>
            <a:r>
              <a:rPr lang="tr-TR" b="1" dirty="0" err="1" smtClean="0"/>
              <a:t>obezite</a:t>
            </a:r>
            <a:r>
              <a:rPr lang="tr-TR" b="1" dirty="0" smtClean="0"/>
              <a:t> 3,1 </a:t>
            </a:r>
          </a:p>
          <a:p>
            <a:r>
              <a:rPr lang="tr-TR" b="1" dirty="0" smtClean="0"/>
              <a:t>Grade II </a:t>
            </a:r>
            <a:r>
              <a:rPr lang="tr-TR" b="1" dirty="0" err="1" smtClean="0"/>
              <a:t>obezite</a:t>
            </a:r>
            <a:r>
              <a:rPr lang="tr-TR" b="1" dirty="0" smtClean="0"/>
              <a:t> </a:t>
            </a:r>
            <a:r>
              <a:rPr lang="tr-TR" b="1" dirty="0"/>
              <a:t>4,7</a:t>
            </a:r>
            <a:r>
              <a:rPr lang="tr-TR" b="1" dirty="0" smtClean="0"/>
              <a:t> </a:t>
            </a:r>
            <a:r>
              <a:rPr lang="tr-TR" b="1" dirty="0"/>
              <a:t>diz OA riskini </a:t>
            </a:r>
            <a:r>
              <a:rPr lang="tr-TR" b="1" dirty="0" smtClean="0"/>
              <a:t>artırıyor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71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2526</Words>
  <Application>Microsoft Office PowerPoint</Application>
  <PresentationFormat>Geniş ekran</PresentationFormat>
  <Paragraphs>269</Paragraphs>
  <Slides>37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Times-Roman</vt:lpstr>
      <vt:lpstr>Wingdings</vt:lpstr>
      <vt:lpstr>Office Teması</vt:lpstr>
      <vt:lpstr>Romatizmal hastalıklar ve diyet</vt:lpstr>
      <vt:lpstr>  </vt:lpstr>
      <vt:lpstr>PowerPoint Sunusu</vt:lpstr>
      <vt:lpstr>PowerPoint Sunusu</vt:lpstr>
      <vt:lpstr>PowerPoint Sunusu</vt:lpstr>
      <vt:lpstr>PowerPoint Sunusu</vt:lpstr>
      <vt:lpstr>PowerPoint Sunusu</vt:lpstr>
      <vt:lpstr>Osteoartrit</vt:lpstr>
      <vt:lpstr> </vt:lpstr>
      <vt:lpstr> </vt:lpstr>
      <vt:lpstr>Romatoid Artrit</vt:lpstr>
      <vt:lpstr> 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 </vt:lpstr>
      <vt:lpstr> </vt:lpstr>
      <vt:lpstr> </vt:lpstr>
      <vt:lpstr> </vt:lpstr>
      <vt:lpstr> </vt:lpstr>
      <vt:lpstr>PowerPoint Sunusu</vt:lpstr>
      <vt:lpstr>PowerPoint Sunusu</vt:lpstr>
      <vt:lpstr>Romatizmal Hastalıklarda Diyet Örnekleri</vt:lpstr>
      <vt:lpstr>Akdeniz Diyeti</vt:lpstr>
      <vt:lpstr>Bitki Bazlı Diyet</vt:lpstr>
      <vt:lpstr>Eliminasyon Diyeti</vt:lpstr>
      <vt:lpstr>Glutensiz Diyet</vt:lpstr>
      <vt:lpstr>Düşük Antijen İçerikli Diyet</vt:lpstr>
      <vt:lpstr>Anti-inflamatuar Diyet</vt:lpstr>
      <vt:lpstr>Düşük Glisemik İndeksli Diyet</vt:lpstr>
      <vt:lpstr>Sonuç ve Öneriler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Romatizmal hastalıklar ve diyet</dc:title>
  <dc:creator>pc</dc:creator>
  <cp:lastModifiedBy>Hidir Toktas</cp:lastModifiedBy>
  <cp:revision>107</cp:revision>
  <dcterms:created xsi:type="dcterms:W3CDTF">2023-12-25T08:53:04Z</dcterms:created>
  <dcterms:modified xsi:type="dcterms:W3CDTF">2023-12-27T10:48:16Z</dcterms:modified>
</cp:coreProperties>
</file>