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691" r:id="rId3"/>
    <p:sldId id="693" r:id="rId4"/>
    <p:sldId id="671" r:id="rId5"/>
    <p:sldId id="703" r:id="rId6"/>
    <p:sldId id="700" r:id="rId7"/>
    <p:sldId id="694" r:id="rId8"/>
    <p:sldId id="695" r:id="rId9"/>
    <p:sldId id="696" r:id="rId10"/>
    <p:sldId id="697" r:id="rId11"/>
    <p:sldId id="689" r:id="rId12"/>
    <p:sldId id="687" r:id="rId13"/>
    <p:sldId id="688" r:id="rId14"/>
    <p:sldId id="701" r:id="rId15"/>
    <p:sldId id="702" r:id="rId16"/>
    <p:sldId id="4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toloji Tekirdağ" initials="RT" lastIdx="1" clrIdx="0">
    <p:extLst>
      <p:ext uri="{19B8F6BF-5375-455C-9EA6-DF929625EA0E}">
        <p15:presenceInfo xmlns:p15="http://schemas.microsoft.com/office/powerpoint/2012/main" userId="94199ae50452b0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5C660-15CF-4B44-A389-0D7D14CCD934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AF06C-F9DA-405E-B83B-AB39FCA3F5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73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5128C-1166-40D9-A4AF-E37C8FF0A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4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AF06C-F9DA-405E-B83B-AB39FCA3F50A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3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9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85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58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64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3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4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1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93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3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28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4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23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30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3325-BC9C-467B-98BB-88DCE1969DD0}" type="datetimeFigureOut">
              <a:rPr lang="tr-TR" smtClean="0"/>
              <a:t>6.12.2021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48BB9-63E0-4D6A-8294-733E0F3815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16040" y="1634778"/>
            <a:ext cx="70345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4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Kronik böbrek hastalığı sürecinde anti-</a:t>
            </a:r>
            <a:r>
              <a:rPr lang="tr-TR" sz="44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romatizmal</a:t>
            </a:r>
            <a:r>
              <a:rPr lang="tr-TR" sz="4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ilaçların kullanımı</a:t>
            </a:r>
            <a:endParaRPr kumimoji="0" lang="tr-TR" altLang="en-US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4 Alt Başlık">
            <a:extLst>
              <a:ext uri="{FF2B5EF4-FFF2-40B4-BE49-F238E27FC236}">
                <a16:creationId xmlns:a16="http://schemas.microsoft.com/office/drawing/2014/main" id="{1CBC52F6-628A-413A-AABD-B6F0124D7477}"/>
              </a:ext>
            </a:extLst>
          </p:cNvPr>
          <p:cNvSpPr txBox="1">
            <a:spLocks/>
          </p:cNvSpPr>
          <p:nvPr/>
        </p:nvSpPr>
        <p:spPr>
          <a:xfrm>
            <a:off x="6178154" y="4505325"/>
            <a:ext cx="4800600" cy="14716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  <a:defRPr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Dr. Rıdvan Mercan</a:t>
            </a:r>
          </a:p>
          <a:p>
            <a:pPr marL="0" indent="0" algn="r">
              <a:buNone/>
              <a:defRPr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Tekirdağ Namık Kemal </a:t>
            </a:r>
            <a:r>
              <a:rPr lang="tr-T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Ünv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  <a:defRPr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İç Hastalıkları ABD/</a:t>
            </a:r>
            <a:r>
              <a:rPr lang="tr-T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Romatoloji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BD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674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33E89FE-C603-48EA-9AF1-6F9F78E0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07"/>
            <a:ext cx="12192000" cy="301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42" y="121920"/>
            <a:ext cx="11444423" cy="333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765" y="3456214"/>
            <a:ext cx="746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37" y="243840"/>
            <a:ext cx="11948160" cy="62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9C2B2589-D8F4-4D92-9679-7F51D76935A3}"/>
              </a:ext>
            </a:extLst>
          </p:cNvPr>
          <p:cNvSpPr txBox="1"/>
          <p:nvPr/>
        </p:nvSpPr>
        <p:spPr>
          <a:xfrm>
            <a:off x="1041401" y="6715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687977"/>
            <a:ext cx="11861074" cy="55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589" y="297989"/>
            <a:ext cx="1185236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177EB2-CB6D-4C67-B5BF-236E5BD3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tr-TR" sz="4400" dirty="0"/>
              <a:t>Türkiye de durum ; </a:t>
            </a: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43DAE84-627F-4339-89BF-EC65BCC26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820023"/>
              </p:ext>
            </p:extLst>
          </p:nvPr>
        </p:nvGraphicFramePr>
        <p:xfrm>
          <a:off x="264161" y="825500"/>
          <a:ext cx="11704318" cy="5667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7339">
                  <a:extLst>
                    <a:ext uri="{9D8B030D-6E8A-4147-A177-3AD203B41FA5}">
                      <a16:colId xmlns:a16="http://schemas.microsoft.com/office/drawing/2014/main" val="26417955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47313991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40371939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04746493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50990192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3784821989"/>
                    </a:ext>
                  </a:extLst>
                </a:gridCol>
                <a:gridCol w="1287779">
                  <a:extLst>
                    <a:ext uri="{9D8B030D-6E8A-4147-A177-3AD203B41FA5}">
                      <a16:colId xmlns:a16="http://schemas.microsoft.com/office/drawing/2014/main" val="4129581965"/>
                    </a:ext>
                  </a:extLst>
                </a:gridCol>
              </a:tblGrid>
              <a:tr h="862427"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İlaç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RA evre 3 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n=31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RA evre 4 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n=21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RA evre 5 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n=36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AS evre 3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 20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AS evre 4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 9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AS evre 5</a:t>
                      </a:r>
                    </a:p>
                    <a:p>
                      <a:pPr algn="just"/>
                      <a:r>
                        <a:rPr lang="tr-TR" sz="2000">
                          <a:effectLst/>
                        </a:rPr>
                        <a:t>n= 30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633652715"/>
                  </a:ext>
                </a:extLst>
              </a:tr>
              <a:tr h="739224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Steroid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27 (%87)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21(%100)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32 (%88) </a:t>
                      </a:r>
                    </a:p>
                    <a:p>
                      <a:pPr algn="just"/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5(%25) </a:t>
                      </a:r>
                    </a:p>
                    <a:p>
                      <a:pPr algn="just"/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3 (%33) </a:t>
                      </a:r>
                    </a:p>
                    <a:p>
                      <a:pPr algn="just"/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13(%43)</a:t>
                      </a:r>
                    </a:p>
                    <a:p>
                      <a:pPr algn="just"/>
                      <a:r>
                        <a:rPr lang="tr-TR" sz="2000" dirty="0">
                          <a:effectLst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864687986"/>
                  </a:ext>
                </a:extLst>
              </a:tr>
              <a:tr h="616019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Mtx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16 (%51)</a:t>
                      </a:r>
                    </a:p>
                    <a:p>
                      <a:pPr algn="just"/>
                      <a:r>
                        <a:rPr lang="tr-TR" sz="2000" dirty="0">
                          <a:effectLst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10 (%47)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12 (%33)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4 (%20)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3 (%33)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4 (%13)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848251124"/>
                  </a:ext>
                </a:extLst>
              </a:tr>
              <a:tr h="616019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Leflunomid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13 (%41)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8 (%38)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10 (%27)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(%5)</a:t>
                      </a:r>
                    </a:p>
                    <a:p>
                      <a:pPr algn="just"/>
                      <a:r>
                        <a:rPr lang="tr-TR" sz="2000" dirty="0">
                          <a:effectLst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0 / 0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(%7)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1668951119"/>
                  </a:ext>
                </a:extLst>
              </a:tr>
              <a:tr h="616019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SSZ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13 (%41)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13 (%61)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14 (%38)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17 (%85)</a:t>
                      </a:r>
                    </a:p>
                    <a:p>
                      <a:pPr algn="just"/>
                      <a:r>
                        <a:rPr lang="tr-TR" sz="2000" dirty="0">
                          <a:effectLst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7 (%77)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17 (%56)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298270570"/>
                  </a:ext>
                </a:extLst>
              </a:tr>
              <a:tr h="616019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Hidroksiklorokin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20 (%64)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10 (%47) /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22 (%61)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(%5)</a:t>
                      </a:r>
                    </a:p>
                    <a:p>
                      <a:pPr algn="just"/>
                      <a:r>
                        <a:rPr lang="tr-TR" sz="2000" dirty="0">
                          <a:effectLst/>
                        </a:rPr>
                        <a:t>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0 / 0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(%3)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844822351"/>
                  </a:ext>
                </a:extLst>
              </a:tr>
              <a:tr h="492815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Adalimumab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4  (% 12)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(%4)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(%2)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5(%25)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(%11)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8 (%26)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3767917918"/>
                  </a:ext>
                </a:extLst>
              </a:tr>
              <a:tr h="492815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Etanercept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5(%16)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3 (%14)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3 (%8)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7 (%35)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4 (%44)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13 (%43)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1981870152"/>
                  </a:ext>
                </a:extLst>
              </a:tr>
              <a:tr h="616019">
                <a:tc>
                  <a:txBody>
                    <a:bodyPr/>
                    <a:lstStyle/>
                    <a:p>
                      <a:pPr algn="just"/>
                      <a:r>
                        <a:rPr lang="tr-TR" sz="2000">
                          <a:effectLst/>
                        </a:rPr>
                        <a:t>Infliximab </a:t>
                      </a:r>
                      <a:endParaRPr lang="tr-T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 (% 3)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(%9)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1 (%2)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4 (%20) / 0 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2 (%22) </a:t>
                      </a: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2000" dirty="0">
                          <a:effectLst/>
                        </a:rPr>
                        <a:t>6 (%20) </a:t>
                      </a: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val="553543807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310C1C8-E06C-4D94-A247-D0979B1F3ECB}"/>
              </a:ext>
            </a:extLst>
          </p:cNvPr>
          <p:cNvSpPr txBox="1"/>
          <p:nvPr/>
        </p:nvSpPr>
        <p:spPr>
          <a:xfrm>
            <a:off x="8341360" y="6461760"/>
            <a:ext cx="365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Mercan R. ve ark yayınlanmamış veri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79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5C05E-C5E7-4C53-8868-9BA7D6D1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söz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69F6D3-2BEA-4760-933D-2D989FD80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8825"/>
            <a:ext cx="51054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/>
              <a:t>Hastalık takibinde ve ilaç seçiminde </a:t>
            </a:r>
          </a:p>
          <a:p>
            <a:pPr marL="0" indent="0" algn="ctr">
              <a:buNone/>
            </a:pPr>
            <a:r>
              <a:rPr lang="tr-TR" sz="4000" dirty="0" err="1"/>
              <a:t>ko-morbid</a:t>
            </a:r>
            <a:r>
              <a:rPr lang="tr-TR" sz="4000" dirty="0"/>
              <a:t> durumlara</a:t>
            </a:r>
          </a:p>
          <a:p>
            <a:pPr marL="0" indent="0" algn="ctr">
              <a:buNone/>
            </a:pP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DİKKAT </a:t>
            </a:r>
          </a:p>
          <a:p>
            <a:endParaRPr lang="tr-TR" sz="4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F0EAD4B-33E3-483F-A8CE-353E34537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3500"/>
            <a:ext cx="597535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Başlık 1">
            <a:extLst>
              <a:ext uri="{FF2B5EF4-FFF2-40B4-BE49-F238E27FC236}">
                <a16:creationId xmlns:a16="http://schemas.microsoft.com/office/drawing/2014/main" id="{F49CD2FA-19ED-4493-AAEB-4D0967FB5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50" y="335651"/>
            <a:ext cx="9580273" cy="16099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tr-TR" altLang="tr-TR" b="1" i="1" spc="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9FC0883-0A57-48A4-9524-5E0625453A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54279" name="Picture 6" descr="namık kemal üniversitesi tıp fakültesi hastanesi ile ilgili görsel sonucu">
            <a:extLst>
              <a:ext uri="{FF2B5EF4-FFF2-40B4-BE49-F238E27FC236}">
                <a16:creationId xmlns:a16="http://schemas.microsoft.com/office/drawing/2014/main" id="{F747C1EF-466A-4261-96A3-FD91F4D8D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" t="2574" r="591" b="17545"/>
          <a:stretch>
            <a:fillRect/>
          </a:stretch>
        </p:blipFill>
        <p:spPr bwMode="auto">
          <a:xfrm>
            <a:off x="0" y="2060575"/>
            <a:ext cx="12192000" cy="43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tekirdağ namık kemal üniversitesi logo ile ilgili görsel sonucu">
            <a:extLst>
              <a:ext uri="{FF2B5EF4-FFF2-40B4-BE49-F238E27FC236}">
                <a16:creationId xmlns:a16="http://schemas.microsoft.com/office/drawing/2014/main" id="{2071A13F-9E9C-44B1-AD3F-C9244AD7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9" y="67734"/>
            <a:ext cx="1920000" cy="19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CBA68C0-F00C-4DB2-BD00-77F9555D3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183" y="67734"/>
            <a:ext cx="2164080" cy="21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228DF8-6582-4AE2-A816-7504FC8E7179}"/>
              </a:ext>
            </a:extLst>
          </p:cNvPr>
          <p:cNvSpPr txBox="1"/>
          <p:nvPr/>
        </p:nvSpPr>
        <p:spPr>
          <a:xfrm>
            <a:off x="1635760" y="1879600"/>
            <a:ext cx="92765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r-TR" sz="2400" b="1" i="0" u="sng" dirty="0">
                <a:solidFill>
                  <a:srgbClr val="212529"/>
                </a:solidFill>
                <a:effectLst/>
              </a:rPr>
              <a:t>İçerik </a:t>
            </a:r>
          </a:p>
          <a:p>
            <a:pPr algn="l"/>
            <a:endParaRPr lang="tr-TR" sz="2400" b="0" i="0" dirty="0">
              <a:solidFill>
                <a:srgbClr val="212529"/>
              </a:solidFill>
              <a:effectLst/>
            </a:endParaRPr>
          </a:p>
          <a:p>
            <a:pPr algn="l"/>
            <a:endParaRPr lang="tr-TR" sz="2400" dirty="0">
              <a:solidFill>
                <a:srgbClr val="212529"/>
              </a:solidFill>
            </a:endParaRPr>
          </a:p>
          <a:p>
            <a:pPr marL="342900" indent="-342900" algn="l">
              <a:buAutoNum type="arabicPeriod"/>
            </a:pPr>
            <a:r>
              <a:rPr lang="tr-TR" sz="2400" b="0" i="0" dirty="0">
                <a:solidFill>
                  <a:srgbClr val="212529"/>
                </a:solidFill>
                <a:effectLst/>
              </a:rPr>
              <a:t>Kronik böbrek hastalığı sürecinde sentetik DMARD ve </a:t>
            </a:r>
            <a:r>
              <a:rPr lang="tr-TR" sz="2400" b="0" i="0" dirty="0" err="1">
                <a:solidFill>
                  <a:srgbClr val="212529"/>
                </a:solidFill>
                <a:effectLst/>
              </a:rPr>
              <a:t>steroid</a:t>
            </a:r>
            <a:r>
              <a:rPr lang="tr-TR" sz="2400" b="0" i="0" dirty="0">
                <a:solidFill>
                  <a:srgbClr val="212529"/>
                </a:solidFill>
                <a:effectLst/>
              </a:rPr>
              <a:t> kullanımı</a:t>
            </a:r>
          </a:p>
          <a:p>
            <a:pPr algn="l"/>
            <a:br>
              <a:rPr lang="tr-TR" sz="2400" b="0" i="0" dirty="0">
                <a:solidFill>
                  <a:srgbClr val="212529"/>
                </a:solidFill>
                <a:effectLst/>
              </a:rPr>
            </a:br>
            <a:r>
              <a:rPr lang="tr-TR" sz="2400" b="0" i="0" dirty="0">
                <a:solidFill>
                  <a:srgbClr val="212529"/>
                </a:solidFill>
                <a:effectLst/>
              </a:rPr>
              <a:t>2. Kronik böbrek hastalığı sürecinde biyolojik DMARD kullanımı</a:t>
            </a:r>
          </a:p>
        </p:txBody>
      </p:sp>
    </p:spTree>
    <p:extLst>
      <p:ext uri="{BB962C8B-B14F-4D97-AF65-F5344CB8AC3E}">
        <p14:creationId xmlns:p14="http://schemas.microsoft.com/office/powerpoint/2010/main" val="373545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D47E704-81C7-4687-A386-7975995B8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7201"/>
            <a:ext cx="5345430" cy="5905500"/>
          </a:xfrm>
        </p:spPr>
        <p:txBody>
          <a:bodyPr>
            <a:normAutofit lnSpcReduction="10000"/>
          </a:bodyPr>
          <a:lstStyle/>
          <a:p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Böbrek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Sıvı-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solüt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dengesi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Atık ürünlerin uzaklaştırılması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Hematolojik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Metabolik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-endokrin fonksiyonlar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Kalsiyum fosfor ve kemik metabolizması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Sistemik ve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renal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hemodinami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EF952C-4669-4601-AD12-A25017D3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10160"/>
            <a:ext cx="5260023" cy="49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3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114C92F-4982-4E8D-AB55-ED5A28B86789}"/>
              </a:ext>
            </a:extLst>
          </p:cNvPr>
          <p:cNvSpPr/>
          <p:nvPr/>
        </p:nvSpPr>
        <p:spPr>
          <a:xfrm>
            <a:off x="375920" y="510827"/>
            <a:ext cx="1149095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Tanım: </a:t>
            </a:r>
            <a:r>
              <a:rPr lang="tr-TR" sz="3200" dirty="0"/>
              <a:t>Böbrekte &gt;3 ay süren fonksiyonel veya yapısal </a:t>
            </a:r>
            <a:r>
              <a:rPr lang="tr-TR" sz="3200" dirty="0" err="1"/>
              <a:t>hasarlama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8A2F8B-740F-46B1-A981-CC68DDB8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281112"/>
            <a:ext cx="11236960" cy="5066061"/>
          </a:xfrm>
          <a:prstGeom prst="rect">
            <a:avLst/>
          </a:prstGeom>
        </p:spPr>
      </p:pic>
      <p:sp>
        <p:nvSpPr>
          <p:cNvPr id="2" name="Çerçeve 1">
            <a:extLst>
              <a:ext uri="{FF2B5EF4-FFF2-40B4-BE49-F238E27FC236}">
                <a16:creationId xmlns:a16="http://schemas.microsoft.com/office/drawing/2014/main" id="{5471A427-192A-4D4F-A6B6-F80EDC0ECB2D}"/>
              </a:ext>
            </a:extLst>
          </p:cNvPr>
          <p:cNvSpPr/>
          <p:nvPr/>
        </p:nvSpPr>
        <p:spPr>
          <a:xfrm>
            <a:off x="688340" y="3616960"/>
            <a:ext cx="11490960" cy="248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082328-265F-4DED-A006-3F7450F5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68" y="71120"/>
            <a:ext cx="5330932" cy="478536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24AFDA7-A27E-42D7-A563-1DD705FE429B}"/>
              </a:ext>
            </a:extLst>
          </p:cNvPr>
          <p:cNvSpPr txBox="1"/>
          <p:nvPr/>
        </p:nvSpPr>
        <p:spPr>
          <a:xfrm>
            <a:off x="254000" y="646837"/>
            <a:ext cx="584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KBH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İlaçların veya </a:t>
            </a:r>
            <a:r>
              <a:rPr lang="tr-TR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metabolitlerinin</a:t>
            </a:r>
            <a:r>
              <a:rPr lang="tr-T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vücutta </a:t>
            </a:r>
            <a:r>
              <a:rPr lang="tr-TR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toksik</a:t>
            </a:r>
            <a:r>
              <a:rPr lang="tr-T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düzeylere yükselmesine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İ</a:t>
            </a:r>
            <a:r>
              <a:rPr lang="tr-T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lacın böbrek dışı metabolizmasında (emilim, dağılım, parçalanma ...) </a:t>
            </a:r>
          </a:p>
          <a:p>
            <a:r>
              <a:rPr lang="tr-T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anormallikler</a:t>
            </a:r>
            <a:endParaRPr lang="tr-T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38C0598-41BB-4289-92F6-BD550CBAA3AF}"/>
              </a:ext>
            </a:extLst>
          </p:cNvPr>
          <p:cNvSpPr txBox="1"/>
          <p:nvPr/>
        </p:nvSpPr>
        <p:spPr>
          <a:xfrm>
            <a:off x="4051300" y="5219700"/>
            <a:ext cx="3420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İLAÇLAR !!!!!</a:t>
            </a:r>
          </a:p>
        </p:txBody>
      </p:sp>
    </p:spTree>
    <p:extLst>
      <p:ext uri="{BB962C8B-B14F-4D97-AF65-F5344CB8AC3E}">
        <p14:creationId xmlns:p14="http://schemas.microsoft.com/office/powerpoint/2010/main" val="104902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7DC51F31-568E-4DAF-B00B-F501636A6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10" y="310864"/>
            <a:ext cx="11242040" cy="6029325"/>
          </a:xfrm>
          <a:prstGeom prst="rect">
            <a:avLst/>
          </a:prstGeom>
        </p:spPr>
      </p:pic>
      <p:sp>
        <p:nvSpPr>
          <p:cNvPr id="17" name="Eksi İşareti 16">
            <a:extLst>
              <a:ext uri="{FF2B5EF4-FFF2-40B4-BE49-F238E27FC236}">
                <a16:creationId xmlns:a16="http://schemas.microsoft.com/office/drawing/2014/main" id="{736577D7-6039-442C-8A7A-4BBC1FE30306}"/>
              </a:ext>
            </a:extLst>
          </p:cNvPr>
          <p:cNvSpPr/>
          <p:nvPr/>
        </p:nvSpPr>
        <p:spPr>
          <a:xfrm>
            <a:off x="-1508232" y="1445881"/>
            <a:ext cx="15781280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Eksi İşareti 17">
            <a:extLst>
              <a:ext uri="{FF2B5EF4-FFF2-40B4-BE49-F238E27FC236}">
                <a16:creationId xmlns:a16="http://schemas.microsoft.com/office/drawing/2014/main" id="{744DD76E-85EA-4DEE-9086-ED41F88F0290}"/>
              </a:ext>
            </a:extLst>
          </p:cNvPr>
          <p:cNvSpPr/>
          <p:nvPr/>
        </p:nvSpPr>
        <p:spPr>
          <a:xfrm>
            <a:off x="-1529252" y="1887319"/>
            <a:ext cx="15781280" cy="760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Eksi İşareti 18">
            <a:extLst>
              <a:ext uri="{FF2B5EF4-FFF2-40B4-BE49-F238E27FC236}">
                <a16:creationId xmlns:a16="http://schemas.microsoft.com/office/drawing/2014/main" id="{82B48438-228A-4C4E-BCB5-E1950103BA2C}"/>
              </a:ext>
            </a:extLst>
          </p:cNvPr>
          <p:cNvSpPr/>
          <p:nvPr/>
        </p:nvSpPr>
        <p:spPr>
          <a:xfrm>
            <a:off x="-1566740" y="2257632"/>
            <a:ext cx="15886381" cy="16850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Eksi İşareti 22">
            <a:extLst>
              <a:ext uri="{FF2B5EF4-FFF2-40B4-BE49-F238E27FC236}">
                <a16:creationId xmlns:a16="http://schemas.microsoft.com/office/drawing/2014/main" id="{904010A1-6811-4733-B721-6E79004E00C5}"/>
              </a:ext>
            </a:extLst>
          </p:cNvPr>
          <p:cNvSpPr/>
          <p:nvPr/>
        </p:nvSpPr>
        <p:spPr>
          <a:xfrm>
            <a:off x="-1613334" y="2777547"/>
            <a:ext cx="15886381" cy="760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Eksi İşareti 23">
            <a:extLst>
              <a:ext uri="{FF2B5EF4-FFF2-40B4-BE49-F238E27FC236}">
                <a16:creationId xmlns:a16="http://schemas.microsoft.com/office/drawing/2014/main" id="{6D9D31E1-48C2-4271-9909-139F4D515D46}"/>
              </a:ext>
            </a:extLst>
          </p:cNvPr>
          <p:cNvSpPr/>
          <p:nvPr/>
        </p:nvSpPr>
        <p:spPr>
          <a:xfrm>
            <a:off x="-1550270" y="3063769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Eksi İşareti 24">
            <a:extLst>
              <a:ext uri="{FF2B5EF4-FFF2-40B4-BE49-F238E27FC236}">
                <a16:creationId xmlns:a16="http://schemas.microsoft.com/office/drawing/2014/main" id="{D0CFA993-DA42-4D7C-9E03-D35A174E7470}"/>
              </a:ext>
            </a:extLst>
          </p:cNvPr>
          <p:cNvSpPr/>
          <p:nvPr/>
        </p:nvSpPr>
        <p:spPr>
          <a:xfrm>
            <a:off x="-1466190" y="3515711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Eksi İşareti 25">
            <a:extLst>
              <a:ext uri="{FF2B5EF4-FFF2-40B4-BE49-F238E27FC236}">
                <a16:creationId xmlns:a16="http://schemas.microsoft.com/office/drawing/2014/main" id="{E5256815-3FAB-424B-A5A9-94AAFB3EF069}"/>
              </a:ext>
            </a:extLst>
          </p:cNvPr>
          <p:cNvSpPr/>
          <p:nvPr/>
        </p:nvSpPr>
        <p:spPr>
          <a:xfrm>
            <a:off x="-1476700" y="3925618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Eksi İşareti 26">
            <a:extLst>
              <a:ext uri="{FF2B5EF4-FFF2-40B4-BE49-F238E27FC236}">
                <a16:creationId xmlns:a16="http://schemas.microsoft.com/office/drawing/2014/main" id="{BBC5E393-DFCD-46EE-A227-57559DFA7CCC}"/>
              </a:ext>
            </a:extLst>
          </p:cNvPr>
          <p:cNvSpPr/>
          <p:nvPr/>
        </p:nvSpPr>
        <p:spPr>
          <a:xfrm>
            <a:off x="-1466190" y="5155322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Eksi İşareti 27">
            <a:extLst>
              <a:ext uri="{FF2B5EF4-FFF2-40B4-BE49-F238E27FC236}">
                <a16:creationId xmlns:a16="http://schemas.microsoft.com/office/drawing/2014/main" id="{C4BE0BD5-E437-4BDC-8486-EE6CB756FD77}"/>
              </a:ext>
            </a:extLst>
          </p:cNvPr>
          <p:cNvSpPr/>
          <p:nvPr/>
        </p:nvSpPr>
        <p:spPr>
          <a:xfrm>
            <a:off x="-1466190" y="5596760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Eksi İşareti 28">
            <a:extLst>
              <a:ext uri="{FF2B5EF4-FFF2-40B4-BE49-F238E27FC236}">
                <a16:creationId xmlns:a16="http://schemas.microsoft.com/office/drawing/2014/main" id="{02AFC3F4-34C3-4693-9A72-0C27589410BF}"/>
              </a:ext>
            </a:extLst>
          </p:cNvPr>
          <p:cNvSpPr/>
          <p:nvPr/>
        </p:nvSpPr>
        <p:spPr>
          <a:xfrm>
            <a:off x="-1466190" y="6248397"/>
            <a:ext cx="15718218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EB9A7A6-AA38-407E-A26A-04480702B2FC}"/>
              </a:ext>
            </a:extLst>
          </p:cNvPr>
          <p:cNvSpPr txBox="1"/>
          <p:nvPr/>
        </p:nvSpPr>
        <p:spPr>
          <a:xfrm>
            <a:off x="5019040" y="6268720"/>
            <a:ext cx="654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Swarup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A, et.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All.Dosing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antirheumatic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drugs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in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renal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disease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and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dialysis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</a:p>
          <a:p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J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Clin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tr-TR" sz="1600" b="0" i="0" dirty="0" err="1">
                <a:solidFill>
                  <a:srgbClr val="212121"/>
                </a:solidFill>
                <a:effectLst/>
                <a:latin typeface="BlinkMacSystemFont"/>
              </a:rPr>
              <a:t>Rheumatol</a:t>
            </a:r>
            <a:r>
              <a:rPr lang="tr-TR" sz="1600" b="0" i="0" dirty="0">
                <a:solidFill>
                  <a:srgbClr val="212121"/>
                </a:solidFill>
                <a:effectLst/>
                <a:latin typeface="BlinkMacSystemFont"/>
              </a:rPr>
              <a:t>. 2004 Aug;10(4):190-204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0327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2C58246-BD8C-4B39-BBCC-9F03EACC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4" y="183832"/>
            <a:ext cx="6956425" cy="54549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047956D-B49B-41F6-B3FE-2DAC3E76928E}"/>
              </a:ext>
            </a:extLst>
          </p:cNvPr>
          <p:cNvSpPr txBox="1"/>
          <p:nvPr/>
        </p:nvSpPr>
        <p:spPr>
          <a:xfrm>
            <a:off x="5939386" y="6112120"/>
            <a:ext cx="5665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Paudyal</a:t>
            </a:r>
            <a:r>
              <a:rPr lang="tr-TR" sz="1400" dirty="0"/>
              <a:t> </a:t>
            </a:r>
            <a:r>
              <a:rPr lang="tr-TR" sz="1400" dirty="0" err="1"/>
              <a:t>et.all.End-stage</a:t>
            </a:r>
            <a:r>
              <a:rPr lang="tr-TR" sz="1400" dirty="0"/>
              <a:t> </a:t>
            </a:r>
            <a:r>
              <a:rPr lang="tr-TR" sz="1400" dirty="0" err="1"/>
              <a:t>renal</a:t>
            </a:r>
            <a:r>
              <a:rPr lang="tr-TR" sz="1400" dirty="0"/>
              <a:t> </a:t>
            </a:r>
            <a:r>
              <a:rPr lang="tr-TR" sz="1400" dirty="0" err="1"/>
              <a:t>disease</a:t>
            </a:r>
            <a:r>
              <a:rPr lang="tr-TR" sz="1400" dirty="0"/>
              <a:t> in </a:t>
            </a:r>
            <a:r>
              <a:rPr lang="tr-TR" sz="1400" dirty="0" err="1"/>
              <a:t>patients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rheumatoid</a:t>
            </a:r>
            <a:r>
              <a:rPr lang="tr-TR" sz="1400" dirty="0"/>
              <a:t> </a:t>
            </a:r>
            <a:r>
              <a:rPr lang="tr-TR" sz="1400" dirty="0" err="1"/>
              <a:t>arthritis</a:t>
            </a:r>
            <a:r>
              <a:rPr lang="tr-TR" sz="1400" dirty="0"/>
              <a:t>,</a:t>
            </a:r>
          </a:p>
          <a:p>
            <a:r>
              <a:rPr lang="tr-TR" sz="1400" dirty="0" err="1"/>
              <a:t>Seminars</a:t>
            </a:r>
            <a:r>
              <a:rPr lang="tr-TR" sz="1400" dirty="0"/>
              <a:t> in </a:t>
            </a:r>
            <a:r>
              <a:rPr lang="tr-TR" sz="1400" dirty="0" err="1"/>
              <a:t>Arthritis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Rheumatism</a:t>
            </a:r>
            <a:r>
              <a:rPr lang="tr-TR" sz="1400" dirty="0"/>
              <a:t>, 46, 4, 2017,P 418-422</a:t>
            </a:r>
            <a:r>
              <a:rPr lang="tr-TR" dirty="0"/>
              <a:t>,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AA442E4-1868-47CF-8968-790B2DB0D4C4}"/>
              </a:ext>
            </a:extLst>
          </p:cNvPr>
          <p:cNvSpPr txBox="1"/>
          <p:nvPr/>
        </p:nvSpPr>
        <p:spPr>
          <a:xfrm>
            <a:off x="1030014" y="1250731"/>
            <a:ext cx="3738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ABD de yapılan çalışmada ;</a:t>
            </a:r>
          </a:p>
          <a:p>
            <a:endParaRPr lang="tr-TR" dirty="0"/>
          </a:p>
          <a:p>
            <a:r>
              <a:rPr lang="tr-TR" dirty="0"/>
              <a:t>SDBY </a:t>
            </a:r>
            <a:r>
              <a:rPr lang="tr-TR" dirty="0" err="1"/>
              <a:t>li</a:t>
            </a:r>
            <a:r>
              <a:rPr lang="tr-TR" dirty="0"/>
              <a:t> hastalarda RA </a:t>
            </a:r>
            <a:r>
              <a:rPr lang="tr-TR" dirty="0" err="1"/>
              <a:t>prevelansı</a:t>
            </a:r>
            <a:r>
              <a:rPr lang="tr-TR" dirty="0"/>
              <a:t> %1.1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324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94178CA-818B-4928-A608-1FF7D6A7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1984"/>
            <a:ext cx="11887200" cy="30003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B95060F-3468-442D-B003-A641616A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63"/>
            <a:ext cx="12192000" cy="25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3B1961-5EE5-47E6-836C-8A8D5B43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65538"/>
            <a:ext cx="12049125" cy="6526924"/>
          </a:xfrm>
          <a:prstGeom prst="rect">
            <a:avLst/>
          </a:prstGeom>
        </p:spPr>
      </p:pic>
      <p:sp>
        <p:nvSpPr>
          <p:cNvPr id="4" name="Çerçeve 3">
            <a:extLst>
              <a:ext uri="{FF2B5EF4-FFF2-40B4-BE49-F238E27FC236}">
                <a16:creationId xmlns:a16="http://schemas.microsoft.com/office/drawing/2014/main" id="{DBBB650D-0AB3-401D-B9E0-E11F271240C1}"/>
              </a:ext>
            </a:extLst>
          </p:cNvPr>
          <p:cNvSpPr/>
          <p:nvPr/>
        </p:nvSpPr>
        <p:spPr>
          <a:xfrm>
            <a:off x="7323959" y="-325824"/>
            <a:ext cx="5402317" cy="80929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Eksi İşareti 4">
            <a:extLst>
              <a:ext uri="{FF2B5EF4-FFF2-40B4-BE49-F238E27FC236}">
                <a16:creationId xmlns:a16="http://schemas.microsoft.com/office/drawing/2014/main" id="{5EA51DD2-D574-456E-9E5A-FCB804AF8C73}"/>
              </a:ext>
            </a:extLst>
          </p:cNvPr>
          <p:cNvSpPr/>
          <p:nvPr/>
        </p:nvSpPr>
        <p:spPr>
          <a:xfrm>
            <a:off x="-1334813" y="4372303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Eksi İşareti 5">
            <a:extLst>
              <a:ext uri="{FF2B5EF4-FFF2-40B4-BE49-F238E27FC236}">
                <a16:creationId xmlns:a16="http://schemas.microsoft.com/office/drawing/2014/main" id="{FFDBB962-4A63-4A18-9E0B-014B2C80AC20}"/>
              </a:ext>
            </a:extLst>
          </p:cNvPr>
          <p:cNvSpPr/>
          <p:nvPr/>
        </p:nvSpPr>
        <p:spPr>
          <a:xfrm>
            <a:off x="-1508232" y="1466201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Eksi İşareti 6">
            <a:extLst>
              <a:ext uri="{FF2B5EF4-FFF2-40B4-BE49-F238E27FC236}">
                <a16:creationId xmlns:a16="http://schemas.microsoft.com/office/drawing/2014/main" id="{759BE237-1E07-463A-91EA-79C2776009C1}"/>
              </a:ext>
            </a:extLst>
          </p:cNvPr>
          <p:cNvSpPr/>
          <p:nvPr/>
        </p:nvSpPr>
        <p:spPr>
          <a:xfrm>
            <a:off x="-1529252" y="2243965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Eksi İşareti 7">
            <a:extLst>
              <a:ext uri="{FF2B5EF4-FFF2-40B4-BE49-F238E27FC236}">
                <a16:creationId xmlns:a16="http://schemas.microsoft.com/office/drawing/2014/main" id="{94B6E5FE-C7CA-4153-B094-FCB7A2BDB514}"/>
              </a:ext>
            </a:extLst>
          </p:cNvPr>
          <p:cNvSpPr/>
          <p:nvPr/>
        </p:nvSpPr>
        <p:spPr>
          <a:xfrm>
            <a:off x="-1434659" y="3021728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Eksi İşareti 8">
            <a:extLst>
              <a:ext uri="{FF2B5EF4-FFF2-40B4-BE49-F238E27FC236}">
                <a16:creationId xmlns:a16="http://schemas.microsoft.com/office/drawing/2014/main" id="{EADF1E23-8FB2-4086-9189-7906505ADD63}"/>
              </a:ext>
            </a:extLst>
          </p:cNvPr>
          <p:cNvSpPr/>
          <p:nvPr/>
        </p:nvSpPr>
        <p:spPr>
          <a:xfrm>
            <a:off x="-1445170" y="3273971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Eksi İşareti 9">
            <a:extLst>
              <a:ext uri="{FF2B5EF4-FFF2-40B4-BE49-F238E27FC236}">
                <a16:creationId xmlns:a16="http://schemas.microsoft.com/office/drawing/2014/main" id="{76961AF4-D903-4A4A-9946-3CC8E689D1B0}"/>
              </a:ext>
            </a:extLst>
          </p:cNvPr>
          <p:cNvSpPr/>
          <p:nvPr/>
        </p:nvSpPr>
        <p:spPr>
          <a:xfrm>
            <a:off x="-1403128" y="4598273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Eksi İşareti 10">
            <a:extLst>
              <a:ext uri="{FF2B5EF4-FFF2-40B4-BE49-F238E27FC236}">
                <a16:creationId xmlns:a16="http://schemas.microsoft.com/office/drawing/2014/main" id="{E1BCCB68-4355-4425-95CA-67AE2985DAE8}"/>
              </a:ext>
            </a:extLst>
          </p:cNvPr>
          <p:cNvSpPr/>
          <p:nvPr/>
        </p:nvSpPr>
        <p:spPr>
          <a:xfrm>
            <a:off x="-1418898" y="4056992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Eksi İşareti 11">
            <a:extLst>
              <a:ext uri="{FF2B5EF4-FFF2-40B4-BE49-F238E27FC236}">
                <a16:creationId xmlns:a16="http://schemas.microsoft.com/office/drawing/2014/main" id="{BF9D2DDE-717E-4CBC-AAFA-3C71EAFBC6E0}"/>
              </a:ext>
            </a:extLst>
          </p:cNvPr>
          <p:cNvSpPr/>
          <p:nvPr/>
        </p:nvSpPr>
        <p:spPr>
          <a:xfrm>
            <a:off x="-1424147" y="3788981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ksi İşareti 12">
            <a:extLst>
              <a:ext uri="{FF2B5EF4-FFF2-40B4-BE49-F238E27FC236}">
                <a16:creationId xmlns:a16="http://schemas.microsoft.com/office/drawing/2014/main" id="{154C3134-7D85-4258-9427-0EDFF98775F9}"/>
              </a:ext>
            </a:extLst>
          </p:cNvPr>
          <p:cNvSpPr/>
          <p:nvPr/>
        </p:nvSpPr>
        <p:spPr>
          <a:xfrm>
            <a:off x="-1466190" y="6490134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Eksi İşareti 13">
            <a:extLst>
              <a:ext uri="{FF2B5EF4-FFF2-40B4-BE49-F238E27FC236}">
                <a16:creationId xmlns:a16="http://schemas.microsoft.com/office/drawing/2014/main" id="{1394E8B0-5209-4652-8F49-79BFEC01F3BC}"/>
              </a:ext>
            </a:extLst>
          </p:cNvPr>
          <p:cNvSpPr/>
          <p:nvPr/>
        </p:nvSpPr>
        <p:spPr>
          <a:xfrm>
            <a:off x="-1403128" y="4861032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Eksi İşareti 14">
            <a:extLst>
              <a:ext uri="{FF2B5EF4-FFF2-40B4-BE49-F238E27FC236}">
                <a16:creationId xmlns:a16="http://schemas.microsoft.com/office/drawing/2014/main" id="{9E0B609C-57F5-479D-82E0-9615B6A23161}"/>
              </a:ext>
            </a:extLst>
          </p:cNvPr>
          <p:cNvSpPr/>
          <p:nvPr/>
        </p:nvSpPr>
        <p:spPr>
          <a:xfrm>
            <a:off x="-1476702" y="5123790"/>
            <a:ext cx="15376634" cy="1156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79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431</Words>
  <Application>Microsoft Office PowerPoint</Application>
  <PresentationFormat>Geniş ekran</PresentationFormat>
  <Paragraphs>118</Paragraphs>
  <Slides>16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BlinkMacSystemFont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Türkiye de durum ; </vt:lpstr>
      <vt:lpstr>Son söz </vt:lpstr>
      <vt:lpstr>Teşekkürler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rıdvan mercan</dc:creator>
  <cp:keywords>gut</cp:keywords>
  <cp:lastModifiedBy>Romatoloji Tekirdağ</cp:lastModifiedBy>
  <cp:revision>116</cp:revision>
  <dcterms:created xsi:type="dcterms:W3CDTF">2020-02-18T08:04:25Z</dcterms:created>
  <dcterms:modified xsi:type="dcterms:W3CDTF">2021-12-06T21:21:18Z</dcterms:modified>
</cp:coreProperties>
</file>