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notesMasterIdLst>
    <p:notesMasterId r:id="rId18"/>
  </p:notesMasterIdLst>
  <p:sldIdLst>
    <p:sldId id="256" r:id="rId2"/>
    <p:sldId id="360" r:id="rId3"/>
    <p:sldId id="363" r:id="rId4"/>
    <p:sldId id="331" r:id="rId5"/>
    <p:sldId id="362" r:id="rId6"/>
    <p:sldId id="357" r:id="rId7"/>
    <p:sldId id="361" r:id="rId8"/>
    <p:sldId id="364" r:id="rId9"/>
    <p:sldId id="365" r:id="rId10"/>
    <p:sldId id="366" r:id="rId11"/>
    <p:sldId id="353" r:id="rId12"/>
    <p:sldId id="367" r:id="rId13"/>
    <p:sldId id="368" r:id="rId14"/>
    <p:sldId id="369" r:id="rId15"/>
    <p:sldId id="333" r:id="rId16"/>
    <p:sldId id="370" r:id="rId1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uba" initials="T" lastIdx="1" clrIdx="0">
    <p:extLst>
      <p:ext uri="{19B8F6BF-5375-455C-9EA6-DF929625EA0E}">
        <p15:presenceInfo xmlns:p15="http://schemas.microsoft.com/office/powerpoint/2012/main" userId="Tub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38" autoAdjust="0"/>
    <p:restoredTop sz="87432" autoAdjust="0"/>
  </p:normalViewPr>
  <p:slideViewPr>
    <p:cSldViewPr snapToGrid="0">
      <p:cViewPr varScale="1">
        <p:scale>
          <a:sx n="101" d="100"/>
          <a:sy n="101" d="100"/>
        </p:scale>
        <p:origin x="102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64178-512E-464D-8A25-7D8DA51DA34E}" type="datetimeFigureOut">
              <a:rPr lang="tr-TR" smtClean="0"/>
              <a:t>14.04.2022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DFFA8-8806-4B57-AEAD-F1717CFD02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8393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-Omurga tutulumu;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kifoz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vertebralarda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yükseklik kaybı,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lomber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lordozun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kaybolması,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miyelopati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ve disk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prolapsusu</a:t>
            </a:r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Periferik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artrit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; en sık yük taşıyan eklemlerde (diz ve kalça) </a:t>
            </a:r>
          </a:p>
          <a:p>
            <a:pPr marL="0" indent="0">
              <a:buNone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(%50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non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spesifik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sinovit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) (3.-4.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dekat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Spontan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tendon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veya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ligaman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yırtıkları (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Patella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ve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aşil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en sık)</a:t>
            </a:r>
          </a:p>
          <a:p>
            <a:pPr marL="0" indent="0">
              <a:buNone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Kostal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kıkırdak ve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kostovertebral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eklem tutulumuna bağlı göğüs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ekspansiyonunda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azalma</a:t>
            </a:r>
          </a:p>
          <a:p>
            <a:pPr marL="0" indent="0">
              <a:buNone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-55 yaş civarında genelde en az bir ekleme yönelik geçirilmiş eklem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replasmanı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veya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laminektomi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operasyonu</a:t>
            </a:r>
          </a:p>
          <a:p>
            <a:pPr marL="0" indent="0">
              <a:buNone/>
            </a:pPr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Diz en sık etkilenen </a:t>
            </a:r>
            <a:r>
              <a:rPr lang="tr-T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periferik</a:t>
            </a:r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eklemdir ve vakaların% 64'ünde bulunur; Ancak, diz dejenerasyonu genellikle </a:t>
            </a:r>
            <a:r>
              <a:rPr lang="tr-T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spinal</a:t>
            </a:r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semptomların başlamasından yıllar sonra ortaya çıkar.</a:t>
            </a:r>
            <a:r>
              <a:rPr lang="tr-TR" dirty="0"/>
              <a:t> </a:t>
            </a:r>
            <a:r>
              <a:rPr lang="tr-T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Sinovyal</a:t>
            </a:r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efüzyonun</a:t>
            </a:r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aspirasyonunda</a:t>
            </a:r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genellikle “karabiber işareti” olarak da adlandırılan yüzen siyah parçacıklar görülür.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Okronotik</a:t>
            </a:r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tendinopatili</a:t>
            </a:r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hastalar arasında </a:t>
            </a:r>
            <a:r>
              <a:rPr lang="tr-T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spontan</a:t>
            </a:r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tendon</a:t>
            </a:r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veya </a:t>
            </a:r>
            <a:r>
              <a:rPr lang="tr-T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ligament</a:t>
            </a:r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rüptürlerinin</a:t>
            </a:r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prevalansının</a:t>
            </a:r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yaklaşık % 20 – 30’dir. </a:t>
            </a:r>
            <a:r>
              <a:rPr lang="tr-T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Patellar</a:t>
            </a:r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</a:t>
            </a:r>
            <a:r>
              <a:rPr lang="tr-T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Aşil</a:t>
            </a:r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tendonları</a:t>
            </a:r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sık etkilenir ve çoğu zaman traksiyon </a:t>
            </a:r>
            <a:r>
              <a:rPr lang="tr-T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tendonlarının</a:t>
            </a:r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insersio</a:t>
            </a:r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bölgelerini etkilenir ve bu da </a:t>
            </a:r>
            <a:r>
              <a:rPr lang="tr-T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entezopatiye</a:t>
            </a:r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yol açar. </a:t>
            </a:r>
            <a:r>
              <a:rPr lang="tr-T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Aşil</a:t>
            </a:r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tendonunun</a:t>
            </a:r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ultrason değerlendirmesinde; </a:t>
            </a:r>
            <a:r>
              <a:rPr lang="tr-T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fibril</a:t>
            </a:r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patern</a:t>
            </a:r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kaybı, kalınlık artışı, küçük kalsifikasyon odağı ve </a:t>
            </a:r>
            <a:r>
              <a:rPr lang="tr-T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retrokalkaneal</a:t>
            </a:r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bursa boyutunda artış olduğu gösterilmiştir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Genelde elli yaşından sonra hastalara diz, kalça veya omuz rekonstrüksiyon ameliyatı yapılması gerekir.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Erkeklerde </a:t>
            </a:r>
            <a:r>
              <a:rPr lang="tr-TR" dirty="0" err="1"/>
              <a:t>progresyon</a:t>
            </a:r>
            <a:r>
              <a:rPr lang="tr-TR" dirty="0"/>
              <a:t> kadınlara göre daha hızlı.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2DFFA8-8806-4B57-AEAD-F1717CFD02BE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4407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1-Bilateral</a:t>
            </a:r>
            <a:r>
              <a:rPr lang="tr-TR" baseline="0" dirty="0"/>
              <a:t> dizde eklem aralığında azalma, erozyonlar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aseline="0" dirty="0"/>
              <a:t>2-patellofemoral </a:t>
            </a:r>
            <a:r>
              <a:rPr lang="tr-TR" baseline="0" dirty="0" err="1"/>
              <a:t>entezopati</a:t>
            </a:r>
            <a:r>
              <a:rPr lang="tr-TR" baseline="0" dirty="0"/>
              <a:t>, 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artroz,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eroziv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değişiklikler,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osteofit,loose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bodies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tr-TR" baseline="0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DFFA8-8806-4B57-AEAD-F1717CFD02BE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014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1 hastada sol üçüncü </a:t>
            </a:r>
            <a:r>
              <a:rPr lang="tr-TR" dirty="0" err="1"/>
              <a:t>MCP'de</a:t>
            </a:r>
            <a:r>
              <a:rPr lang="tr-TR" dirty="0"/>
              <a:t> erozyon ve sağ üçüncü </a:t>
            </a:r>
            <a:r>
              <a:rPr lang="tr-TR" dirty="0" err="1"/>
              <a:t>proksimal</a:t>
            </a:r>
            <a:r>
              <a:rPr lang="tr-TR" dirty="0"/>
              <a:t> </a:t>
            </a:r>
            <a:r>
              <a:rPr lang="tr-TR" dirty="0" err="1"/>
              <a:t>interfalangeal</a:t>
            </a:r>
            <a:r>
              <a:rPr lang="tr-TR" dirty="0"/>
              <a:t> </a:t>
            </a:r>
            <a:r>
              <a:rPr lang="tr-TR" dirty="0" err="1"/>
              <a:t>falanksta</a:t>
            </a:r>
            <a:r>
              <a:rPr lang="tr-TR" dirty="0"/>
              <a:t> (PIP) yumuşak doku kalsifikasyonu mevcuttu.</a:t>
            </a:r>
          </a:p>
          <a:p>
            <a:r>
              <a:rPr lang="tr-TR" dirty="0"/>
              <a:t> 6. hastada </a:t>
            </a:r>
            <a:r>
              <a:rPr lang="tr-TR" dirty="0" err="1"/>
              <a:t>akro-osteolizis</a:t>
            </a:r>
            <a:r>
              <a:rPr lang="tr-TR" dirty="0"/>
              <a:t> saptandı.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2DFFA8-8806-4B57-AEAD-F1717CFD02BE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4374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Alkaptonüri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hastalarından elde edilen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okronotik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olan ve olmayan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kondrositlerde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yapılan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proteomiks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analizinde;Alkaptonüri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hastalığında, hücrelerin reaktif oksijen radikallerine bağlı strese daha açık olduğu gösterilmiştir.</a:t>
            </a:r>
          </a:p>
          <a:p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Homogentisik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asitin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(HGA)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benzokionon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asetata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oksidasyonunun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dejeneratif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inflamasyona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yol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açtığı,bunu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pro-inflamatuvar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sitokin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salınımının artırılması ile yaptığı (IL-6, IL-8 ve TNF-a gibi), HGA ile muamele edilen insan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kondrositlerinin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SAA salgıladığı ve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Nac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Asc'nin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bunun azaltabileceği gösterilmiştir.</a:t>
            </a:r>
          </a:p>
          <a:p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7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alkaptonürik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hastanın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kondrositleri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ile hücre kültürü ortamında yapılan çalışmada,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AKU’da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amiloid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(SAA/SAP) ve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inflamatuar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sitokin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ekspresyonunun artmış olduğu,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metotreksatın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sitokin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ekspresyonu  ve (-% 97) HGA kaynaklı A-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amiloid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agregatlarını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azalttığı gösterilmiştir</a:t>
            </a:r>
            <a:r>
              <a:rPr lang="tr-TR" dirty="0"/>
              <a:t>.</a:t>
            </a:r>
          </a:p>
          <a:p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2DFFA8-8806-4B57-AEAD-F1717CFD02BE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7097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DF1A-5FF7-4CF9-8B85-26253227D686}" type="datetimeFigureOut">
              <a:rPr lang="tr-TR" smtClean="0"/>
              <a:t>14.04.2022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40FC-6DA4-464F-8085-6EA8AECDB8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6788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DF1A-5FF7-4CF9-8B85-26253227D686}" type="datetimeFigureOut">
              <a:rPr lang="tr-TR" smtClean="0"/>
              <a:t>14.04.2022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40FC-6DA4-464F-8085-6EA8AECDB8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4259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DF1A-5FF7-4CF9-8B85-26253227D686}" type="datetimeFigureOut">
              <a:rPr lang="tr-TR" smtClean="0"/>
              <a:t>14.04.2022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40FC-6DA4-464F-8085-6EA8AECDB8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3257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DF1A-5FF7-4CF9-8B85-26253227D686}" type="datetimeFigureOut">
              <a:rPr lang="tr-TR" smtClean="0"/>
              <a:t>14.04.2022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40FC-6DA4-464F-8085-6EA8AECDB8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919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9E7E-BD21-40B2-A6E1-C53662D63E8D}" type="datetimeFigureOut">
              <a:rPr lang="tr-TR" smtClean="0"/>
              <a:pPr/>
              <a:t>14.04.2022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5694-3CD5-4B42-8281-C9E10524F84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9484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DF1A-5FF7-4CF9-8B85-26253227D686}" type="datetimeFigureOut">
              <a:rPr lang="tr-TR" smtClean="0"/>
              <a:t>14.04.2022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40FC-6DA4-464F-8085-6EA8AECDB8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0636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DF1A-5FF7-4CF9-8B85-26253227D686}" type="datetimeFigureOut">
              <a:rPr lang="tr-TR" smtClean="0"/>
              <a:t>14.04.2022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40FC-6DA4-464F-8085-6EA8AECDB8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9152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DF1A-5FF7-4CF9-8B85-26253227D686}" type="datetimeFigureOut">
              <a:rPr lang="tr-TR" smtClean="0"/>
              <a:t>14.04.2022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40FC-6DA4-464F-8085-6EA8AECDB8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4550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DF1A-5FF7-4CF9-8B85-26253227D686}" type="datetimeFigureOut">
              <a:rPr lang="tr-TR" smtClean="0"/>
              <a:t>14.04.2022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40FC-6DA4-464F-8085-6EA8AECDB8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9844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DF1A-5FF7-4CF9-8B85-26253227D686}" type="datetimeFigureOut">
              <a:rPr lang="tr-TR" smtClean="0"/>
              <a:t>14.04.2022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40FC-6DA4-464F-8085-6EA8AECDB8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0467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DF1A-5FF7-4CF9-8B85-26253227D686}" type="datetimeFigureOut">
              <a:rPr lang="tr-TR" smtClean="0"/>
              <a:t>14.04.2022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40FC-6DA4-464F-8085-6EA8AECDB8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90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B9E7E-BD21-40B2-A6E1-C53662D63E8D}" type="datetimeFigureOut">
              <a:rPr lang="tr-TR" smtClean="0"/>
              <a:pPr/>
              <a:t>14.04.2022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35694-3CD5-4B42-8281-C9E10524F84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5303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kuz eyl ile ilgili görsel sonucu">
            <a:extLst>
              <a:ext uri="{FF2B5EF4-FFF2-40B4-BE49-F238E27FC236}">
                <a16:creationId xmlns:a16="http://schemas.microsoft.com/office/drawing/2014/main" id="{97F5917A-5318-4C89-920D-96037D8EC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5859" y="80226"/>
            <a:ext cx="2473124" cy="226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635BAC4E-C74E-468C-98B3-80B34BA481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49" y="115785"/>
            <a:ext cx="2088341" cy="198882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981" y="2825555"/>
            <a:ext cx="11618250" cy="266471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1002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4800" y="365125"/>
            <a:ext cx="6761018" cy="631276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dirty="0" err="1" smtClean="0"/>
              <a:t>OcA</a:t>
            </a:r>
            <a:endParaRPr lang="tr-TR" dirty="0" smtClean="0"/>
          </a:p>
          <a:p>
            <a:pPr lvl="1">
              <a:lnSpc>
                <a:spcPct val="150000"/>
              </a:lnSpc>
            </a:pPr>
            <a:r>
              <a:rPr lang="tr-TR" dirty="0" smtClean="0"/>
              <a:t>Tümünde </a:t>
            </a:r>
            <a:r>
              <a:rPr lang="tr-TR" dirty="0" err="1" smtClean="0"/>
              <a:t>periferal</a:t>
            </a:r>
            <a:r>
              <a:rPr lang="tr-TR" dirty="0" smtClean="0"/>
              <a:t> semptomlar var (ancak başlangıç bulgusu olarak sadece biri)</a:t>
            </a:r>
          </a:p>
          <a:p>
            <a:pPr lvl="1">
              <a:lnSpc>
                <a:spcPct val="150000"/>
              </a:lnSpc>
            </a:pPr>
            <a:r>
              <a:rPr lang="tr-TR" dirty="0" err="1" smtClean="0"/>
              <a:t>Periferal</a:t>
            </a:r>
            <a:r>
              <a:rPr lang="tr-TR" dirty="0" smtClean="0"/>
              <a:t> </a:t>
            </a:r>
            <a:r>
              <a:rPr lang="tr-TR" dirty="0" err="1" smtClean="0"/>
              <a:t>semp</a:t>
            </a:r>
            <a:r>
              <a:rPr lang="tr-TR" dirty="0" smtClean="0"/>
              <a:t> </a:t>
            </a:r>
            <a:r>
              <a:rPr lang="tr-TR" dirty="0"/>
              <a:t>başlangıcı ortanca 46.5 (34–58</a:t>
            </a:r>
            <a:r>
              <a:rPr lang="tr-TR" dirty="0" smtClean="0"/>
              <a:t>)</a:t>
            </a:r>
          </a:p>
          <a:p>
            <a:pPr lvl="1">
              <a:lnSpc>
                <a:spcPct val="150000"/>
              </a:lnSpc>
            </a:pPr>
            <a:r>
              <a:rPr lang="tr-TR" dirty="0" err="1" smtClean="0"/>
              <a:t>İnflamatuar</a:t>
            </a:r>
            <a:r>
              <a:rPr lang="tr-TR" dirty="0" smtClean="0"/>
              <a:t> tutukluk %50</a:t>
            </a:r>
          </a:p>
          <a:p>
            <a:pPr lvl="1">
              <a:lnSpc>
                <a:spcPct val="150000"/>
              </a:lnSpc>
            </a:pPr>
            <a:r>
              <a:rPr lang="tr-TR" dirty="0" smtClean="0"/>
              <a:t>Objektif </a:t>
            </a:r>
            <a:r>
              <a:rPr lang="tr-TR" dirty="0" err="1" smtClean="0"/>
              <a:t>artrit</a:t>
            </a:r>
            <a:r>
              <a:rPr lang="tr-TR" dirty="0" smtClean="0"/>
              <a:t> %30</a:t>
            </a:r>
          </a:p>
          <a:p>
            <a:pPr lvl="1">
              <a:lnSpc>
                <a:spcPct val="150000"/>
              </a:lnSpc>
            </a:pPr>
            <a:r>
              <a:rPr lang="tr-TR" dirty="0" smtClean="0"/>
              <a:t>Yapısal değişiklik </a:t>
            </a:r>
          </a:p>
          <a:p>
            <a:pPr lvl="2">
              <a:lnSpc>
                <a:spcPct val="150000"/>
              </a:lnSpc>
            </a:pPr>
            <a:r>
              <a:rPr lang="tr-TR" dirty="0" smtClean="0"/>
              <a:t>Omuz Y%90, kalça %50 diz %75</a:t>
            </a:r>
          </a:p>
          <a:p>
            <a:pPr lvl="2">
              <a:lnSpc>
                <a:spcPct val="150000"/>
              </a:lnSpc>
            </a:pPr>
            <a:r>
              <a:rPr lang="tr-TR" dirty="0" smtClean="0"/>
              <a:t>%50 hasta </a:t>
            </a:r>
            <a:r>
              <a:rPr lang="tr-TR" dirty="0" err="1" smtClean="0"/>
              <a:t>median</a:t>
            </a:r>
            <a:r>
              <a:rPr lang="tr-TR" dirty="0" smtClean="0"/>
              <a:t> 52 yaş </a:t>
            </a:r>
            <a:r>
              <a:rPr lang="tr-TR" dirty="0" err="1" smtClean="0"/>
              <a:t>artroplasti</a:t>
            </a:r>
            <a:endParaRPr lang="tr-TR" dirty="0"/>
          </a:p>
          <a:p>
            <a:pPr lvl="1">
              <a:lnSpc>
                <a:spcPct val="150000"/>
              </a:lnSpc>
            </a:pPr>
            <a:endParaRPr lang="en-US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818" y="137194"/>
            <a:ext cx="5068007" cy="178142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7996" y="2826085"/>
            <a:ext cx="2581635" cy="3172268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811" y="2146549"/>
            <a:ext cx="2105319" cy="355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856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E4F71BBA-3460-415C-8A91-CF54D86EEB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62996" y="1608210"/>
            <a:ext cx="3031171" cy="43226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42AB46DD-94AE-43C6-9E2B-B7C2D4F152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8855" y="1608210"/>
            <a:ext cx="2794163" cy="42887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23A92383-27A7-4183-98A7-D70300146A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9834" y="1642054"/>
            <a:ext cx="3216475" cy="42887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10626855-897C-4353-8537-6C7E19964BE6}"/>
              </a:ext>
            </a:extLst>
          </p:cNvPr>
          <p:cNvSpPr txBox="1"/>
          <p:nvPr/>
        </p:nvSpPr>
        <p:spPr>
          <a:xfrm>
            <a:off x="1620606" y="1009141"/>
            <a:ext cx="2245871" cy="369332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dirty="0"/>
              <a:t>Sol 3. </a:t>
            </a:r>
            <a:r>
              <a:rPr lang="tr-TR" dirty="0" err="1"/>
              <a:t>MKF’de</a:t>
            </a:r>
            <a:r>
              <a:rPr lang="tr-TR" dirty="0"/>
              <a:t> erozyon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9540F3F0-85ED-416C-9898-BFF5E789A97C}"/>
              </a:ext>
            </a:extLst>
          </p:cNvPr>
          <p:cNvSpPr txBox="1"/>
          <p:nvPr/>
        </p:nvSpPr>
        <p:spPr>
          <a:xfrm>
            <a:off x="4589802" y="755602"/>
            <a:ext cx="3232268" cy="64633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/>
              <a:t>Sağ 3. </a:t>
            </a:r>
            <a:r>
              <a:rPr lang="tr-TR" dirty="0" err="1"/>
              <a:t>PIF’de</a:t>
            </a:r>
            <a:r>
              <a:rPr lang="tr-TR" dirty="0"/>
              <a:t> yumuşak doku kalsifikasyonu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629C6013-D5A7-4DCF-BF71-382FED6B6476}"/>
              </a:ext>
            </a:extLst>
          </p:cNvPr>
          <p:cNvSpPr txBox="1"/>
          <p:nvPr/>
        </p:nvSpPr>
        <p:spPr>
          <a:xfrm>
            <a:off x="8372102" y="894101"/>
            <a:ext cx="2291937" cy="369332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err="1"/>
              <a:t>Akro-osteolizis</a:t>
            </a:r>
            <a:endParaRPr lang="tr-TR" dirty="0"/>
          </a:p>
        </p:txBody>
      </p:sp>
      <p:cxnSp>
        <p:nvCxnSpPr>
          <p:cNvPr id="12" name="Düz Ok Bağlayıcısı 11">
            <a:extLst>
              <a:ext uri="{FF2B5EF4-FFF2-40B4-BE49-F238E27FC236}">
                <a16:creationId xmlns:a16="http://schemas.microsoft.com/office/drawing/2014/main" id="{D6AA6CB1-3591-4572-9309-57C0B885C1BA}"/>
              </a:ext>
            </a:extLst>
          </p:cNvPr>
          <p:cNvCxnSpPr>
            <a:cxnSpLocks/>
          </p:cNvCxnSpPr>
          <p:nvPr/>
        </p:nvCxnSpPr>
        <p:spPr>
          <a:xfrm>
            <a:off x="9000781" y="1927952"/>
            <a:ext cx="198896" cy="12055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Resim 15">
            <a:extLst>
              <a:ext uri="{FF2B5EF4-FFF2-40B4-BE49-F238E27FC236}">
                <a16:creationId xmlns:a16="http://schemas.microsoft.com/office/drawing/2014/main" id="{691CFF4D-ABC8-45CF-B5B2-75930258B9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930896">
            <a:off x="6229168" y="2860404"/>
            <a:ext cx="276948" cy="226175"/>
          </a:xfrm>
          <a:prstGeom prst="rect">
            <a:avLst/>
          </a:prstGeom>
        </p:spPr>
      </p:pic>
      <p:cxnSp>
        <p:nvCxnSpPr>
          <p:cNvPr id="13" name="Düz Ok Bağlayıcısı 12">
            <a:extLst>
              <a:ext uri="{FF2B5EF4-FFF2-40B4-BE49-F238E27FC236}">
                <a16:creationId xmlns:a16="http://schemas.microsoft.com/office/drawing/2014/main" id="{A4B0D6FD-F11F-43B2-AF50-FAF4046D1201}"/>
              </a:ext>
            </a:extLst>
          </p:cNvPr>
          <p:cNvCxnSpPr>
            <a:cxnSpLocks/>
          </p:cNvCxnSpPr>
          <p:nvPr/>
        </p:nvCxnSpPr>
        <p:spPr>
          <a:xfrm>
            <a:off x="2439879" y="3674213"/>
            <a:ext cx="121186" cy="1567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442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6527" y="581891"/>
            <a:ext cx="10515600" cy="588601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tr-TR" dirty="0" err="1" smtClean="0"/>
              <a:t>OcA</a:t>
            </a:r>
            <a:endParaRPr lang="tr-TR" dirty="0" smtClean="0"/>
          </a:p>
          <a:p>
            <a:pPr lvl="1">
              <a:lnSpc>
                <a:spcPct val="150000"/>
              </a:lnSpc>
            </a:pPr>
            <a:r>
              <a:rPr lang="tr-TR" dirty="0"/>
              <a:t>AFR </a:t>
            </a:r>
            <a:r>
              <a:rPr lang="tr-TR" dirty="0" smtClean="0"/>
              <a:t>yüksekliği (başlangıçta) %60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tr-TR" dirty="0" smtClean="0"/>
              <a:t>B27-</a:t>
            </a:r>
          </a:p>
          <a:p>
            <a:pPr lvl="1">
              <a:lnSpc>
                <a:spcPct val="150000"/>
              </a:lnSpc>
            </a:pPr>
            <a:r>
              <a:rPr lang="tr-TR" dirty="0" smtClean="0"/>
              <a:t>%25 hastada yüksek </a:t>
            </a:r>
            <a:r>
              <a:rPr lang="tr-TR" dirty="0" err="1" smtClean="0"/>
              <a:t>titrede</a:t>
            </a:r>
            <a:r>
              <a:rPr lang="tr-TR" dirty="0" smtClean="0"/>
              <a:t> ANA</a:t>
            </a:r>
          </a:p>
          <a:p>
            <a:pPr lvl="1">
              <a:lnSpc>
                <a:spcPct val="150000"/>
              </a:lnSpc>
            </a:pPr>
            <a:r>
              <a:rPr lang="tr-TR" dirty="0"/>
              <a:t>%25 </a:t>
            </a:r>
            <a:r>
              <a:rPr lang="tr-TR" dirty="0" smtClean="0"/>
              <a:t>hastada RF + ve 1 hastada CCP+</a:t>
            </a:r>
          </a:p>
          <a:p>
            <a:pPr lvl="1">
              <a:lnSpc>
                <a:spcPct val="150000"/>
              </a:lnSpc>
            </a:pPr>
            <a:r>
              <a:rPr lang="tr-TR" dirty="0" smtClean="0"/>
              <a:t>1 hastada RA (İLD de var)</a:t>
            </a:r>
          </a:p>
          <a:p>
            <a:pPr lvl="1">
              <a:lnSpc>
                <a:spcPct val="150000"/>
              </a:lnSpc>
            </a:pPr>
            <a:r>
              <a:rPr lang="tr-TR" dirty="0" smtClean="0"/>
              <a:t>5 Hasta (%60) ASAS </a:t>
            </a:r>
            <a:r>
              <a:rPr lang="tr-TR" dirty="0" err="1" smtClean="0"/>
              <a:t>ax-SpA</a:t>
            </a:r>
            <a:r>
              <a:rPr lang="tr-TR" dirty="0" smtClean="0"/>
              <a:t> (2 si r-</a:t>
            </a:r>
            <a:r>
              <a:rPr lang="tr-TR" dirty="0" err="1" smtClean="0"/>
              <a:t>axSpA</a:t>
            </a:r>
            <a:r>
              <a:rPr lang="tr-TR" dirty="0" smtClean="0"/>
              <a:t>)</a:t>
            </a:r>
          </a:p>
          <a:p>
            <a:pPr lvl="2">
              <a:lnSpc>
                <a:spcPct val="150000"/>
              </a:lnSpc>
            </a:pPr>
            <a:r>
              <a:rPr lang="tr-TR" dirty="0" smtClean="0"/>
              <a:t>2 hasta </a:t>
            </a:r>
            <a:r>
              <a:rPr lang="tr-TR" dirty="0" err="1" smtClean="0"/>
              <a:t>TNFi</a:t>
            </a:r>
            <a:r>
              <a:rPr lang="tr-TR" dirty="0" smtClean="0"/>
              <a:t> ve yanıt + (1 AS ve 1 </a:t>
            </a:r>
            <a:r>
              <a:rPr lang="tr-TR" dirty="0" err="1" smtClean="0"/>
              <a:t>nr</a:t>
            </a:r>
            <a:r>
              <a:rPr lang="tr-TR" dirty="0" smtClean="0"/>
              <a:t>)</a:t>
            </a:r>
          </a:p>
          <a:p>
            <a:pPr lvl="1">
              <a:lnSpc>
                <a:spcPct val="150000"/>
              </a:lnSpc>
            </a:pPr>
            <a:r>
              <a:rPr lang="tr-TR" dirty="0" smtClean="0"/>
              <a:t>CTD bulgusu –</a:t>
            </a:r>
          </a:p>
          <a:p>
            <a:pPr lvl="1">
              <a:lnSpc>
                <a:spcPct val="150000"/>
              </a:lnSpc>
            </a:pPr>
            <a:r>
              <a:rPr lang="tr-TR" dirty="0" smtClean="0"/>
              <a:t>1 hastada </a:t>
            </a:r>
            <a:r>
              <a:rPr lang="tr-TR" dirty="0" err="1" smtClean="0"/>
              <a:t>sklerit</a:t>
            </a:r>
            <a:endParaRPr lang="tr-TR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162" y="428625"/>
            <a:ext cx="3235965" cy="26865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76EBBE25-BC64-4F5B-9B9B-73A9A0FD6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7927" y="3587134"/>
            <a:ext cx="3396979" cy="26865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1905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55904" y="1363228"/>
            <a:ext cx="3826451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400" dirty="0" err="1" smtClean="0"/>
              <a:t>OcA</a:t>
            </a:r>
            <a:endParaRPr lang="tr-TR" sz="2400" dirty="0" smtClean="0"/>
          </a:p>
          <a:p>
            <a:pPr lvl="1">
              <a:lnSpc>
                <a:spcPct val="150000"/>
              </a:lnSpc>
            </a:pPr>
            <a:r>
              <a:rPr lang="tr-TR" sz="2000" dirty="0" smtClean="0"/>
              <a:t>Tümünde </a:t>
            </a:r>
            <a:r>
              <a:rPr lang="tr-TR" sz="2000" dirty="0" err="1" smtClean="0"/>
              <a:t>pigmentasyon</a:t>
            </a:r>
            <a:r>
              <a:rPr lang="tr-TR" sz="2000" dirty="0" smtClean="0"/>
              <a:t> (cilt, göz </a:t>
            </a:r>
            <a:r>
              <a:rPr lang="tr-TR" sz="2000" dirty="0" err="1" smtClean="0"/>
              <a:t>vb</a:t>
            </a:r>
            <a:r>
              <a:rPr lang="tr-TR" sz="2000" dirty="0" smtClean="0"/>
              <a:t>)</a:t>
            </a:r>
          </a:p>
          <a:p>
            <a:pPr lvl="1">
              <a:lnSpc>
                <a:spcPct val="150000"/>
              </a:lnSpc>
            </a:pPr>
            <a:r>
              <a:rPr lang="tr-TR" sz="2000" dirty="0" smtClean="0"/>
              <a:t>Kalp tutulumu yok</a:t>
            </a:r>
          </a:p>
          <a:p>
            <a:pPr lvl="1">
              <a:lnSpc>
                <a:spcPct val="150000"/>
              </a:lnSpc>
            </a:pPr>
            <a:r>
              <a:rPr lang="tr-TR" sz="2000" dirty="0" smtClean="0"/>
              <a:t>%50 </a:t>
            </a:r>
            <a:r>
              <a:rPr lang="tr-TR" sz="2000" dirty="0" err="1" smtClean="0"/>
              <a:t>böbek</a:t>
            </a:r>
            <a:r>
              <a:rPr lang="tr-TR" sz="2000" dirty="0" smtClean="0"/>
              <a:t> taşı</a:t>
            </a:r>
          </a:p>
          <a:p>
            <a:pPr lvl="1">
              <a:lnSpc>
                <a:spcPct val="150000"/>
              </a:lnSpc>
            </a:pPr>
            <a:r>
              <a:rPr lang="tr-TR" sz="2000" dirty="0" smtClean="0"/>
              <a:t>7 hasta </a:t>
            </a:r>
            <a:r>
              <a:rPr lang="tr-TR" sz="2000" dirty="0" err="1" smtClean="0"/>
              <a:t>nitisinone</a:t>
            </a:r>
            <a:endParaRPr lang="en-US" sz="20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0036" y="113542"/>
            <a:ext cx="3976965" cy="4061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E423DAEF-3C2A-4CCA-A6C5-66BBC7037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4356" y="588229"/>
            <a:ext cx="2401678" cy="21526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715601AA-BD3D-469E-B269-96350C7858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3735" y="3462698"/>
            <a:ext cx="2269906" cy="21526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606FCBEC-5608-40F6-B53D-A65A0E3B8A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0870" y="4664833"/>
            <a:ext cx="2050630" cy="20994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85945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1844675"/>
            <a:ext cx="8620125" cy="435133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tr-TR" dirty="0" smtClean="0"/>
              <a:t>AKU </a:t>
            </a:r>
            <a:r>
              <a:rPr lang="tr-TR" dirty="0" err="1" smtClean="0"/>
              <a:t>hastalarınn</a:t>
            </a:r>
            <a:r>
              <a:rPr lang="tr-TR" dirty="0" smtClean="0"/>
              <a:t> %70’ de </a:t>
            </a:r>
            <a:r>
              <a:rPr lang="tr-TR" dirty="0" err="1" smtClean="0"/>
              <a:t>OcA</a:t>
            </a:r>
            <a:endParaRPr lang="tr-TR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tr-TR" dirty="0" smtClean="0"/>
              <a:t>Hastaların neredeyse %80 de </a:t>
            </a:r>
            <a:r>
              <a:rPr lang="tr-TR" dirty="0" err="1" smtClean="0"/>
              <a:t>inflamatuar</a:t>
            </a:r>
            <a:r>
              <a:rPr lang="tr-TR" dirty="0" smtClean="0"/>
              <a:t> hastalık </a:t>
            </a:r>
            <a:r>
              <a:rPr lang="tr-TR" dirty="0" err="1" smtClean="0"/>
              <a:t>overlap</a:t>
            </a:r>
            <a:endParaRPr lang="tr-TR" dirty="0" smtClean="0"/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tr-TR" dirty="0" err="1"/>
              <a:t>İnflamatuar</a:t>
            </a:r>
            <a:r>
              <a:rPr lang="tr-TR" dirty="0"/>
              <a:t> yolakların aktive olması</a:t>
            </a:r>
            <a:r>
              <a:rPr lang="tr-TR" dirty="0" smtClean="0"/>
              <a:t>!!</a:t>
            </a:r>
            <a:endParaRPr lang="en-US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65678D3-8DAD-4A25-BF0F-A45865AD1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3823" y="1690688"/>
            <a:ext cx="3397069" cy="342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77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3B8956C-1D0E-41B4-AA0B-63ED4FD8A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82" y="975117"/>
            <a:ext cx="5332125" cy="901810"/>
          </a:xfr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AKU’da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kondrositler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reaktif oksijen radikallerine bağlı strese daha açık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A6F98FE4-3C09-4CC3-8888-0A8EDAEB3B86}"/>
              </a:ext>
            </a:extLst>
          </p:cNvPr>
          <p:cNvSpPr txBox="1"/>
          <p:nvPr/>
        </p:nvSpPr>
        <p:spPr>
          <a:xfrm>
            <a:off x="1586124" y="6020487"/>
            <a:ext cx="86647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/>
              <a:t>*</a:t>
            </a:r>
            <a:r>
              <a:rPr lang="en-US" sz="800" dirty="0" err="1"/>
              <a:t>Braconi</a:t>
            </a:r>
            <a:r>
              <a:rPr lang="en-US" sz="800" dirty="0"/>
              <a:t>, D., et al. Expert review of proteomics, 2013. 10(6): p. 521-535.</a:t>
            </a:r>
            <a:endParaRPr lang="tr-TR" sz="800" dirty="0"/>
          </a:p>
          <a:p>
            <a:r>
              <a:rPr lang="tr-TR" sz="800" dirty="0"/>
              <a:t>**</a:t>
            </a:r>
            <a:r>
              <a:rPr lang="tr-TR" sz="800" dirty="0" err="1"/>
              <a:t>Spreafico</a:t>
            </a:r>
            <a:r>
              <a:rPr lang="tr-TR" sz="800" dirty="0"/>
              <a:t>, A., et al.,</a:t>
            </a:r>
            <a:r>
              <a:rPr lang="tr-TR" sz="800" i="1" dirty="0"/>
              <a:t>.</a:t>
            </a:r>
            <a:r>
              <a:rPr lang="tr-TR" sz="800" dirty="0"/>
              <a:t> </a:t>
            </a:r>
            <a:r>
              <a:rPr lang="tr-TR" sz="800" dirty="0" err="1"/>
              <a:t>Rheumatology</a:t>
            </a:r>
            <a:r>
              <a:rPr lang="tr-TR" sz="800" dirty="0"/>
              <a:t>, 2013. </a:t>
            </a:r>
            <a:r>
              <a:rPr lang="tr-TR" sz="800" b="1" dirty="0"/>
              <a:t>52</a:t>
            </a:r>
            <a:r>
              <a:rPr lang="tr-TR" sz="800" dirty="0"/>
              <a:t>(9): p. 1667-1673.</a:t>
            </a:r>
          </a:p>
          <a:p>
            <a:r>
              <a:rPr lang="tr-TR" sz="800" dirty="0"/>
              <a:t>***</a:t>
            </a:r>
            <a:r>
              <a:rPr lang="en-US" sz="800" dirty="0" err="1"/>
              <a:t>Millucci</a:t>
            </a:r>
            <a:r>
              <a:rPr lang="en-US" sz="800" dirty="0"/>
              <a:t>, L., et al.,</a:t>
            </a:r>
            <a:r>
              <a:rPr lang="en-US" sz="800" i="1" dirty="0"/>
              <a:t>.</a:t>
            </a:r>
            <a:r>
              <a:rPr lang="en-US" sz="800" dirty="0"/>
              <a:t> </a:t>
            </a:r>
            <a:r>
              <a:rPr lang="en-US" sz="800" dirty="0" err="1"/>
              <a:t>Biochimica</a:t>
            </a:r>
            <a:r>
              <a:rPr lang="en-US" sz="800" dirty="0"/>
              <a:t> et </a:t>
            </a:r>
            <a:r>
              <a:rPr lang="en-US" sz="800" dirty="0" err="1"/>
              <a:t>Biophysica</a:t>
            </a:r>
            <a:r>
              <a:rPr lang="en-US" sz="800" dirty="0"/>
              <a:t> Acta (BBA)-Molecular Basis of Disease, 2012. </a:t>
            </a:r>
            <a:r>
              <a:rPr lang="en-US" sz="800" b="1" dirty="0"/>
              <a:t>1822</a:t>
            </a:r>
            <a:r>
              <a:rPr lang="en-US" sz="800" dirty="0"/>
              <a:t>(11): p. 1682-1691.</a:t>
            </a:r>
            <a:endParaRPr lang="tr-TR" sz="800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7196CDDE-58C4-499A-B243-C788C36DE632}"/>
              </a:ext>
            </a:extLst>
          </p:cNvPr>
          <p:cNvSpPr txBox="1"/>
          <p:nvPr/>
        </p:nvSpPr>
        <p:spPr>
          <a:xfrm>
            <a:off x="2982489" y="41937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282EBDAF-8499-4B62-8250-78BB83B86C36}"/>
              </a:ext>
            </a:extLst>
          </p:cNvPr>
          <p:cNvSpPr/>
          <p:nvPr/>
        </p:nvSpPr>
        <p:spPr>
          <a:xfrm>
            <a:off x="1167482" y="2442575"/>
            <a:ext cx="5372815" cy="1338828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dirty="0" err="1"/>
              <a:t>Homogentisik</a:t>
            </a:r>
            <a:r>
              <a:rPr lang="tr-TR" dirty="0"/>
              <a:t> </a:t>
            </a:r>
            <a:r>
              <a:rPr lang="tr-TR" dirty="0" err="1"/>
              <a:t>asitin</a:t>
            </a:r>
            <a:r>
              <a:rPr lang="tr-TR" dirty="0"/>
              <a:t> </a:t>
            </a:r>
            <a:r>
              <a:rPr lang="tr-TR" dirty="0" err="1"/>
              <a:t>oksidasyonu</a:t>
            </a:r>
            <a:r>
              <a:rPr lang="tr-TR" dirty="0"/>
              <a:t> </a:t>
            </a:r>
            <a:r>
              <a:rPr lang="tr-TR" dirty="0" err="1"/>
              <a:t>dejeneratif</a:t>
            </a:r>
            <a:r>
              <a:rPr lang="tr-TR" dirty="0"/>
              <a:t> </a:t>
            </a:r>
            <a:r>
              <a:rPr lang="tr-TR" dirty="0" err="1"/>
              <a:t>inflamasyona</a:t>
            </a:r>
            <a:r>
              <a:rPr lang="tr-TR" dirty="0"/>
              <a:t> yol açar, </a:t>
            </a:r>
            <a:r>
              <a:rPr lang="tr-TR" dirty="0" err="1"/>
              <a:t>pro-inflamatuar</a:t>
            </a:r>
            <a:r>
              <a:rPr lang="tr-TR" dirty="0"/>
              <a:t> </a:t>
            </a:r>
            <a:r>
              <a:rPr lang="tr-TR" dirty="0" err="1"/>
              <a:t>sitokin</a:t>
            </a:r>
            <a:r>
              <a:rPr lang="tr-TR" dirty="0"/>
              <a:t> salınımının artar (IL-6, IL-8 ve TNF-a gibi)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4F283683-62F1-460B-97B1-C12FACF96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504" y="583894"/>
            <a:ext cx="2844279" cy="24558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Dikdörtgen 7">
            <a:extLst>
              <a:ext uri="{FF2B5EF4-FFF2-40B4-BE49-F238E27FC236}">
                <a16:creationId xmlns:a16="http://schemas.microsoft.com/office/drawing/2014/main" id="{0104DB88-D284-4872-9677-29298A87B9D4}"/>
              </a:ext>
            </a:extLst>
          </p:cNvPr>
          <p:cNvSpPr/>
          <p:nvPr/>
        </p:nvSpPr>
        <p:spPr>
          <a:xfrm>
            <a:off x="1167482" y="4272419"/>
            <a:ext cx="5372816" cy="923330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dirty="0" err="1"/>
              <a:t>Mtx’ın</a:t>
            </a:r>
            <a:r>
              <a:rPr lang="tr-TR" dirty="0"/>
              <a:t> </a:t>
            </a:r>
            <a:r>
              <a:rPr lang="tr-TR" dirty="0" err="1"/>
              <a:t>sitokin</a:t>
            </a:r>
            <a:r>
              <a:rPr lang="tr-TR" dirty="0"/>
              <a:t> ekspresyonu  ve HGA kaynaklı A-</a:t>
            </a:r>
            <a:r>
              <a:rPr lang="tr-TR" dirty="0" err="1"/>
              <a:t>amiloid</a:t>
            </a:r>
            <a:r>
              <a:rPr lang="tr-TR" dirty="0"/>
              <a:t> </a:t>
            </a:r>
            <a:r>
              <a:rPr lang="tr-TR" dirty="0" err="1"/>
              <a:t>agregatlarını</a:t>
            </a:r>
            <a:r>
              <a:rPr lang="tr-TR" dirty="0"/>
              <a:t> azalttığı gösterilmiştir.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8E9C1EAF-0BE4-4474-8E9C-B1215DC41C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8546" y="3335167"/>
            <a:ext cx="2340848" cy="24558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B8F56AEB-CC9F-4BA6-B645-A0760E92DB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2643" y="3523387"/>
            <a:ext cx="2340848" cy="20794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681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1" y="1844675"/>
            <a:ext cx="7562850" cy="4351338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tr-TR" i="1" dirty="0" smtClean="0">
                <a:solidFill>
                  <a:schemeClr val="bg2">
                    <a:lumMod val="90000"/>
                  </a:schemeClr>
                </a:solidFill>
              </a:rPr>
              <a:t>AKU </a:t>
            </a:r>
            <a:r>
              <a:rPr lang="tr-TR" i="1" dirty="0" err="1" smtClean="0">
                <a:solidFill>
                  <a:schemeClr val="bg2">
                    <a:lumMod val="90000"/>
                  </a:schemeClr>
                </a:solidFill>
              </a:rPr>
              <a:t>hastalarınn</a:t>
            </a:r>
            <a:r>
              <a:rPr lang="tr-TR" i="1" dirty="0" smtClean="0">
                <a:solidFill>
                  <a:schemeClr val="bg2">
                    <a:lumMod val="90000"/>
                  </a:schemeClr>
                </a:solidFill>
              </a:rPr>
              <a:t> %70’ de </a:t>
            </a:r>
            <a:r>
              <a:rPr lang="tr-TR" i="1" dirty="0" err="1" smtClean="0">
                <a:solidFill>
                  <a:schemeClr val="bg2">
                    <a:lumMod val="90000"/>
                  </a:schemeClr>
                </a:solidFill>
              </a:rPr>
              <a:t>OcA</a:t>
            </a:r>
            <a:endParaRPr lang="tr-TR" i="1" dirty="0" smtClean="0">
              <a:solidFill>
                <a:schemeClr val="bg2">
                  <a:lumMod val="90000"/>
                </a:schemeClr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tr-TR" i="1" dirty="0" smtClean="0">
                <a:solidFill>
                  <a:schemeClr val="bg2">
                    <a:lumMod val="90000"/>
                  </a:schemeClr>
                </a:solidFill>
              </a:rPr>
              <a:t>Hastaların neredeyse %80 de </a:t>
            </a:r>
            <a:r>
              <a:rPr lang="tr-TR" i="1" dirty="0" err="1" smtClean="0">
                <a:solidFill>
                  <a:schemeClr val="bg2">
                    <a:lumMod val="90000"/>
                  </a:schemeClr>
                </a:solidFill>
              </a:rPr>
              <a:t>inflamatuar</a:t>
            </a:r>
            <a:r>
              <a:rPr lang="tr-TR" i="1" dirty="0" smtClean="0">
                <a:solidFill>
                  <a:schemeClr val="bg2">
                    <a:lumMod val="90000"/>
                  </a:schemeClr>
                </a:solidFill>
              </a:rPr>
              <a:t> hastalık </a:t>
            </a:r>
            <a:r>
              <a:rPr lang="tr-TR" i="1" dirty="0" err="1" smtClean="0">
                <a:solidFill>
                  <a:schemeClr val="bg2">
                    <a:lumMod val="90000"/>
                  </a:schemeClr>
                </a:solidFill>
              </a:rPr>
              <a:t>overlap</a:t>
            </a:r>
            <a:endParaRPr lang="tr-TR" i="1" dirty="0" smtClean="0">
              <a:solidFill>
                <a:schemeClr val="bg2">
                  <a:lumMod val="90000"/>
                </a:schemeClr>
              </a:solidFill>
            </a:endParaRP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tr-TR" i="1" dirty="0" err="1">
                <a:solidFill>
                  <a:schemeClr val="bg2">
                    <a:lumMod val="90000"/>
                  </a:schemeClr>
                </a:solidFill>
              </a:rPr>
              <a:t>İnflamatuar</a:t>
            </a:r>
            <a:r>
              <a:rPr lang="tr-TR" i="1" dirty="0">
                <a:solidFill>
                  <a:schemeClr val="bg2">
                    <a:lumMod val="90000"/>
                  </a:schemeClr>
                </a:solidFill>
              </a:rPr>
              <a:t> yolakların aktive olması!!</a:t>
            </a:r>
            <a:endParaRPr lang="en-US" i="1" dirty="0">
              <a:solidFill>
                <a:schemeClr val="bg2">
                  <a:lumMod val="90000"/>
                </a:schemeClr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tr-TR" dirty="0" smtClean="0"/>
              <a:t>Kristaller SİE de depolanabiliyor!!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tr-TR" dirty="0" smtClean="0"/>
              <a:t>Şiddetli seyir</a:t>
            </a:r>
          </a:p>
          <a:p>
            <a:pPr lvl="1">
              <a:lnSpc>
                <a:spcPct val="150000"/>
              </a:lnSpc>
            </a:pPr>
            <a:r>
              <a:rPr lang="tr-TR" dirty="0" smtClean="0"/>
              <a:t>RA İLD ve literatür</a:t>
            </a:r>
          </a:p>
          <a:p>
            <a:pPr lvl="1">
              <a:lnSpc>
                <a:spcPct val="150000"/>
              </a:lnSpc>
            </a:pPr>
            <a:r>
              <a:rPr lang="tr-TR" dirty="0" err="1" smtClean="0"/>
              <a:t>Bx</a:t>
            </a:r>
            <a:r>
              <a:rPr lang="tr-TR" dirty="0" smtClean="0"/>
              <a:t> gereksinimi</a:t>
            </a:r>
          </a:p>
        </p:txBody>
      </p:sp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1206DEB3-F5D0-4877-8BCA-E2AC337F7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4860" y="266700"/>
            <a:ext cx="4655624" cy="31585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A95B7B36-CE12-4A36-AA17-74C602037DBC}"/>
              </a:ext>
            </a:extLst>
          </p:cNvPr>
          <p:cNvSpPr txBox="1"/>
          <p:nvPr/>
        </p:nvSpPr>
        <p:spPr>
          <a:xfrm>
            <a:off x="7234860" y="3670285"/>
            <a:ext cx="4748031" cy="646331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dirty="0"/>
              <a:t>Sol </a:t>
            </a:r>
            <a:r>
              <a:rPr lang="tr-TR" dirty="0" err="1"/>
              <a:t>sakroiliak</a:t>
            </a:r>
            <a:r>
              <a:rPr lang="tr-TR" dirty="0"/>
              <a:t> eklemde kristal birikimi ve erozyon </a:t>
            </a:r>
          </a:p>
          <a:p>
            <a:endParaRPr lang="tr-TR" dirty="0"/>
          </a:p>
        </p:txBody>
      </p:sp>
      <p:sp>
        <p:nvSpPr>
          <p:cNvPr id="9" name="Dikdörtgen 8"/>
          <p:cNvSpPr/>
          <p:nvPr/>
        </p:nvSpPr>
        <p:spPr>
          <a:xfrm>
            <a:off x="5476875" y="5486400"/>
            <a:ext cx="6413609" cy="97155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>
                <a:solidFill>
                  <a:sysClr val="windowText" lastClr="000000"/>
                </a:solidFill>
              </a:rPr>
              <a:t>OA’de dejeneratif sürecin yanı sıra inflamatuar bulgular da görülebilir.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>
                <a:solidFill>
                  <a:sysClr val="windowText" lastClr="000000"/>
                </a:solidFill>
              </a:rPr>
              <a:t>Biriken HGA ve metabolitleri inflamatuar yolakları tetikleyebilir.</a:t>
            </a:r>
            <a:endParaRPr lang="tr-TR" sz="16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06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14745" y="498764"/>
            <a:ext cx="6144491" cy="6248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AKU </a:t>
            </a:r>
          </a:p>
          <a:p>
            <a:pPr lvl="1">
              <a:lnSpc>
                <a:spcPct val="150000"/>
              </a:lnSpc>
            </a:pPr>
            <a:r>
              <a:rPr lang="tr-TR" dirty="0" smtClean="0"/>
              <a:t>OR, 250.000’ de 1</a:t>
            </a:r>
          </a:p>
          <a:p>
            <a:pPr lvl="1">
              <a:lnSpc>
                <a:spcPct val="150000"/>
              </a:lnSpc>
            </a:pPr>
            <a:r>
              <a:rPr lang="tr-TR" dirty="0" smtClean="0"/>
              <a:t>HGA </a:t>
            </a:r>
            <a:r>
              <a:rPr lang="tr-TR" dirty="0" err="1" smtClean="0"/>
              <a:t>metabolize</a:t>
            </a:r>
            <a:r>
              <a:rPr lang="tr-TR" dirty="0" smtClean="0"/>
              <a:t> etme kusuru</a:t>
            </a:r>
          </a:p>
          <a:p>
            <a:pPr lvl="2">
              <a:lnSpc>
                <a:spcPct val="150000"/>
              </a:lnSpc>
            </a:pPr>
            <a:r>
              <a:rPr lang="tr-TR" dirty="0" smtClean="0"/>
              <a:t>HGA idrarda atılır</a:t>
            </a:r>
          </a:p>
          <a:p>
            <a:pPr lvl="3">
              <a:lnSpc>
                <a:spcPct val="150000"/>
              </a:lnSpc>
            </a:pPr>
            <a:r>
              <a:rPr lang="tr-TR" dirty="0" smtClean="0"/>
              <a:t>Okside veya alkali olunca siyah idrar</a:t>
            </a:r>
          </a:p>
          <a:p>
            <a:pPr>
              <a:lnSpc>
                <a:spcPct val="150000"/>
              </a:lnSpc>
            </a:pPr>
            <a:r>
              <a:rPr lang="tr-TR" dirty="0" err="1" smtClean="0"/>
              <a:t>Okronozis</a:t>
            </a:r>
            <a:endParaRPr lang="tr-TR" dirty="0" smtClean="0"/>
          </a:p>
          <a:p>
            <a:pPr lvl="1">
              <a:lnSpc>
                <a:spcPct val="150000"/>
              </a:lnSpc>
            </a:pPr>
            <a:r>
              <a:rPr lang="tr-TR" dirty="0" smtClean="0"/>
              <a:t>Pigmentin atılamaması (BAA) ve dokuya çökmesi</a:t>
            </a:r>
          </a:p>
          <a:p>
            <a:pPr lvl="2">
              <a:lnSpc>
                <a:spcPct val="150000"/>
              </a:lnSpc>
            </a:pPr>
            <a:r>
              <a:rPr lang="tr-TR" dirty="0" smtClean="0"/>
              <a:t>Kas-iskelet birikimi ilişkili durum OA</a:t>
            </a:r>
          </a:p>
          <a:p>
            <a:pPr lvl="3">
              <a:lnSpc>
                <a:spcPct val="150000"/>
              </a:lnSpc>
            </a:pPr>
            <a:r>
              <a:rPr lang="tr-TR" dirty="0" smtClean="0"/>
              <a:t>AKU olgularının yaklaşık 3 te biri</a:t>
            </a:r>
          </a:p>
          <a:p>
            <a:pPr lvl="1">
              <a:lnSpc>
                <a:spcPct val="150000"/>
              </a:lnSpc>
            </a:pPr>
            <a:endParaRPr lang="en-US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498763"/>
            <a:ext cx="5708071" cy="60405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Dikdörtgen 4"/>
          <p:cNvSpPr/>
          <p:nvPr/>
        </p:nvSpPr>
        <p:spPr>
          <a:xfrm>
            <a:off x="6719455" y="498763"/>
            <a:ext cx="3505200" cy="123305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37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181850" y="304800"/>
            <a:ext cx="5010150" cy="6367463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tr-TR" dirty="0" smtClean="0"/>
              <a:t>İlk bulgu </a:t>
            </a:r>
            <a:r>
              <a:rPr lang="tr-TR" dirty="0" err="1" smtClean="0"/>
              <a:t>infant</a:t>
            </a:r>
            <a:r>
              <a:rPr lang="tr-TR" dirty="0" smtClean="0"/>
              <a:t> döneminde başlayan siyah idrar</a:t>
            </a:r>
          </a:p>
          <a:p>
            <a:pPr lvl="1">
              <a:lnSpc>
                <a:spcPct val="170000"/>
              </a:lnSpc>
            </a:pPr>
            <a:r>
              <a:rPr lang="tr-TR" dirty="0" smtClean="0"/>
              <a:t>Bebek bezinde siyah renk</a:t>
            </a:r>
          </a:p>
          <a:p>
            <a:pPr>
              <a:lnSpc>
                <a:spcPct val="170000"/>
              </a:lnSpc>
            </a:pPr>
            <a:r>
              <a:rPr lang="tr-TR" dirty="0" smtClean="0"/>
              <a:t>30’ </a:t>
            </a:r>
            <a:r>
              <a:rPr lang="tr-TR" dirty="0" err="1" smtClean="0"/>
              <a:t>lu</a:t>
            </a:r>
            <a:r>
              <a:rPr lang="tr-TR" dirty="0" smtClean="0"/>
              <a:t> yaşların başında (veya daha erken) bel ağrıları</a:t>
            </a:r>
          </a:p>
          <a:p>
            <a:pPr>
              <a:lnSpc>
                <a:spcPct val="170000"/>
              </a:lnSpc>
            </a:pPr>
            <a:r>
              <a:rPr lang="tr-TR" dirty="0" err="1" smtClean="0"/>
              <a:t>Tendon</a:t>
            </a:r>
            <a:r>
              <a:rPr lang="tr-TR" dirty="0" smtClean="0"/>
              <a:t> </a:t>
            </a:r>
            <a:r>
              <a:rPr lang="tr-TR" dirty="0" err="1" smtClean="0"/>
              <a:t>ruptürleri</a:t>
            </a:r>
            <a:endParaRPr lang="tr-TR" dirty="0" smtClean="0"/>
          </a:p>
          <a:p>
            <a:pPr>
              <a:lnSpc>
                <a:spcPct val="170000"/>
              </a:lnSpc>
            </a:pPr>
            <a:r>
              <a:rPr lang="tr-TR" dirty="0" err="1" smtClean="0"/>
              <a:t>Aortik</a:t>
            </a:r>
            <a:r>
              <a:rPr lang="tr-TR" dirty="0" smtClean="0"/>
              <a:t> tutulum, KKY, ileti </a:t>
            </a:r>
            <a:r>
              <a:rPr lang="tr-TR" dirty="0" err="1" smtClean="0"/>
              <a:t>defektleri</a:t>
            </a:r>
            <a:endParaRPr lang="tr-TR" dirty="0" smtClean="0"/>
          </a:p>
          <a:p>
            <a:pPr>
              <a:lnSpc>
                <a:spcPct val="170000"/>
              </a:lnSpc>
            </a:pPr>
            <a:r>
              <a:rPr lang="tr-TR" dirty="0" smtClean="0"/>
              <a:t>Böbrek, mesane, prostat ve </a:t>
            </a:r>
            <a:r>
              <a:rPr lang="tr-TR" dirty="0" err="1" smtClean="0"/>
              <a:t>tükrük</a:t>
            </a:r>
            <a:r>
              <a:rPr lang="tr-TR" dirty="0" smtClean="0"/>
              <a:t> bezi taşı</a:t>
            </a:r>
          </a:p>
          <a:p>
            <a:pPr>
              <a:lnSpc>
                <a:spcPct val="170000"/>
              </a:lnSpc>
            </a:pPr>
            <a:r>
              <a:rPr lang="tr-TR" dirty="0" smtClean="0"/>
              <a:t>Kulak </a:t>
            </a:r>
            <a:r>
              <a:rPr lang="tr-TR" dirty="0" err="1" smtClean="0"/>
              <a:t>kartilajında</a:t>
            </a:r>
            <a:r>
              <a:rPr lang="tr-TR" dirty="0" smtClean="0"/>
              <a:t>, </a:t>
            </a:r>
            <a:r>
              <a:rPr lang="tr-TR" dirty="0" err="1" smtClean="0"/>
              <a:t>sklerada</a:t>
            </a:r>
            <a:r>
              <a:rPr lang="tr-TR" dirty="0" smtClean="0"/>
              <a:t> veya ciltte gri </a:t>
            </a:r>
            <a:r>
              <a:rPr lang="tr-TR" dirty="0" err="1" smtClean="0"/>
              <a:t>pigmentasyon</a:t>
            </a:r>
            <a:endParaRPr lang="tr-TR" dirty="0" smtClean="0"/>
          </a:p>
          <a:p>
            <a:pPr>
              <a:lnSpc>
                <a:spcPct val="170000"/>
              </a:lnSpc>
            </a:pPr>
            <a:r>
              <a:rPr lang="tr-TR" dirty="0" err="1" smtClean="0"/>
              <a:t>Spinal</a:t>
            </a:r>
            <a:r>
              <a:rPr lang="tr-TR" dirty="0" smtClean="0"/>
              <a:t> tutulum</a:t>
            </a:r>
          </a:p>
          <a:p>
            <a:pPr lvl="1">
              <a:lnSpc>
                <a:spcPct val="170000"/>
              </a:lnSpc>
            </a:pPr>
            <a:r>
              <a:rPr lang="tr-TR" dirty="0" err="1" smtClean="0"/>
              <a:t>Mobilitede</a:t>
            </a:r>
            <a:r>
              <a:rPr lang="tr-TR" dirty="0" smtClean="0"/>
              <a:t> azalma, </a:t>
            </a:r>
            <a:r>
              <a:rPr lang="tr-TR" dirty="0" err="1" smtClean="0"/>
              <a:t>fraktür</a:t>
            </a:r>
            <a:r>
              <a:rPr lang="tr-TR" dirty="0" smtClean="0"/>
              <a:t>, osteoporoz</a:t>
            </a:r>
          </a:p>
          <a:p>
            <a:pPr>
              <a:lnSpc>
                <a:spcPct val="170000"/>
              </a:lnSpc>
            </a:pPr>
            <a:r>
              <a:rPr lang="tr-TR" dirty="0" err="1" smtClean="0"/>
              <a:t>Torasik</a:t>
            </a:r>
            <a:r>
              <a:rPr lang="tr-TR" dirty="0" smtClean="0"/>
              <a:t> tutulum</a:t>
            </a:r>
          </a:p>
          <a:p>
            <a:pPr lvl="1">
              <a:lnSpc>
                <a:spcPct val="170000"/>
              </a:lnSpc>
            </a:pPr>
            <a:r>
              <a:rPr lang="tr-TR" dirty="0" smtClean="0"/>
              <a:t>Göğüs </a:t>
            </a:r>
            <a:r>
              <a:rPr lang="tr-TR" dirty="0" err="1" smtClean="0"/>
              <a:t>ekspansiyonunda</a:t>
            </a:r>
            <a:r>
              <a:rPr lang="tr-TR" dirty="0" smtClean="0"/>
              <a:t> azalma</a:t>
            </a:r>
          </a:p>
          <a:p>
            <a:pPr lvl="1">
              <a:lnSpc>
                <a:spcPct val="170000"/>
              </a:lnSpc>
            </a:pPr>
            <a:r>
              <a:rPr lang="tr-TR" dirty="0" err="1" smtClean="0"/>
              <a:t>Restriktif</a:t>
            </a:r>
            <a:r>
              <a:rPr lang="tr-TR" dirty="0" smtClean="0"/>
              <a:t> akciğer hastalığı</a:t>
            </a:r>
          </a:p>
          <a:p>
            <a:pPr>
              <a:lnSpc>
                <a:spcPct val="170000"/>
              </a:lnSpc>
            </a:pPr>
            <a:r>
              <a:rPr lang="tr-TR" dirty="0" smtClean="0"/>
              <a:t>Nörolojik</a:t>
            </a:r>
          </a:p>
          <a:p>
            <a:pPr lvl="1">
              <a:lnSpc>
                <a:spcPct val="170000"/>
              </a:lnSpc>
            </a:pPr>
            <a:r>
              <a:rPr lang="tr-TR" dirty="0" smtClean="0"/>
              <a:t>Sinir basıları (</a:t>
            </a:r>
            <a:r>
              <a:rPr lang="tr-TR" dirty="0" err="1" smtClean="0"/>
              <a:t>kompresif</a:t>
            </a:r>
            <a:r>
              <a:rPr lang="tr-TR" dirty="0" smtClean="0"/>
              <a:t> </a:t>
            </a:r>
            <a:r>
              <a:rPr lang="tr-TR" dirty="0" err="1" smtClean="0"/>
              <a:t>nöropati</a:t>
            </a:r>
            <a:r>
              <a:rPr lang="tr-TR" dirty="0" smtClean="0"/>
              <a:t>)</a:t>
            </a:r>
            <a:endParaRPr lang="en-US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" y="2000250"/>
            <a:ext cx="6458477" cy="2835982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1108212" y="562780"/>
            <a:ext cx="5306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rgbClr val="C00000"/>
                </a:solidFill>
              </a:rPr>
              <a:t>Klinik Bulgular</a:t>
            </a:r>
          </a:p>
        </p:txBody>
      </p:sp>
    </p:spTree>
    <p:extLst>
      <p:ext uri="{BB962C8B-B14F-4D97-AF65-F5344CB8AC3E}">
        <p14:creationId xmlns:p14="http://schemas.microsoft.com/office/powerpoint/2010/main" val="127640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216AAA1-4046-4FCD-96F9-920C63787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486" y="208820"/>
            <a:ext cx="10018713" cy="613064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C00000"/>
                </a:solidFill>
              </a:rPr>
              <a:t>                      </a:t>
            </a:r>
            <a:r>
              <a:rPr lang="tr-TR" b="1" dirty="0" err="1">
                <a:solidFill>
                  <a:srgbClr val="C00000"/>
                </a:solidFill>
                <a:latin typeface="+mn-lt"/>
              </a:rPr>
              <a:t>Okronotik</a:t>
            </a:r>
            <a:r>
              <a:rPr lang="tr-TR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tr-TR" b="1" dirty="0" err="1">
                <a:solidFill>
                  <a:srgbClr val="C00000"/>
                </a:solidFill>
                <a:latin typeface="+mn-lt"/>
              </a:rPr>
              <a:t>Artropati</a:t>
            </a:r>
            <a:endParaRPr lang="tr-TR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61727212-9DD1-4712-AFD0-FF041C0CC141}"/>
              </a:ext>
            </a:extLst>
          </p:cNvPr>
          <p:cNvSpPr txBox="1"/>
          <p:nvPr/>
        </p:nvSpPr>
        <p:spPr>
          <a:xfrm>
            <a:off x="1765576" y="6526890"/>
            <a:ext cx="100187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200" dirty="0"/>
              <a:t>                                                                               </a:t>
            </a:r>
            <a:r>
              <a:rPr lang="tr-TR" sz="1200" dirty="0" err="1"/>
              <a:t>Wu</a:t>
            </a:r>
            <a:r>
              <a:rPr lang="tr-TR" sz="1200" dirty="0"/>
              <a:t>, K., et al.,</a:t>
            </a:r>
            <a:r>
              <a:rPr lang="tr-TR" sz="1200" i="1" dirty="0"/>
              <a:t>.</a:t>
            </a:r>
            <a:r>
              <a:rPr lang="tr-TR" sz="1200" dirty="0"/>
              <a:t> </a:t>
            </a:r>
            <a:r>
              <a:rPr lang="tr-TR" sz="1200" dirty="0" err="1"/>
              <a:t>European</a:t>
            </a:r>
            <a:r>
              <a:rPr lang="tr-TR" sz="1200" dirty="0"/>
              <a:t> </a:t>
            </a:r>
            <a:r>
              <a:rPr lang="tr-TR" sz="1200" dirty="0" err="1"/>
              <a:t>journal</a:t>
            </a:r>
            <a:r>
              <a:rPr lang="tr-TR" sz="1200" dirty="0"/>
              <a:t> of </a:t>
            </a:r>
            <a:r>
              <a:rPr lang="tr-TR" sz="1200" dirty="0" err="1"/>
              <a:t>rheumatology</a:t>
            </a:r>
            <a:r>
              <a:rPr lang="tr-TR" sz="1200" dirty="0"/>
              <a:t>, 2019. </a:t>
            </a:r>
            <a:r>
              <a:rPr lang="tr-TR" sz="1200" b="1" dirty="0"/>
              <a:t>6</a:t>
            </a:r>
            <a:r>
              <a:rPr lang="tr-TR" sz="1200" dirty="0"/>
              <a:t>(2): p. 98.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888" y="1529224"/>
            <a:ext cx="2003376" cy="30097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AF269379-E9AB-4D2F-9634-80ADD64A35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7651" y="1852377"/>
            <a:ext cx="3666637" cy="20696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97760F33-58EE-40BB-8992-4166C8CCFF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1841" y="1550053"/>
            <a:ext cx="2566605" cy="29158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C9A183F2-6189-4E0C-9ACB-0144059332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5500259" y="2108035"/>
            <a:ext cx="2883835" cy="18318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E448B501-9B16-4148-B05C-61810E17D84C}"/>
              </a:ext>
            </a:extLst>
          </p:cNvPr>
          <p:cNvSpPr txBox="1"/>
          <p:nvPr/>
        </p:nvSpPr>
        <p:spPr>
          <a:xfrm>
            <a:off x="734006" y="4817949"/>
            <a:ext cx="2418348" cy="1200329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Kifoz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lomber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lordozun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kaybolması,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miyelopati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ve disk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prolapsusu</a:t>
            </a:r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dirty="0"/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78EEC683-B286-4EA7-B416-CECE997790CD}"/>
              </a:ext>
            </a:extLst>
          </p:cNvPr>
          <p:cNvSpPr/>
          <p:nvPr/>
        </p:nvSpPr>
        <p:spPr>
          <a:xfrm rot="10800000" flipV="1">
            <a:off x="3310099" y="4619233"/>
            <a:ext cx="2418347" cy="175432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dirty="0" err="1"/>
              <a:t>Periferik</a:t>
            </a:r>
            <a:r>
              <a:rPr lang="tr-TR" dirty="0"/>
              <a:t> </a:t>
            </a:r>
            <a:r>
              <a:rPr lang="tr-TR" dirty="0" err="1"/>
              <a:t>artrit</a:t>
            </a:r>
            <a:r>
              <a:rPr lang="tr-TR" dirty="0"/>
              <a:t>; en sık yük taşıyan eklemlerde </a:t>
            </a:r>
          </a:p>
          <a:p>
            <a:r>
              <a:rPr lang="tr-TR" dirty="0"/>
              <a:t>(diz ve kalça)</a:t>
            </a:r>
          </a:p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(%50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non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spesifik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sinovit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) (3-4.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dekat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endParaRPr lang="tr-TR" dirty="0"/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FE45A727-A6F3-4E0C-AC17-A898ACAC6002}"/>
              </a:ext>
            </a:extLst>
          </p:cNvPr>
          <p:cNvSpPr/>
          <p:nvPr/>
        </p:nvSpPr>
        <p:spPr>
          <a:xfrm>
            <a:off x="5972251" y="4736526"/>
            <a:ext cx="2145401" cy="1477328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dirty="0" err="1"/>
              <a:t>Spontan</a:t>
            </a:r>
            <a:r>
              <a:rPr lang="tr-TR" dirty="0"/>
              <a:t> </a:t>
            </a:r>
            <a:r>
              <a:rPr lang="tr-TR" dirty="0" err="1"/>
              <a:t>tendon</a:t>
            </a:r>
            <a:r>
              <a:rPr lang="tr-TR" dirty="0"/>
              <a:t> veya </a:t>
            </a:r>
            <a:r>
              <a:rPr lang="tr-TR" dirty="0" err="1"/>
              <a:t>ligaman</a:t>
            </a:r>
            <a:r>
              <a:rPr lang="tr-TR" dirty="0"/>
              <a:t> yırtıkları </a:t>
            </a:r>
          </a:p>
          <a:p>
            <a:r>
              <a:rPr lang="tr-TR" dirty="0"/>
              <a:t>(</a:t>
            </a:r>
            <a:r>
              <a:rPr lang="tr-TR" dirty="0" err="1"/>
              <a:t>Patella</a:t>
            </a:r>
            <a:r>
              <a:rPr lang="tr-TR" dirty="0"/>
              <a:t> ve </a:t>
            </a:r>
            <a:r>
              <a:rPr lang="tr-TR" dirty="0" err="1"/>
              <a:t>aşil</a:t>
            </a:r>
            <a:r>
              <a:rPr lang="tr-TR" dirty="0"/>
              <a:t> en sık)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EB554B31-B182-43FE-90AA-C15A18A84431}"/>
              </a:ext>
            </a:extLst>
          </p:cNvPr>
          <p:cNvSpPr/>
          <p:nvPr/>
        </p:nvSpPr>
        <p:spPr>
          <a:xfrm>
            <a:off x="8445389" y="4736526"/>
            <a:ext cx="2654315" cy="1477328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dirty="0"/>
              <a:t>55 yaş civarında genelde en az bir ekleme yönelik geçirilmiş eklem </a:t>
            </a:r>
            <a:r>
              <a:rPr lang="tr-TR" dirty="0" err="1"/>
              <a:t>replasmanı</a:t>
            </a:r>
            <a:r>
              <a:rPr lang="tr-TR" dirty="0"/>
              <a:t> veya </a:t>
            </a:r>
            <a:r>
              <a:rPr lang="tr-TR" dirty="0" err="1"/>
              <a:t>laminektomi</a:t>
            </a:r>
            <a:r>
              <a:rPr lang="tr-TR" dirty="0"/>
              <a:t> operasyonu</a:t>
            </a:r>
          </a:p>
        </p:txBody>
      </p:sp>
    </p:spTree>
    <p:extLst>
      <p:ext uri="{BB962C8B-B14F-4D97-AF65-F5344CB8AC3E}">
        <p14:creationId xmlns:p14="http://schemas.microsoft.com/office/powerpoint/2010/main" val="1625815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9328" y="218498"/>
            <a:ext cx="4017818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dirty="0" smtClean="0"/>
              <a:t>Omurgada</a:t>
            </a:r>
          </a:p>
          <a:p>
            <a:pPr lvl="1">
              <a:lnSpc>
                <a:spcPct val="150000"/>
              </a:lnSpc>
            </a:pPr>
            <a:r>
              <a:rPr lang="tr-TR" dirty="0" smtClean="0"/>
              <a:t>İVD önemli hedef</a:t>
            </a:r>
          </a:p>
          <a:p>
            <a:pPr lvl="1">
              <a:lnSpc>
                <a:spcPct val="150000"/>
              </a:lnSpc>
            </a:pPr>
            <a:r>
              <a:rPr lang="tr-TR" dirty="0" smtClean="0"/>
              <a:t>Diskte daralma</a:t>
            </a:r>
            <a:r>
              <a:rPr lang="tr-TR" dirty="0"/>
              <a:t> </a:t>
            </a:r>
            <a:r>
              <a:rPr lang="tr-TR" dirty="0" smtClean="0"/>
              <a:t>ve kalsifikasyon</a:t>
            </a:r>
            <a:endParaRPr lang="en-US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807" y="3249613"/>
            <a:ext cx="3267075" cy="2933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445" y="271022"/>
            <a:ext cx="2753109" cy="63159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989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67225" y="1771650"/>
            <a:ext cx="3946595" cy="39147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4552" y="1701149"/>
            <a:ext cx="3219450" cy="39852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7" name="Düz Ok Bağlayıcısı 6"/>
          <p:cNvCxnSpPr/>
          <p:nvPr/>
        </p:nvCxnSpPr>
        <p:spPr>
          <a:xfrm flipH="1">
            <a:off x="5086352" y="3764288"/>
            <a:ext cx="247650" cy="1028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392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37" y="261938"/>
            <a:ext cx="5181600" cy="5915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261938"/>
            <a:ext cx="4991100" cy="2409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Metin kutusu 5"/>
          <p:cNvSpPr txBox="1"/>
          <p:nvPr/>
        </p:nvSpPr>
        <p:spPr>
          <a:xfrm>
            <a:off x="6525491" y="3810000"/>
            <a:ext cx="4485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Ortalama 55 yaşında </a:t>
            </a:r>
            <a:r>
              <a:rPr lang="tr-TR" dirty="0" err="1" smtClean="0"/>
              <a:t>artroplasti</a:t>
            </a:r>
            <a:endParaRPr lang="tr-TR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dirty="0" smtClean="0"/>
              <a:t>Ortalama 10 yıl önce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849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47650" y="1758950"/>
            <a:ext cx="10515600" cy="489383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AKU hastaları tarandı</a:t>
            </a:r>
          </a:p>
          <a:p>
            <a:pPr lvl="1">
              <a:lnSpc>
                <a:spcPct val="150000"/>
              </a:lnSpc>
            </a:pPr>
            <a:r>
              <a:rPr lang="tr-TR" dirty="0" smtClean="0"/>
              <a:t>17 Hasta (10 E, 7 K)</a:t>
            </a:r>
          </a:p>
          <a:p>
            <a:pPr lvl="1">
              <a:lnSpc>
                <a:spcPct val="150000"/>
              </a:lnSpc>
            </a:pPr>
            <a:r>
              <a:rPr lang="tr-TR" dirty="0" smtClean="0"/>
              <a:t>Tümünde idrarda HGA vardı ve gen testi pozitifti</a:t>
            </a:r>
          </a:p>
          <a:p>
            <a:pPr lvl="1">
              <a:lnSpc>
                <a:spcPct val="150000"/>
              </a:lnSpc>
            </a:pPr>
            <a:r>
              <a:rPr lang="tr-TR" dirty="0" smtClean="0"/>
              <a:t>5 Hasta pediatrik yaş grubundaydı ve çalışmadan dışlandı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Toplam 12 erişkin AKU hasta</a:t>
            </a:r>
          </a:p>
          <a:p>
            <a:pPr lvl="1">
              <a:lnSpc>
                <a:spcPct val="150000"/>
              </a:lnSpc>
            </a:pPr>
            <a:r>
              <a:rPr lang="tr-TR" dirty="0" smtClean="0"/>
              <a:t> Ortanca yaş </a:t>
            </a:r>
            <a:r>
              <a:rPr lang="en-US" dirty="0" smtClean="0"/>
              <a:t>52 </a:t>
            </a:r>
            <a:r>
              <a:rPr lang="en-US" dirty="0"/>
              <a:t>(</a:t>
            </a:r>
            <a:r>
              <a:rPr lang="en-US" dirty="0" smtClean="0"/>
              <a:t>17–62)</a:t>
            </a:r>
            <a:endParaRPr lang="tr-TR" dirty="0" smtClean="0"/>
          </a:p>
          <a:p>
            <a:pPr lvl="1">
              <a:lnSpc>
                <a:spcPct val="150000"/>
              </a:lnSpc>
            </a:pPr>
            <a:r>
              <a:rPr lang="tr-TR" dirty="0" smtClean="0"/>
              <a:t> 7 (%60) Erkek</a:t>
            </a:r>
          </a:p>
          <a:p>
            <a:pPr lvl="1">
              <a:lnSpc>
                <a:spcPct val="150000"/>
              </a:lnSpc>
            </a:pPr>
            <a:r>
              <a:rPr lang="tr-TR" dirty="0"/>
              <a:t> 7 (%60) </a:t>
            </a:r>
            <a:r>
              <a:rPr lang="tr-TR" dirty="0" smtClean="0"/>
              <a:t>hastada akraba evliliği öyküsü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 </a:t>
            </a:r>
            <a:r>
              <a:rPr lang="tr-TR" dirty="0" smtClean="0"/>
              <a:t>En sık mutasyon</a:t>
            </a:r>
            <a:r>
              <a:rPr lang="en-US" dirty="0" smtClean="0"/>
              <a:t> c.175delA</a:t>
            </a:r>
            <a:r>
              <a:rPr lang="tr-TR" dirty="0" smtClean="0"/>
              <a:t> </a:t>
            </a:r>
            <a:r>
              <a:rPr lang="en-US" dirty="0" smtClean="0"/>
              <a:t>(</a:t>
            </a:r>
            <a:r>
              <a:rPr lang="tr-TR" dirty="0" smtClean="0"/>
              <a:t>%</a:t>
            </a:r>
            <a:r>
              <a:rPr lang="en-US" dirty="0" smtClean="0"/>
              <a:t>37.5)</a:t>
            </a:r>
            <a:endParaRPr lang="tr-TR" dirty="0" smtClean="0"/>
          </a:p>
          <a:p>
            <a:pPr lvl="2">
              <a:lnSpc>
                <a:spcPct val="150000"/>
              </a:lnSpc>
            </a:pPr>
            <a:endParaRPr lang="tr-TR" dirty="0" smtClean="0"/>
          </a:p>
          <a:p>
            <a:pPr lvl="2">
              <a:lnSpc>
                <a:spcPct val="150000"/>
              </a:lnSpc>
            </a:pPr>
            <a:endParaRPr lang="tr-TR" dirty="0" smtClean="0"/>
          </a:p>
          <a:p>
            <a:pPr lvl="1">
              <a:lnSpc>
                <a:spcPct val="150000"/>
              </a:lnSpc>
            </a:pPr>
            <a:endParaRPr lang="en-US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275" y="214225"/>
            <a:ext cx="7013055" cy="189467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5088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87036" y="595746"/>
            <a:ext cx="7211291" cy="626225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tr-TR" dirty="0" err="1" smtClean="0"/>
              <a:t>OcA</a:t>
            </a:r>
            <a:endParaRPr lang="tr-TR" dirty="0" smtClean="0"/>
          </a:p>
          <a:p>
            <a:pPr lvl="1">
              <a:lnSpc>
                <a:spcPct val="150000"/>
              </a:lnSpc>
            </a:pPr>
            <a:r>
              <a:rPr lang="tr-TR" dirty="0" smtClean="0"/>
              <a:t>8 hastada mevcuttu (%70)</a:t>
            </a:r>
          </a:p>
          <a:p>
            <a:pPr lvl="1">
              <a:lnSpc>
                <a:spcPct val="150000"/>
              </a:lnSpc>
            </a:pPr>
            <a:r>
              <a:rPr lang="tr-TR" dirty="0" err="1" smtClean="0"/>
              <a:t>OcA</a:t>
            </a:r>
            <a:r>
              <a:rPr lang="tr-TR" dirty="0"/>
              <a:t> semptomları </a:t>
            </a:r>
            <a:r>
              <a:rPr lang="tr-TR" dirty="0" err="1" smtClean="0"/>
              <a:t>median</a:t>
            </a:r>
            <a:r>
              <a:rPr lang="tr-TR" dirty="0" smtClean="0"/>
              <a:t> 36 </a:t>
            </a:r>
            <a:r>
              <a:rPr lang="tr-TR" dirty="0"/>
              <a:t>(27–48</a:t>
            </a:r>
            <a:r>
              <a:rPr lang="tr-TR" dirty="0" smtClean="0"/>
              <a:t>)</a:t>
            </a:r>
            <a:endParaRPr lang="tr-TR" dirty="0"/>
          </a:p>
          <a:p>
            <a:pPr lvl="1">
              <a:lnSpc>
                <a:spcPct val="150000"/>
              </a:lnSpc>
            </a:pPr>
            <a:r>
              <a:rPr lang="tr-TR" dirty="0" smtClean="0"/>
              <a:t>Başlangıç semptomu</a:t>
            </a:r>
          </a:p>
          <a:p>
            <a:pPr lvl="2">
              <a:lnSpc>
                <a:spcPct val="150000"/>
              </a:lnSpc>
            </a:pPr>
            <a:r>
              <a:rPr lang="tr-TR" dirty="0" smtClean="0"/>
              <a:t>Bel ağrısı %90 ve </a:t>
            </a:r>
            <a:r>
              <a:rPr lang="tr-TR" dirty="0" err="1" smtClean="0"/>
              <a:t>periferik</a:t>
            </a:r>
            <a:r>
              <a:rPr lang="tr-TR" dirty="0" smtClean="0"/>
              <a:t> eklem bulgusu (%10)</a:t>
            </a:r>
          </a:p>
          <a:p>
            <a:pPr lvl="3">
              <a:lnSpc>
                <a:spcPct val="150000"/>
              </a:lnSpc>
            </a:pPr>
            <a:r>
              <a:rPr lang="tr-TR" dirty="0" smtClean="0"/>
              <a:t>Zaman içerisinde tümünde bel ağrısı</a:t>
            </a:r>
          </a:p>
          <a:p>
            <a:pPr lvl="1">
              <a:lnSpc>
                <a:spcPct val="150000"/>
              </a:lnSpc>
            </a:pPr>
            <a:r>
              <a:rPr lang="tr-TR" dirty="0" smtClean="0"/>
              <a:t>%40 da İBP var</a:t>
            </a:r>
          </a:p>
          <a:p>
            <a:pPr lvl="1">
              <a:lnSpc>
                <a:spcPct val="150000"/>
              </a:lnSpc>
            </a:pPr>
            <a:r>
              <a:rPr lang="tr-TR" dirty="0" smtClean="0"/>
              <a:t>%90 boyda kısalma</a:t>
            </a:r>
          </a:p>
          <a:p>
            <a:pPr lvl="1">
              <a:lnSpc>
                <a:spcPct val="150000"/>
              </a:lnSpc>
            </a:pPr>
            <a:r>
              <a:rPr lang="tr-TR" dirty="0" smtClean="0"/>
              <a:t>Tümünde omurgada </a:t>
            </a:r>
            <a:r>
              <a:rPr lang="tr-TR" dirty="0" err="1" smtClean="0"/>
              <a:t>dejeneratif</a:t>
            </a:r>
            <a:r>
              <a:rPr lang="tr-TR" dirty="0" smtClean="0"/>
              <a:t> değişiklikler</a:t>
            </a:r>
          </a:p>
          <a:p>
            <a:pPr lvl="2">
              <a:lnSpc>
                <a:spcPct val="150000"/>
              </a:lnSpc>
            </a:pPr>
            <a:r>
              <a:rPr lang="tr-TR" dirty="0" err="1" smtClean="0"/>
              <a:t>Cx</a:t>
            </a:r>
            <a:r>
              <a:rPr lang="tr-TR" dirty="0" smtClean="0"/>
              <a:t> (%90)  diğer bölgeler %100</a:t>
            </a:r>
          </a:p>
          <a:p>
            <a:pPr lvl="1">
              <a:lnSpc>
                <a:spcPct val="150000"/>
              </a:lnSpc>
            </a:pPr>
            <a:r>
              <a:rPr lang="tr-TR" dirty="0" err="1" smtClean="0"/>
              <a:t>Lumbar</a:t>
            </a:r>
            <a:r>
              <a:rPr lang="tr-TR" dirty="0" smtClean="0"/>
              <a:t> </a:t>
            </a:r>
            <a:r>
              <a:rPr lang="tr-TR" dirty="0" err="1" smtClean="0"/>
              <a:t>lordozun</a:t>
            </a:r>
            <a:r>
              <a:rPr lang="tr-TR" dirty="0" smtClean="0"/>
              <a:t> tersine dönmesi (%100)</a:t>
            </a:r>
          </a:p>
          <a:p>
            <a:pPr lvl="1">
              <a:lnSpc>
                <a:spcPct val="150000"/>
              </a:lnSpc>
            </a:pPr>
            <a:r>
              <a:rPr lang="tr-TR" dirty="0" smtClean="0"/>
              <a:t>Hastaların %25 de en az 3 CIL+</a:t>
            </a:r>
          </a:p>
          <a:p>
            <a:pPr lvl="1">
              <a:lnSpc>
                <a:spcPct val="150000"/>
              </a:lnSpc>
            </a:pPr>
            <a:r>
              <a:rPr lang="tr-TR" dirty="0" err="1"/>
              <a:t>Sakroiliit</a:t>
            </a:r>
            <a:r>
              <a:rPr lang="tr-TR" dirty="0"/>
              <a:t> </a:t>
            </a:r>
            <a:r>
              <a:rPr lang="tr-TR" dirty="0" err="1"/>
              <a:t>mNY</a:t>
            </a:r>
            <a:r>
              <a:rPr lang="tr-TR" dirty="0"/>
              <a:t> ve MR (%25 ve %60</a:t>
            </a:r>
            <a:r>
              <a:rPr lang="tr-TR" dirty="0" smtClean="0"/>
              <a:t>)</a:t>
            </a:r>
          </a:p>
          <a:p>
            <a:pPr lvl="1">
              <a:lnSpc>
                <a:spcPct val="150000"/>
              </a:lnSpc>
            </a:pPr>
            <a:endParaRPr lang="en-US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9775" y="228035"/>
            <a:ext cx="3790658" cy="42106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1408" y="885825"/>
            <a:ext cx="2176384" cy="4476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5933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2692</TotalTime>
  <Words>1049</Words>
  <Application>Microsoft Office PowerPoint</Application>
  <PresentationFormat>Geniş ekran</PresentationFormat>
  <Paragraphs>130</Paragraphs>
  <Slides>16</Slides>
  <Notes>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                      Okronotik Artropati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OKRONOZİSLİ BİR OLGU</dc:title>
  <dc:creator>sadettin uslu</dc:creator>
  <cp:lastModifiedBy>İsmail Sarı</cp:lastModifiedBy>
  <cp:revision>488</cp:revision>
  <dcterms:created xsi:type="dcterms:W3CDTF">2019-01-08T18:48:30Z</dcterms:created>
  <dcterms:modified xsi:type="dcterms:W3CDTF">2022-04-14T11:17:57Z</dcterms:modified>
</cp:coreProperties>
</file>