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4"/>
  </p:notesMasterIdLst>
  <p:sldIdLst>
    <p:sldId id="256" r:id="rId2"/>
    <p:sldId id="257" r:id="rId3"/>
    <p:sldId id="258" r:id="rId4"/>
    <p:sldId id="265" r:id="rId5"/>
    <p:sldId id="416" r:id="rId6"/>
    <p:sldId id="295" r:id="rId7"/>
    <p:sldId id="296" r:id="rId8"/>
    <p:sldId id="264" r:id="rId9"/>
    <p:sldId id="417" r:id="rId10"/>
    <p:sldId id="418" r:id="rId11"/>
    <p:sldId id="419" r:id="rId12"/>
    <p:sldId id="421" r:id="rId13"/>
    <p:sldId id="422" r:id="rId14"/>
    <p:sldId id="423" r:id="rId15"/>
    <p:sldId id="424" r:id="rId16"/>
    <p:sldId id="283" r:id="rId17"/>
    <p:sldId id="425" r:id="rId18"/>
    <p:sldId id="427" r:id="rId19"/>
    <p:sldId id="282" r:id="rId20"/>
    <p:sldId id="276" r:id="rId21"/>
    <p:sldId id="281" r:id="rId22"/>
    <p:sldId id="292" r:id="rId23"/>
    <p:sldId id="291" r:id="rId24"/>
    <p:sldId id="415" r:id="rId25"/>
    <p:sldId id="336" r:id="rId26"/>
    <p:sldId id="297" r:id="rId27"/>
    <p:sldId id="331" r:id="rId28"/>
    <p:sldId id="289" r:id="rId29"/>
    <p:sldId id="340" r:id="rId30"/>
    <p:sldId id="341" r:id="rId31"/>
    <p:sldId id="342" r:id="rId32"/>
    <p:sldId id="432" r:id="rId33"/>
    <p:sldId id="433" r:id="rId34"/>
    <p:sldId id="436" r:id="rId35"/>
    <p:sldId id="435" r:id="rId36"/>
    <p:sldId id="434" r:id="rId37"/>
    <p:sldId id="285" r:id="rId38"/>
    <p:sldId id="299" r:id="rId39"/>
    <p:sldId id="278" r:id="rId40"/>
    <p:sldId id="300" r:id="rId41"/>
    <p:sldId id="301" r:id="rId42"/>
    <p:sldId id="337" r:id="rId43"/>
    <p:sldId id="339" r:id="rId44"/>
    <p:sldId id="303" r:id="rId45"/>
    <p:sldId id="402" r:id="rId46"/>
    <p:sldId id="310" r:id="rId47"/>
    <p:sldId id="306" r:id="rId48"/>
    <p:sldId id="343" r:id="rId49"/>
    <p:sldId id="431" r:id="rId50"/>
    <p:sldId id="395" r:id="rId51"/>
    <p:sldId id="307" r:id="rId52"/>
    <p:sldId id="363" r:id="rId53"/>
    <p:sldId id="364" r:id="rId54"/>
    <p:sldId id="365" r:id="rId55"/>
    <p:sldId id="437" r:id="rId56"/>
    <p:sldId id="384" r:id="rId57"/>
    <p:sldId id="429" r:id="rId58"/>
    <p:sldId id="315" r:id="rId59"/>
    <p:sldId id="406" r:id="rId60"/>
    <p:sldId id="388" r:id="rId61"/>
    <p:sldId id="389" r:id="rId62"/>
    <p:sldId id="351" r:id="rId63"/>
    <p:sldId id="313" r:id="rId64"/>
    <p:sldId id="375" r:id="rId65"/>
    <p:sldId id="430" r:id="rId66"/>
    <p:sldId id="403" r:id="rId67"/>
    <p:sldId id="399" r:id="rId68"/>
    <p:sldId id="428" r:id="rId69"/>
    <p:sldId id="438" r:id="rId70"/>
    <p:sldId id="324" r:id="rId71"/>
    <p:sldId id="368" r:id="rId72"/>
    <p:sldId id="330" r:id="rId73"/>
  </p:sldIdLst>
  <p:sldSz cx="9144000" cy="6858000" type="screen4x3"/>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BF2"/>
    <a:srgbClr val="B5D0F4"/>
    <a:srgbClr val="FC5104"/>
    <a:srgbClr val="ED66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922" autoAdjust="0"/>
  </p:normalViewPr>
  <p:slideViewPr>
    <p:cSldViewPr>
      <p:cViewPr varScale="1">
        <p:scale>
          <a:sx n="105" d="100"/>
          <a:sy n="105" d="100"/>
        </p:scale>
        <p:origin x="184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04A95-FCB2-4450-8ABC-36E17AE3250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5AB72BF-8A17-4F18-8CF3-028F0381BEF9}">
      <dgm:prSet/>
      <dgm:spPr/>
      <dgm:t>
        <a:bodyPr/>
        <a:lstStyle/>
        <a:p>
          <a:r>
            <a:rPr lang="tr-TR"/>
            <a:t>Tanım</a:t>
          </a:r>
          <a:endParaRPr lang="en-US"/>
        </a:p>
      </dgm:t>
    </dgm:pt>
    <dgm:pt modelId="{96E7A9E2-B84A-44AE-810A-4C93344745E2}" type="parTrans" cxnId="{6A985D7D-DDC1-4CAA-8667-7921BBF5023B}">
      <dgm:prSet/>
      <dgm:spPr/>
      <dgm:t>
        <a:bodyPr/>
        <a:lstStyle/>
        <a:p>
          <a:endParaRPr lang="en-US"/>
        </a:p>
      </dgm:t>
    </dgm:pt>
    <dgm:pt modelId="{4F748DED-FD3E-48D2-B148-FB845960876E}" type="sibTrans" cxnId="{6A985D7D-DDC1-4CAA-8667-7921BBF5023B}">
      <dgm:prSet/>
      <dgm:spPr/>
      <dgm:t>
        <a:bodyPr/>
        <a:lstStyle/>
        <a:p>
          <a:endParaRPr lang="en-US"/>
        </a:p>
      </dgm:t>
    </dgm:pt>
    <dgm:pt modelId="{7C656B76-FDE7-4608-8F46-E5D19A9408A8}">
      <dgm:prSet/>
      <dgm:spPr/>
      <dgm:t>
        <a:bodyPr/>
        <a:lstStyle/>
        <a:p>
          <a:r>
            <a:rPr lang="tr-TR"/>
            <a:t>Epidemiyoloji</a:t>
          </a:r>
          <a:endParaRPr lang="en-US"/>
        </a:p>
      </dgm:t>
    </dgm:pt>
    <dgm:pt modelId="{F84EA500-F0E7-4C50-8C43-8F36E726EF04}" type="parTrans" cxnId="{AF720861-EAF1-4C09-B456-D71AE594478B}">
      <dgm:prSet/>
      <dgm:spPr/>
      <dgm:t>
        <a:bodyPr/>
        <a:lstStyle/>
        <a:p>
          <a:endParaRPr lang="en-US"/>
        </a:p>
      </dgm:t>
    </dgm:pt>
    <dgm:pt modelId="{D6359355-71CA-4D42-B765-D84CC8794582}" type="sibTrans" cxnId="{AF720861-EAF1-4C09-B456-D71AE594478B}">
      <dgm:prSet/>
      <dgm:spPr/>
      <dgm:t>
        <a:bodyPr/>
        <a:lstStyle/>
        <a:p>
          <a:endParaRPr lang="en-US"/>
        </a:p>
      </dgm:t>
    </dgm:pt>
    <dgm:pt modelId="{26808535-32C4-4D55-B257-53375624768D}">
      <dgm:prSet/>
      <dgm:spPr/>
      <dgm:t>
        <a:bodyPr/>
        <a:lstStyle/>
        <a:p>
          <a:r>
            <a:rPr lang="tr-TR" dirty="0" err="1"/>
            <a:t>Etiyopatogenez</a:t>
          </a:r>
          <a:endParaRPr lang="en-US" dirty="0"/>
        </a:p>
      </dgm:t>
    </dgm:pt>
    <dgm:pt modelId="{CDD858B0-EE36-4CB7-9708-63C665609FB3}" type="parTrans" cxnId="{8B5BE9C1-D3F0-4050-A002-0C66582E82E0}">
      <dgm:prSet/>
      <dgm:spPr/>
      <dgm:t>
        <a:bodyPr/>
        <a:lstStyle/>
        <a:p>
          <a:endParaRPr lang="en-US"/>
        </a:p>
      </dgm:t>
    </dgm:pt>
    <dgm:pt modelId="{990ED6EA-0BB8-47DD-88ED-6D26DE659063}" type="sibTrans" cxnId="{8B5BE9C1-D3F0-4050-A002-0C66582E82E0}">
      <dgm:prSet/>
      <dgm:spPr/>
      <dgm:t>
        <a:bodyPr/>
        <a:lstStyle/>
        <a:p>
          <a:endParaRPr lang="en-US"/>
        </a:p>
      </dgm:t>
    </dgm:pt>
    <dgm:pt modelId="{466CD670-E21D-40EA-BD16-C3E33B929F51}">
      <dgm:prSet/>
      <dgm:spPr/>
      <dgm:t>
        <a:bodyPr/>
        <a:lstStyle/>
        <a:p>
          <a:r>
            <a:rPr lang="tr-TR"/>
            <a:t>Klinik</a:t>
          </a:r>
          <a:endParaRPr lang="en-US"/>
        </a:p>
      </dgm:t>
    </dgm:pt>
    <dgm:pt modelId="{EBC91365-A5C3-4A50-8968-FD457CA0F6CD}" type="parTrans" cxnId="{F84D4212-FB5D-41FB-B6C6-2ED79D72427D}">
      <dgm:prSet/>
      <dgm:spPr/>
      <dgm:t>
        <a:bodyPr/>
        <a:lstStyle/>
        <a:p>
          <a:endParaRPr lang="en-US"/>
        </a:p>
      </dgm:t>
    </dgm:pt>
    <dgm:pt modelId="{2F284776-1578-44F3-B678-811B4E146E0B}" type="sibTrans" cxnId="{F84D4212-FB5D-41FB-B6C6-2ED79D72427D}">
      <dgm:prSet/>
      <dgm:spPr/>
      <dgm:t>
        <a:bodyPr/>
        <a:lstStyle/>
        <a:p>
          <a:endParaRPr lang="en-US"/>
        </a:p>
      </dgm:t>
    </dgm:pt>
    <dgm:pt modelId="{638B3AB7-47D2-4BBE-A4E2-0C1DFC0963A7}">
      <dgm:prSet/>
      <dgm:spPr/>
      <dgm:t>
        <a:bodyPr/>
        <a:lstStyle/>
        <a:p>
          <a:r>
            <a:rPr lang="tr-TR"/>
            <a:t>Tanı</a:t>
          </a:r>
          <a:endParaRPr lang="en-US"/>
        </a:p>
      </dgm:t>
    </dgm:pt>
    <dgm:pt modelId="{9FEBE6A2-19DA-4742-ADAD-8BE9B58E1040}" type="parTrans" cxnId="{F468C0AF-DED2-4AE6-8D1A-D4822693D5B6}">
      <dgm:prSet/>
      <dgm:spPr/>
      <dgm:t>
        <a:bodyPr/>
        <a:lstStyle/>
        <a:p>
          <a:endParaRPr lang="en-US"/>
        </a:p>
      </dgm:t>
    </dgm:pt>
    <dgm:pt modelId="{AA34B218-162D-40BF-AB43-40EAAA8BB440}" type="sibTrans" cxnId="{F468C0AF-DED2-4AE6-8D1A-D4822693D5B6}">
      <dgm:prSet/>
      <dgm:spPr/>
      <dgm:t>
        <a:bodyPr/>
        <a:lstStyle/>
        <a:p>
          <a:endParaRPr lang="en-US"/>
        </a:p>
      </dgm:t>
    </dgm:pt>
    <dgm:pt modelId="{77AC828E-F363-490B-985B-C5E40F5AF4FC}">
      <dgm:prSet/>
      <dgm:spPr/>
      <dgm:t>
        <a:bodyPr/>
        <a:lstStyle/>
        <a:p>
          <a:r>
            <a:rPr lang="tr-TR"/>
            <a:t>Ayırıcı tanı</a:t>
          </a:r>
          <a:endParaRPr lang="en-US"/>
        </a:p>
      </dgm:t>
    </dgm:pt>
    <dgm:pt modelId="{9CC76251-ED12-4A46-81A1-CEE90DE4E8A3}" type="parTrans" cxnId="{FA2C3469-D86C-44DA-A769-1F118CE47C61}">
      <dgm:prSet/>
      <dgm:spPr/>
      <dgm:t>
        <a:bodyPr/>
        <a:lstStyle/>
        <a:p>
          <a:endParaRPr lang="en-US"/>
        </a:p>
      </dgm:t>
    </dgm:pt>
    <dgm:pt modelId="{00DCCF0A-650F-478B-BC7A-5437E7B0BE27}" type="sibTrans" cxnId="{FA2C3469-D86C-44DA-A769-1F118CE47C61}">
      <dgm:prSet/>
      <dgm:spPr/>
      <dgm:t>
        <a:bodyPr/>
        <a:lstStyle/>
        <a:p>
          <a:endParaRPr lang="en-US"/>
        </a:p>
      </dgm:t>
    </dgm:pt>
    <dgm:pt modelId="{A6FBF37C-9887-4461-B0E7-B5A44A10F5A6}">
      <dgm:prSet/>
      <dgm:spPr/>
      <dgm:t>
        <a:bodyPr/>
        <a:lstStyle/>
        <a:p>
          <a:r>
            <a:rPr lang="tr-TR"/>
            <a:t>Tedavi</a:t>
          </a:r>
          <a:endParaRPr lang="en-US"/>
        </a:p>
      </dgm:t>
    </dgm:pt>
    <dgm:pt modelId="{64F9A497-9725-4001-AB37-179F13AD6C93}" type="parTrans" cxnId="{EDAB6791-51F0-4107-9F94-B09852BD6843}">
      <dgm:prSet/>
      <dgm:spPr/>
      <dgm:t>
        <a:bodyPr/>
        <a:lstStyle/>
        <a:p>
          <a:endParaRPr lang="en-US"/>
        </a:p>
      </dgm:t>
    </dgm:pt>
    <dgm:pt modelId="{42160422-57BA-45DE-8405-3EB4F58DC2AD}" type="sibTrans" cxnId="{EDAB6791-51F0-4107-9F94-B09852BD6843}">
      <dgm:prSet/>
      <dgm:spPr/>
      <dgm:t>
        <a:bodyPr/>
        <a:lstStyle/>
        <a:p>
          <a:endParaRPr lang="en-US"/>
        </a:p>
      </dgm:t>
    </dgm:pt>
    <dgm:pt modelId="{931701A6-71BC-154C-B163-145FD72D6465}" type="pres">
      <dgm:prSet presAssocID="{EBB04A95-FCB2-4450-8ABC-36E17AE3250F}" presName="diagram" presStyleCnt="0">
        <dgm:presLayoutVars>
          <dgm:dir/>
          <dgm:resizeHandles val="exact"/>
        </dgm:presLayoutVars>
      </dgm:prSet>
      <dgm:spPr/>
    </dgm:pt>
    <dgm:pt modelId="{89AA582B-7B5F-E847-94DA-FE72920FEEF6}" type="pres">
      <dgm:prSet presAssocID="{15AB72BF-8A17-4F18-8CF3-028F0381BEF9}" presName="node" presStyleLbl="node1" presStyleIdx="0" presStyleCnt="7">
        <dgm:presLayoutVars>
          <dgm:bulletEnabled val="1"/>
        </dgm:presLayoutVars>
      </dgm:prSet>
      <dgm:spPr/>
    </dgm:pt>
    <dgm:pt modelId="{E77AC571-5110-FA49-AF3F-3309E706075F}" type="pres">
      <dgm:prSet presAssocID="{4F748DED-FD3E-48D2-B148-FB845960876E}" presName="sibTrans" presStyleCnt="0"/>
      <dgm:spPr/>
    </dgm:pt>
    <dgm:pt modelId="{739EFD46-D9BF-9E45-9B56-649591954639}" type="pres">
      <dgm:prSet presAssocID="{7C656B76-FDE7-4608-8F46-E5D19A9408A8}" presName="node" presStyleLbl="node1" presStyleIdx="1" presStyleCnt="7">
        <dgm:presLayoutVars>
          <dgm:bulletEnabled val="1"/>
        </dgm:presLayoutVars>
      </dgm:prSet>
      <dgm:spPr/>
    </dgm:pt>
    <dgm:pt modelId="{CC156494-C7F0-5349-954C-C5A03B6B7A4C}" type="pres">
      <dgm:prSet presAssocID="{D6359355-71CA-4D42-B765-D84CC8794582}" presName="sibTrans" presStyleCnt="0"/>
      <dgm:spPr/>
    </dgm:pt>
    <dgm:pt modelId="{FF2E9312-8163-1B4B-9C3A-A2367FF72E99}" type="pres">
      <dgm:prSet presAssocID="{26808535-32C4-4D55-B257-53375624768D}" presName="node" presStyleLbl="node1" presStyleIdx="2" presStyleCnt="7">
        <dgm:presLayoutVars>
          <dgm:bulletEnabled val="1"/>
        </dgm:presLayoutVars>
      </dgm:prSet>
      <dgm:spPr/>
    </dgm:pt>
    <dgm:pt modelId="{1EEDFA67-E54E-0D41-9AD2-4FD6CC2B2458}" type="pres">
      <dgm:prSet presAssocID="{990ED6EA-0BB8-47DD-88ED-6D26DE659063}" presName="sibTrans" presStyleCnt="0"/>
      <dgm:spPr/>
    </dgm:pt>
    <dgm:pt modelId="{7FD26909-326E-9C48-8F4F-B5BC6F32BB6E}" type="pres">
      <dgm:prSet presAssocID="{466CD670-E21D-40EA-BD16-C3E33B929F51}" presName="node" presStyleLbl="node1" presStyleIdx="3" presStyleCnt="7">
        <dgm:presLayoutVars>
          <dgm:bulletEnabled val="1"/>
        </dgm:presLayoutVars>
      </dgm:prSet>
      <dgm:spPr/>
    </dgm:pt>
    <dgm:pt modelId="{71C77C8C-6346-194A-9966-69FC6361FC72}" type="pres">
      <dgm:prSet presAssocID="{2F284776-1578-44F3-B678-811B4E146E0B}" presName="sibTrans" presStyleCnt="0"/>
      <dgm:spPr/>
    </dgm:pt>
    <dgm:pt modelId="{1E10573C-8902-7548-8277-D174EE4B8D4E}" type="pres">
      <dgm:prSet presAssocID="{638B3AB7-47D2-4BBE-A4E2-0C1DFC0963A7}" presName="node" presStyleLbl="node1" presStyleIdx="4" presStyleCnt="7">
        <dgm:presLayoutVars>
          <dgm:bulletEnabled val="1"/>
        </dgm:presLayoutVars>
      </dgm:prSet>
      <dgm:spPr/>
    </dgm:pt>
    <dgm:pt modelId="{CBB0C9FF-CE1E-0C4E-B349-0E608F9AB854}" type="pres">
      <dgm:prSet presAssocID="{AA34B218-162D-40BF-AB43-40EAAA8BB440}" presName="sibTrans" presStyleCnt="0"/>
      <dgm:spPr/>
    </dgm:pt>
    <dgm:pt modelId="{33BBC8DE-AD91-7141-B451-7D62FF398E0E}" type="pres">
      <dgm:prSet presAssocID="{77AC828E-F363-490B-985B-C5E40F5AF4FC}" presName="node" presStyleLbl="node1" presStyleIdx="5" presStyleCnt="7">
        <dgm:presLayoutVars>
          <dgm:bulletEnabled val="1"/>
        </dgm:presLayoutVars>
      </dgm:prSet>
      <dgm:spPr/>
    </dgm:pt>
    <dgm:pt modelId="{8587C9DF-75D9-7841-980D-327F324A03CA}" type="pres">
      <dgm:prSet presAssocID="{00DCCF0A-650F-478B-BC7A-5437E7B0BE27}" presName="sibTrans" presStyleCnt="0"/>
      <dgm:spPr/>
    </dgm:pt>
    <dgm:pt modelId="{5A7A46B0-9558-F149-8D2C-D91FFA5B959C}" type="pres">
      <dgm:prSet presAssocID="{A6FBF37C-9887-4461-B0E7-B5A44A10F5A6}" presName="node" presStyleLbl="node1" presStyleIdx="6" presStyleCnt="7">
        <dgm:presLayoutVars>
          <dgm:bulletEnabled val="1"/>
        </dgm:presLayoutVars>
      </dgm:prSet>
      <dgm:spPr/>
    </dgm:pt>
  </dgm:ptLst>
  <dgm:cxnLst>
    <dgm:cxn modelId="{F84D4212-FB5D-41FB-B6C6-2ED79D72427D}" srcId="{EBB04A95-FCB2-4450-8ABC-36E17AE3250F}" destId="{466CD670-E21D-40EA-BD16-C3E33B929F51}" srcOrd="3" destOrd="0" parTransId="{EBC91365-A5C3-4A50-8968-FD457CA0F6CD}" sibTransId="{2F284776-1578-44F3-B678-811B4E146E0B}"/>
    <dgm:cxn modelId="{6097A718-D72C-1641-AB0C-9F13F041E572}" type="presOf" srcId="{638B3AB7-47D2-4BBE-A4E2-0C1DFC0963A7}" destId="{1E10573C-8902-7548-8277-D174EE4B8D4E}" srcOrd="0" destOrd="0" presId="urn:microsoft.com/office/officeart/2005/8/layout/default"/>
    <dgm:cxn modelId="{AF720861-EAF1-4C09-B456-D71AE594478B}" srcId="{EBB04A95-FCB2-4450-8ABC-36E17AE3250F}" destId="{7C656B76-FDE7-4608-8F46-E5D19A9408A8}" srcOrd="1" destOrd="0" parTransId="{F84EA500-F0E7-4C50-8C43-8F36E726EF04}" sibTransId="{D6359355-71CA-4D42-B765-D84CC8794582}"/>
    <dgm:cxn modelId="{FA2C3469-D86C-44DA-A769-1F118CE47C61}" srcId="{EBB04A95-FCB2-4450-8ABC-36E17AE3250F}" destId="{77AC828E-F363-490B-985B-C5E40F5AF4FC}" srcOrd="5" destOrd="0" parTransId="{9CC76251-ED12-4A46-81A1-CEE90DE4E8A3}" sibTransId="{00DCCF0A-650F-478B-BC7A-5437E7B0BE27}"/>
    <dgm:cxn modelId="{1D09AE77-D140-B147-AE89-17EB7C8194D4}" type="presOf" srcId="{466CD670-E21D-40EA-BD16-C3E33B929F51}" destId="{7FD26909-326E-9C48-8F4F-B5BC6F32BB6E}" srcOrd="0" destOrd="0" presId="urn:microsoft.com/office/officeart/2005/8/layout/default"/>
    <dgm:cxn modelId="{6A985D7D-DDC1-4CAA-8667-7921BBF5023B}" srcId="{EBB04A95-FCB2-4450-8ABC-36E17AE3250F}" destId="{15AB72BF-8A17-4F18-8CF3-028F0381BEF9}" srcOrd="0" destOrd="0" parTransId="{96E7A9E2-B84A-44AE-810A-4C93344745E2}" sibTransId="{4F748DED-FD3E-48D2-B148-FB845960876E}"/>
    <dgm:cxn modelId="{F81B307F-646B-8F41-815F-9E55E1F11971}" type="presOf" srcId="{26808535-32C4-4D55-B257-53375624768D}" destId="{FF2E9312-8163-1B4B-9C3A-A2367FF72E99}" srcOrd="0" destOrd="0" presId="urn:microsoft.com/office/officeart/2005/8/layout/default"/>
    <dgm:cxn modelId="{EDAB6791-51F0-4107-9F94-B09852BD6843}" srcId="{EBB04A95-FCB2-4450-8ABC-36E17AE3250F}" destId="{A6FBF37C-9887-4461-B0E7-B5A44A10F5A6}" srcOrd="6" destOrd="0" parTransId="{64F9A497-9725-4001-AB37-179F13AD6C93}" sibTransId="{42160422-57BA-45DE-8405-3EB4F58DC2AD}"/>
    <dgm:cxn modelId="{E3088B9C-B6EC-324B-9482-0BB23B684B28}" type="presOf" srcId="{15AB72BF-8A17-4F18-8CF3-028F0381BEF9}" destId="{89AA582B-7B5F-E847-94DA-FE72920FEEF6}" srcOrd="0" destOrd="0" presId="urn:microsoft.com/office/officeart/2005/8/layout/default"/>
    <dgm:cxn modelId="{2E12A89E-4C86-A648-8EB8-C6FED84159D7}" type="presOf" srcId="{77AC828E-F363-490B-985B-C5E40F5AF4FC}" destId="{33BBC8DE-AD91-7141-B451-7D62FF398E0E}" srcOrd="0" destOrd="0" presId="urn:microsoft.com/office/officeart/2005/8/layout/default"/>
    <dgm:cxn modelId="{F468C0AF-DED2-4AE6-8D1A-D4822693D5B6}" srcId="{EBB04A95-FCB2-4450-8ABC-36E17AE3250F}" destId="{638B3AB7-47D2-4BBE-A4E2-0C1DFC0963A7}" srcOrd="4" destOrd="0" parTransId="{9FEBE6A2-19DA-4742-ADAD-8BE9B58E1040}" sibTransId="{AA34B218-162D-40BF-AB43-40EAAA8BB440}"/>
    <dgm:cxn modelId="{8B5BE9C1-D3F0-4050-A002-0C66582E82E0}" srcId="{EBB04A95-FCB2-4450-8ABC-36E17AE3250F}" destId="{26808535-32C4-4D55-B257-53375624768D}" srcOrd="2" destOrd="0" parTransId="{CDD858B0-EE36-4CB7-9708-63C665609FB3}" sibTransId="{990ED6EA-0BB8-47DD-88ED-6D26DE659063}"/>
    <dgm:cxn modelId="{A1B783C3-6B9B-F14A-B496-C58F2B3CD508}" type="presOf" srcId="{EBB04A95-FCB2-4450-8ABC-36E17AE3250F}" destId="{931701A6-71BC-154C-B163-145FD72D6465}" srcOrd="0" destOrd="0" presId="urn:microsoft.com/office/officeart/2005/8/layout/default"/>
    <dgm:cxn modelId="{166E77D7-2A0D-B445-8FEA-563CC5F84E6A}" type="presOf" srcId="{A6FBF37C-9887-4461-B0E7-B5A44A10F5A6}" destId="{5A7A46B0-9558-F149-8D2C-D91FFA5B959C}" srcOrd="0" destOrd="0" presId="urn:microsoft.com/office/officeart/2005/8/layout/default"/>
    <dgm:cxn modelId="{A00294F8-74E4-8047-A5C2-34BC877EB0A4}" type="presOf" srcId="{7C656B76-FDE7-4608-8F46-E5D19A9408A8}" destId="{739EFD46-D9BF-9E45-9B56-649591954639}" srcOrd="0" destOrd="0" presId="urn:microsoft.com/office/officeart/2005/8/layout/default"/>
    <dgm:cxn modelId="{523D756C-57AD-B84A-A901-319D90C93992}" type="presParOf" srcId="{931701A6-71BC-154C-B163-145FD72D6465}" destId="{89AA582B-7B5F-E847-94DA-FE72920FEEF6}" srcOrd="0" destOrd="0" presId="urn:microsoft.com/office/officeart/2005/8/layout/default"/>
    <dgm:cxn modelId="{5ECDB8E3-0C73-9346-98F7-8FED9D72B58D}" type="presParOf" srcId="{931701A6-71BC-154C-B163-145FD72D6465}" destId="{E77AC571-5110-FA49-AF3F-3309E706075F}" srcOrd="1" destOrd="0" presId="urn:microsoft.com/office/officeart/2005/8/layout/default"/>
    <dgm:cxn modelId="{0E4AE578-3886-4046-B67C-7272CC59F76F}" type="presParOf" srcId="{931701A6-71BC-154C-B163-145FD72D6465}" destId="{739EFD46-D9BF-9E45-9B56-649591954639}" srcOrd="2" destOrd="0" presId="urn:microsoft.com/office/officeart/2005/8/layout/default"/>
    <dgm:cxn modelId="{A55AC9B5-F90C-1643-BE57-6C041BBAA08C}" type="presParOf" srcId="{931701A6-71BC-154C-B163-145FD72D6465}" destId="{CC156494-C7F0-5349-954C-C5A03B6B7A4C}" srcOrd="3" destOrd="0" presId="urn:microsoft.com/office/officeart/2005/8/layout/default"/>
    <dgm:cxn modelId="{FA768887-025C-6242-93D7-D691B02F0542}" type="presParOf" srcId="{931701A6-71BC-154C-B163-145FD72D6465}" destId="{FF2E9312-8163-1B4B-9C3A-A2367FF72E99}" srcOrd="4" destOrd="0" presId="urn:microsoft.com/office/officeart/2005/8/layout/default"/>
    <dgm:cxn modelId="{4AB422EE-79FB-4441-8143-A904E1A82476}" type="presParOf" srcId="{931701A6-71BC-154C-B163-145FD72D6465}" destId="{1EEDFA67-E54E-0D41-9AD2-4FD6CC2B2458}" srcOrd="5" destOrd="0" presId="urn:microsoft.com/office/officeart/2005/8/layout/default"/>
    <dgm:cxn modelId="{C723BFD3-CCA3-6B44-B5DD-E89A706415F7}" type="presParOf" srcId="{931701A6-71BC-154C-B163-145FD72D6465}" destId="{7FD26909-326E-9C48-8F4F-B5BC6F32BB6E}" srcOrd="6" destOrd="0" presId="urn:microsoft.com/office/officeart/2005/8/layout/default"/>
    <dgm:cxn modelId="{917E4434-1611-7649-8F30-E5B0C83BD581}" type="presParOf" srcId="{931701A6-71BC-154C-B163-145FD72D6465}" destId="{71C77C8C-6346-194A-9966-69FC6361FC72}" srcOrd="7" destOrd="0" presId="urn:microsoft.com/office/officeart/2005/8/layout/default"/>
    <dgm:cxn modelId="{C7433613-8DCA-9D48-ABCD-F2EA618C387A}" type="presParOf" srcId="{931701A6-71BC-154C-B163-145FD72D6465}" destId="{1E10573C-8902-7548-8277-D174EE4B8D4E}" srcOrd="8" destOrd="0" presId="urn:microsoft.com/office/officeart/2005/8/layout/default"/>
    <dgm:cxn modelId="{056517E1-119B-1642-933A-8E05E935D112}" type="presParOf" srcId="{931701A6-71BC-154C-B163-145FD72D6465}" destId="{CBB0C9FF-CE1E-0C4E-B349-0E608F9AB854}" srcOrd="9" destOrd="0" presId="urn:microsoft.com/office/officeart/2005/8/layout/default"/>
    <dgm:cxn modelId="{8EEFDA4B-D4CE-0145-8A5F-7A515D0F10A7}" type="presParOf" srcId="{931701A6-71BC-154C-B163-145FD72D6465}" destId="{33BBC8DE-AD91-7141-B451-7D62FF398E0E}" srcOrd="10" destOrd="0" presId="urn:microsoft.com/office/officeart/2005/8/layout/default"/>
    <dgm:cxn modelId="{38F16295-BEB7-D145-B7DF-0AAA1A63BED0}" type="presParOf" srcId="{931701A6-71BC-154C-B163-145FD72D6465}" destId="{8587C9DF-75D9-7841-980D-327F324A03CA}" srcOrd="11" destOrd="0" presId="urn:microsoft.com/office/officeart/2005/8/layout/default"/>
    <dgm:cxn modelId="{AFEC62E8-CC77-A04F-BA24-5BEA28EB37DC}" type="presParOf" srcId="{931701A6-71BC-154C-B163-145FD72D6465}" destId="{5A7A46B0-9558-F149-8D2C-D91FFA5B959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3286B-9A71-401E-8A03-B15EB52D3994}" type="doc">
      <dgm:prSet loTypeId="urn:microsoft.com/office/officeart/2005/8/layout/process2" loCatId="process" qsTypeId="urn:microsoft.com/office/officeart/2005/8/quickstyle/simple1" qsCatId="simple" csTypeId="urn:microsoft.com/office/officeart/2005/8/colors/colorful1" csCatId="colorful"/>
      <dgm:spPr/>
      <dgm:t>
        <a:bodyPr/>
        <a:lstStyle/>
        <a:p>
          <a:endParaRPr lang="en-US"/>
        </a:p>
      </dgm:t>
    </dgm:pt>
    <dgm:pt modelId="{FE6D044D-A84B-44B0-A5D3-4111CA335459}">
      <dgm:prSet/>
      <dgm:spPr/>
      <dgm:t>
        <a:bodyPr/>
        <a:lstStyle/>
        <a:p>
          <a:r>
            <a:rPr lang="tr-TR"/>
            <a:t>Başlatıcı zarar veren bir olayı takip eder</a:t>
          </a:r>
          <a:endParaRPr lang="en-US"/>
        </a:p>
      </dgm:t>
    </dgm:pt>
    <dgm:pt modelId="{E443C4F5-9CFD-4E59-8639-12DE58B71CD5}" type="parTrans" cxnId="{7F732B69-F8BC-422A-B337-F65E5AF1F0FE}">
      <dgm:prSet/>
      <dgm:spPr/>
      <dgm:t>
        <a:bodyPr/>
        <a:lstStyle/>
        <a:p>
          <a:endParaRPr lang="en-US"/>
        </a:p>
      </dgm:t>
    </dgm:pt>
    <dgm:pt modelId="{94728210-E161-4848-B8F4-CAC589D037CF}" type="sibTrans" cxnId="{7F732B69-F8BC-422A-B337-F65E5AF1F0FE}">
      <dgm:prSet/>
      <dgm:spPr/>
      <dgm:t>
        <a:bodyPr/>
        <a:lstStyle/>
        <a:p>
          <a:endParaRPr lang="en-US"/>
        </a:p>
      </dgm:t>
    </dgm:pt>
    <dgm:pt modelId="{4FAF058C-9A51-4EF0-9DC4-062E77A376C6}">
      <dgm:prSet/>
      <dgm:spPr/>
      <dgm:t>
        <a:bodyPr/>
        <a:lstStyle/>
        <a:p>
          <a:r>
            <a:rPr lang="tr-TR"/>
            <a:t>Başlangıçtaki olayla orantısız spontan ağrı veya allodini / hiperaljezi görülür</a:t>
          </a:r>
          <a:endParaRPr lang="en-US"/>
        </a:p>
      </dgm:t>
    </dgm:pt>
    <dgm:pt modelId="{6DA23F81-C0CD-4B3B-8A62-E0D4A22D17D9}" type="parTrans" cxnId="{7815C20C-0A3B-4F22-A89A-33805CAC7486}">
      <dgm:prSet/>
      <dgm:spPr/>
      <dgm:t>
        <a:bodyPr/>
        <a:lstStyle/>
        <a:p>
          <a:endParaRPr lang="en-US"/>
        </a:p>
      </dgm:t>
    </dgm:pt>
    <dgm:pt modelId="{A719406D-5D9F-4246-B4F2-B12BA17DBD72}" type="sibTrans" cxnId="{7815C20C-0A3B-4F22-A89A-33805CAC7486}">
      <dgm:prSet/>
      <dgm:spPr/>
      <dgm:t>
        <a:bodyPr/>
        <a:lstStyle/>
        <a:p>
          <a:endParaRPr lang="en-US"/>
        </a:p>
      </dgm:t>
    </dgm:pt>
    <dgm:pt modelId="{6F49B043-B617-4D2D-A599-39EB0BCA2754}">
      <dgm:prSet/>
      <dgm:spPr/>
      <dgm:t>
        <a:bodyPr/>
        <a:lstStyle/>
        <a:p>
          <a:r>
            <a:rPr lang="tr-TR"/>
            <a:t>Ağrı, ödem, deri kan akımında bozukluk ve anormal sudomotor aktivite görülür</a:t>
          </a:r>
          <a:endParaRPr lang="en-US"/>
        </a:p>
      </dgm:t>
    </dgm:pt>
    <dgm:pt modelId="{C05C5CB6-C285-432F-9DE4-8E4FDA4D693E}" type="parTrans" cxnId="{2F5B00FF-8F57-4ABB-AB32-2AAB55CA9F79}">
      <dgm:prSet/>
      <dgm:spPr/>
      <dgm:t>
        <a:bodyPr/>
        <a:lstStyle/>
        <a:p>
          <a:endParaRPr lang="en-US"/>
        </a:p>
      </dgm:t>
    </dgm:pt>
    <dgm:pt modelId="{0A9B8B7A-8178-4C35-83D8-6B0EC3497F03}" type="sibTrans" cxnId="{2F5B00FF-8F57-4ABB-AB32-2AAB55CA9F79}">
      <dgm:prSet/>
      <dgm:spPr/>
      <dgm:t>
        <a:bodyPr/>
        <a:lstStyle/>
        <a:p>
          <a:endParaRPr lang="en-US"/>
        </a:p>
      </dgm:t>
    </dgm:pt>
    <dgm:pt modelId="{77D62A0A-FEFF-44A9-A1A9-41E309822179}">
      <dgm:prSet/>
      <dgm:spPr/>
      <dgm:t>
        <a:bodyPr/>
        <a:lstStyle/>
        <a:p>
          <a:r>
            <a:rPr lang="tr-TR"/>
            <a:t>Ağrının ve disfonksiyonun derecesini açıklayacak başka durumların varlığı tanıyı geçersiz kılar</a:t>
          </a:r>
          <a:endParaRPr lang="en-US"/>
        </a:p>
      </dgm:t>
    </dgm:pt>
    <dgm:pt modelId="{C11C843A-FB4B-450C-99FC-4C90A833D678}" type="parTrans" cxnId="{2B1A1F29-1BBE-4A2A-B0CC-CDB8BA96AD6E}">
      <dgm:prSet/>
      <dgm:spPr/>
      <dgm:t>
        <a:bodyPr/>
        <a:lstStyle/>
        <a:p>
          <a:endParaRPr lang="en-US"/>
        </a:p>
      </dgm:t>
    </dgm:pt>
    <dgm:pt modelId="{8802CE04-50D5-4295-8F42-6D44945114F0}" type="sibTrans" cxnId="{2B1A1F29-1BBE-4A2A-B0CC-CDB8BA96AD6E}">
      <dgm:prSet/>
      <dgm:spPr/>
      <dgm:t>
        <a:bodyPr/>
        <a:lstStyle/>
        <a:p>
          <a:endParaRPr lang="en-US"/>
        </a:p>
      </dgm:t>
    </dgm:pt>
    <dgm:pt modelId="{B070AC1D-E06E-6D41-AEDD-862B35361044}" type="pres">
      <dgm:prSet presAssocID="{6E33286B-9A71-401E-8A03-B15EB52D3994}" presName="linearFlow" presStyleCnt="0">
        <dgm:presLayoutVars>
          <dgm:resizeHandles val="exact"/>
        </dgm:presLayoutVars>
      </dgm:prSet>
      <dgm:spPr/>
    </dgm:pt>
    <dgm:pt modelId="{20046F15-1686-9A4E-8698-C466922F82B3}" type="pres">
      <dgm:prSet presAssocID="{FE6D044D-A84B-44B0-A5D3-4111CA335459}" presName="node" presStyleLbl="node1" presStyleIdx="0" presStyleCnt="4">
        <dgm:presLayoutVars>
          <dgm:bulletEnabled val="1"/>
        </dgm:presLayoutVars>
      </dgm:prSet>
      <dgm:spPr/>
    </dgm:pt>
    <dgm:pt modelId="{3968439D-5139-3749-A661-44E867CDBB93}" type="pres">
      <dgm:prSet presAssocID="{94728210-E161-4848-B8F4-CAC589D037CF}" presName="sibTrans" presStyleLbl="sibTrans2D1" presStyleIdx="0" presStyleCnt="3"/>
      <dgm:spPr/>
    </dgm:pt>
    <dgm:pt modelId="{4B294CD3-BF06-544A-9E74-744828D9C283}" type="pres">
      <dgm:prSet presAssocID="{94728210-E161-4848-B8F4-CAC589D037CF}" presName="connectorText" presStyleLbl="sibTrans2D1" presStyleIdx="0" presStyleCnt="3"/>
      <dgm:spPr/>
    </dgm:pt>
    <dgm:pt modelId="{E27D8A6F-28ED-1246-A8B8-5DECE0CC1F21}" type="pres">
      <dgm:prSet presAssocID="{4FAF058C-9A51-4EF0-9DC4-062E77A376C6}" presName="node" presStyleLbl="node1" presStyleIdx="1" presStyleCnt="4">
        <dgm:presLayoutVars>
          <dgm:bulletEnabled val="1"/>
        </dgm:presLayoutVars>
      </dgm:prSet>
      <dgm:spPr/>
    </dgm:pt>
    <dgm:pt modelId="{0BA1DE14-451B-3D40-804C-12045751469C}" type="pres">
      <dgm:prSet presAssocID="{A719406D-5D9F-4246-B4F2-B12BA17DBD72}" presName="sibTrans" presStyleLbl="sibTrans2D1" presStyleIdx="1" presStyleCnt="3"/>
      <dgm:spPr/>
    </dgm:pt>
    <dgm:pt modelId="{75A6CD71-46E9-FB43-8B4F-2DFDA49C381A}" type="pres">
      <dgm:prSet presAssocID="{A719406D-5D9F-4246-B4F2-B12BA17DBD72}" presName="connectorText" presStyleLbl="sibTrans2D1" presStyleIdx="1" presStyleCnt="3"/>
      <dgm:spPr/>
    </dgm:pt>
    <dgm:pt modelId="{FE29D522-C743-DA44-B8E8-875CFA091C55}" type="pres">
      <dgm:prSet presAssocID="{6F49B043-B617-4D2D-A599-39EB0BCA2754}" presName="node" presStyleLbl="node1" presStyleIdx="2" presStyleCnt="4">
        <dgm:presLayoutVars>
          <dgm:bulletEnabled val="1"/>
        </dgm:presLayoutVars>
      </dgm:prSet>
      <dgm:spPr/>
    </dgm:pt>
    <dgm:pt modelId="{669AB3F8-95F0-B249-814E-BDFAFBD29A13}" type="pres">
      <dgm:prSet presAssocID="{0A9B8B7A-8178-4C35-83D8-6B0EC3497F03}" presName="sibTrans" presStyleLbl="sibTrans2D1" presStyleIdx="2" presStyleCnt="3"/>
      <dgm:spPr/>
    </dgm:pt>
    <dgm:pt modelId="{368067ED-88BE-C84B-981A-257729D0BBD4}" type="pres">
      <dgm:prSet presAssocID="{0A9B8B7A-8178-4C35-83D8-6B0EC3497F03}" presName="connectorText" presStyleLbl="sibTrans2D1" presStyleIdx="2" presStyleCnt="3"/>
      <dgm:spPr/>
    </dgm:pt>
    <dgm:pt modelId="{6CFFCC57-CAEC-D04A-978C-835EB68FFB96}" type="pres">
      <dgm:prSet presAssocID="{77D62A0A-FEFF-44A9-A1A9-41E309822179}" presName="node" presStyleLbl="node1" presStyleIdx="3" presStyleCnt="4">
        <dgm:presLayoutVars>
          <dgm:bulletEnabled val="1"/>
        </dgm:presLayoutVars>
      </dgm:prSet>
      <dgm:spPr/>
    </dgm:pt>
  </dgm:ptLst>
  <dgm:cxnLst>
    <dgm:cxn modelId="{7815C20C-0A3B-4F22-A89A-33805CAC7486}" srcId="{6E33286B-9A71-401E-8A03-B15EB52D3994}" destId="{4FAF058C-9A51-4EF0-9DC4-062E77A376C6}" srcOrd="1" destOrd="0" parTransId="{6DA23F81-C0CD-4B3B-8A62-E0D4A22D17D9}" sibTransId="{A719406D-5D9F-4246-B4F2-B12BA17DBD72}"/>
    <dgm:cxn modelId="{5A9DE122-A83F-7B46-A798-D2359E08DC78}" type="presOf" srcId="{6F49B043-B617-4D2D-A599-39EB0BCA2754}" destId="{FE29D522-C743-DA44-B8E8-875CFA091C55}" srcOrd="0" destOrd="0" presId="urn:microsoft.com/office/officeart/2005/8/layout/process2"/>
    <dgm:cxn modelId="{A2831323-C329-C840-8875-10F3E7AE9A12}" type="presOf" srcId="{0A9B8B7A-8178-4C35-83D8-6B0EC3497F03}" destId="{669AB3F8-95F0-B249-814E-BDFAFBD29A13}" srcOrd="0" destOrd="0" presId="urn:microsoft.com/office/officeart/2005/8/layout/process2"/>
    <dgm:cxn modelId="{2B1A1F29-1BBE-4A2A-B0CC-CDB8BA96AD6E}" srcId="{6E33286B-9A71-401E-8A03-B15EB52D3994}" destId="{77D62A0A-FEFF-44A9-A1A9-41E309822179}" srcOrd="3" destOrd="0" parTransId="{C11C843A-FB4B-450C-99FC-4C90A833D678}" sibTransId="{8802CE04-50D5-4295-8F42-6D44945114F0}"/>
    <dgm:cxn modelId="{0BB8A95C-8BB6-AF4E-AE04-B61423306CA7}" type="presOf" srcId="{4FAF058C-9A51-4EF0-9DC4-062E77A376C6}" destId="{E27D8A6F-28ED-1246-A8B8-5DECE0CC1F21}" srcOrd="0" destOrd="0" presId="urn:microsoft.com/office/officeart/2005/8/layout/process2"/>
    <dgm:cxn modelId="{7F732B69-F8BC-422A-B337-F65E5AF1F0FE}" srcId="{6E33286B-9A71-401E-8A03-B15EB52D3994}" destId="{FE6D044D-A84B-44B0-A5D3-4111CA335459}" srcOrd="0" destOrd="0" parTransId="{E443C4F5-9CFD-4E59-8639-12DE58B71CD5}" sibTransId="{94728210-E161-4848-B8F4-CAC589D037CF}"/>
    <dgm:cxn modelId="{09C1E47F-ED97-784B-B5E9-4B046513C836}" type="presOf" srcId="{FE6D044D-A84B-44B0-A5D3-4111CA335459}" destId="{20046F15-1686-9A4E-8698-C466922F82B3}" srcOrd="0" destOrd="0" presId="urn:microsoft.com/office/officeart/2005/8/layout/process2"/>
    <dgm:cxn modelId="{9639CA87-E9C7-F041-B7D5-1326BE28A282}" type="presOf" srcId="{0A9B8B7A-8178-4C35-83D8-6B0EC3497F03}" destId="{368067ED-88BE-C84B-981A-257729D0BBD4}" srcOrd="1" destOrd="0" presId="urn:microsoft.com/office/officeart/2005/8/layout/process2"/>
    <dgm:cxn modelId="{344B5088-CB71-954D-A2B7-973BAFA5763C}" type="presOf" srcId="{A719406D-5D9F-4246-B4F2-B12BA17DBD72}" destId="{0BA1DE14-451B-3D40-804C-12045751469C}" srcOrd="0" destOrd="0" presId="urn:microsoft.com/office/officeart/2005/8/layout/process2"/>
    <dgm:cxn modelId="{62562B90-B944-774E-9B64-1AFC2F5C0EED}" type="presOf" srcId="{94728210-E161-4848-B8F4-CAC589D037CF}" destId="{4B294CD3-BF06-544A-9E74-744828D9C283}" srcOrd="1" destOrd="0" presId="urn:microsoft.com/office/officeart/2005/8/layout/process2"/>
    <dgm:cxn modelId="{72AA1BA0-DFD2-0E43-A3C5-C95E244BCC89}" type="presOf" srcId="{94728210-E161-4848-B8F4-CAC589D037CF}" destId="{3968439D-5139-3749-A661-44E867CDBB93}" srcOrd="0" destOrd="0" presId="urn:microsoft.com/office/officeart/2005/8/layout/process2"/>
    <dgm:cxn modelId="{02CFABC2-6922-344A-B9B3-59789D34977F}" type="presOf" srcId="{77D62A0A-FEFF-44A9-A1A9-41E309822179}" destId="{6CFFCC57-CAEC-D04A-978C-835EB68FFB96}" srcOrd="0" destOrd="0" presId="urn:microsoft.com/office/officeart/2005/8/layout/process2"/>
    <dgm:cxn modelId="{7D59C3C6-6085-F545-92FA-3BABF916DDED}" type="presOf" srcId="{A719406D-5D9F-4246-B4F2-B12BA17DBD72}" destId="{75A6CD71-46E9-FB43-8B4F-2DFDA49C381A}" srcOrd="1" destOrd="0" presId="urn:microsoft.com/office/officeart/2005/8/layout/process2"/>
    <dgm:cxn modelId="{0E8A17EA-7767-DB48-BD39-72608224CFF6}" type="presOf" srcId="{6E33286B-9A71-401E-8A03-B15EB52D3994}" destId="{B070AC1D-E06E-6D41-AEDD-862B35361044}" srcOrd="0" destOrd="0" presId="urn:microsoft.com/office/officeart/2005/8/layout/process2"/>
    <dgm:cxn modelId="{2F5B00FF-8F57-4ABB-AB32-2AAB55CA9F79}" srcId="{6E33286B-9A71-401E-8A03-B15EB52D3994}" destId="{6F49B043-B617-4D2D-A599-39EB0BCA2754}" srcOrd="2" destOrd="0" parTransId="{C05C5CB6-C285-432F-9DE4-8E4FDA4D693E}" sibTransId="{0A9B8B7A-8178-4C35-83D8-6B0EC3497F03}"/>
    <dgm:cxn modelId="{239A60B7-3163-EB49-8536-B48BB6E7F4DC}" type="presParOf" srcId="{B070AC1D-E06E-6D41-AEDD-862B35361044}" destId="{20046F15-1686-9A4E-8698-C466922F82B3}" srcOrd="0" destOrd="0" presId="urn:microsoft.com/office/officeart/2005/8/layout/process2"/>
    <dgm:cxn modelId="{9C5416B9-D46D-F646-963E-E4B12F5719AC}" type="presParOf" srcId="{B070AC1D-E06E-6D41-AEDD-862B35361044}" destId="{3968439D-5139-3749-A661-44E867CDBB93}" srcOrd="1" destOrd="0" presId="urn:microsoft.com/office/officeart/2005/8/layout/process2"/>
    <dgm:cxn modelId="{0556E5AB-9D11-BA4D-A87A-FB1944944A02}" type="presParOf" srcId="{3968439D-5139-3749-A661-44E867CDBB93}" destId="{4B294CD3-BF06-544A-9E74-744828D9C283}" srcOrd="0" destOrd="0" presId="urn:microsoft.com/office/officeart/2005/8/layout/process2"/>
    <dgm:cxn modelId="{AC99C369-FE8B-B547-8627-1D8BB21FFEBE}" type="presParOf" srcId="{B070AC1D-E06E-6D41-AEDD-862B35361044}" destId="{E27D8A6F-28ED-1246-A8B8-5DECE0CC1F21}" srcOrd="2" destOrd="0" presId="urn:microsoft.com/office/officeart/2005/8/layout/process2"/>
    <dgm:cxn modelId="{676E454D-26A6-6943-887A-2C0C66EE87AB}" type="presParOf" srcId="{B070AC1D-E06E-6D41-AEDD-862B35361044}" destId="{0BA1DE14-451B-3D40-804C-12045751469C}" srcOrd="3" destOrd="0" presId="urn:microsoft.com/office/officeart/2005/8/layout/process2"/>
    <dgm:cxn modelId="{BB0A8F58-60BB-EA4A-95CB-3C991F4860D3}" type="presParOf" srcId="{0BA1DE14-451B-3D40-804C-12045751469C}" destId="{75A6CD71-46E9-FB43-8B4F-2DFDA49C381A}" srcOrd="0" destOrd="0" presId="urn:microsoft.com/office/officeart/2005/8/layout/process2"/>
    <dgm:cxn modelId="{98343EB6-BBCC-6F41-A133-23B12268E0A3}" type="presParOf" srcId="{B070AC1D-E06E-6D41-AEDD-862B35361044}" destId="{FE29D522-C743-DA44-B8E8-875CFA091C55}" srcOrd="4" destOrd="0" presId="urn:microsoft.com/office/officeart/2005/8/layout/process2"/>
    <dgm:cxn modelId="{18858EED-39B6-C24D-BCC4-76C14C4090AE}" type="presParOf" srcId="{B070AC1D-E06E-6D41-AEDD-862B35361044}" destId="{669AB3F8-95F0-B249-814E-BDFAFBD29A13}" srcOrd="5" destOrd="0" presId="urn:microsoft.com/office/officeart/2005/8/layout/process2"/>
    <dgm:cxn modelId="{44057A6A-DA07-754D-8B88-F0D4BAF79ABF}" type="presParOf" srcId="{669AB3F8-95F0-B249-814E-BDFAFBD29A13}" destId="{368067ED-88BE-C84B-981A-257729D0BBD4}" srcOrd="0" destOrd="0" presId="urn:microsoft.com/office/officeart/2005/8/layout/process2"/>
    <dgm:cxn modelId="{8ABC1CFF-7921-4A41-B976-A606C38A5385}" type="presParOf" srcId="{B070AC1D-E06E-6D41-AEDD-862B35361044}" destId="{6CFFCC57-CAEC-D04A-978C-835EB68FFB96}"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324170-A7DB-47B3-94E5-F31413A8F11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B26272A-62CF-4415-99BF-F029BB4102F4}">
      <dgm:prSet/>
      <dgm:spPr/>
      <dgm:t>
        <a:bodyPr/>
        <a:lstStyle/>
        <a:p>
          <a:r>
            <a:rPr lang="tr-TR" dirty="0"/>
            <a:t>Bir sinir yaralanmasını takip eder</a:t>
          </a:r>
          <a:endParaRPr lang="en-US" dirty="0"/>
        </a:p>
      </dgm:t>
    </dgm:pt>
    <dgm:pt modelId="{6D07157B-37FE-456A-96E8-61AF92166FB7}" type="parTrans" cxnId="{CC328B3F-2B12-411A-80E3-90E385C8181C}">
      <dgm:prSet/>
      <dgm:spPr/>
      <dgm:t>
        <a:bodyPr/>
        <a:lstStyle/>
        <a:p>
          <a:endParaRPr lang="en-US"/>
        </a:p>
      </dgm:t>
    </dgm:pt>
    <dgm:pt modelId="{83971558-4DBF-4B55-815B-21BABBE92776}" type="sibTrans" cxnId="{CC328B3F-2B12-411A-80E3-90E385C8181C}">
      <dgm:prSet/>
      <dgm:spPr/>
      <dgm:t>
        <a:bodyPr/>
        <a:lstStyle/>
        <a:p>
          <a:endParaRPr lang="en-US"/>
        </a:p>
      </dgm:t>
    </dgm:pt>
    <dgm:pt modelId="{80756D4E-3ED6-42D2-B84E-13B2C55B85EB}">
      <dgm:prSet/>
      <dgm:spPr/>
      <dgm:t>
        <a:bodyPr/>
        <a:lstStyle/>
        <a:p>
          <a:r>
            <a:rPr lang="tr-TR"/>
            <a:t>Diğer özellikleri Tip 1’ e benzer</a:t>
          </a:r>
          <a:endParaRPr lang="en-US"/>
        </a:p>
      </dgm:t>
    </dgm:pt>
    <dgm:pt modelId="{ABCE1503-7B6A-4AC3-9D4E-199F54DF59FD}" type="parTrans" cxnId="{414AD8B9-8394-492F-ABEB-D5DDFA520753}">
      <dgm:prSet/>
      <dgm:spPr/>
      <dgm:t>
        <a:bodyPr/>
        <a:lstStyle/>
        <a:p>
          <a:endParaRPr lang="en-US"/>
        </a:p>
      </dgm:t>
    </dgm:pt>
    <dgm:pt modelId="{04EEF0DD-EA71-4ABB-986F-DF13785CCEBA}" type="sibTrans" cxnId="{414AD8B9-8394-492F-ABEB-D5DDFA520753}">
      <dgm:prSet/>
      <dgm:spPr/>
      <dgm:t>
        <a:bodyPr/>
        <a:lstStyle/>
        <a:p>
          <a:endParaRPr lang="en-US"/>
        </a:p>
      </dgm:t>
    </dgm:pt>
    <dgm:pt modelId="{2D4271B1-1278-4061-B108-E29550090838}">
      <dgm:prSet/>
      <dgm:spPr/>
      <dgm:t>
        <a:bodyPr/>
        <a:lstStyle/>
        <a:p>
          <a:r>
            <a:rPr lang="tr-TR"/>
            <a:t>Spontan ağrı veya allodini / hiperaljezi genellikle tutulan alanla sınırlıdır fakat dermatomal veya periferik sinir dağılımı ile ilişkisiz olarak yayılabilir</a:t>
          </a:r>
          <a:endParaRPr lang="en-US"/>
        </a:p>
      </dgm:t>
    </dgm:pt>
    <dgm:pt modelId="{C24BDDE6-F095-42F7-AB4D-76B51168A115}" type="parTrans" cxnId="{36F0C94E-C4C9-4623-B01E-0D46FC1B8E77}">
      <dgm:prSet/>
      <dgm:spPr/>
      <dgm:t>
        <a:bodyPr/>
        <a:lstStyle/>
        <a:p>
          <a:endParaRPr lang="en-US"/>
        </a:p>
      </dgm:t>
    </dgm:pt>
    <dgm:pt modelId="{6950960C-8559-4E5D-98AA-EF549945E201}" type="sibTrans" cxnId="{36F0C94E-C4C9-4623-B01E-0D46FC1B8E77}">
      <dgm:prSet/>
      <dgm:spPr/>
      <dgm:t>
        <a:bodyPr/>
        <a:lstStyle/>
        <a:p>
          <a:endParaRPr lang="en-US"/>
        </a:p>
      </dgm:t>
    </dgm:pt>
    <dgm:pt modelId="{8107A319-264F-4F3B-A0EA-A7F8D79A7D10}" type="pres">
      <dgm:prSet presAssocID="{4D324170-A7DB-47B3-94E5-F31413A8F118}" presName="root" presStyleCnt="0">
        <dgm:presLayoutVars>
          <dgm:dir/>
          <dgm:resizeHandles val="exact"/>
        </dgm:presLayoutVars>
      </dgm:prSet>
      <dgm:spPr/>
    </dgm:pt>
    <dgm:pt modelId="{F974D559-42E8-4D3E-9C2B-E3436CE7E00A}" type="pres">
      <dgm:prSet presAssocID="{7B26272A-62CF-4415-99BF-F029BB4102F4}" presName="compNode" presStyleCnt="0"/>
      <dgm:spPr/>
    </dgm:pt>
    <dgm:pt modelId="{791B69A2-0A1D-4FF9-AD97-13A7E8BCC017}" type="pres">
      <dgm:prSet presAssocID="{7B26272A-62CF-4415-99BF-F029BB4102F4}" presName="bgRect" presStyleLbl="bgShp" presStyleIdx="0" presStyleCnt="3"/>
      <dgm:spPr/>
    </dgm:pt>
    <dgm:pt modelId="{D9899BE3-0CEA-4924-B149-D463BD17427F}" type="pres">
      <dgm:prSet presAssocID="{7B26272A-62CF-4415-99BF-F029BB4102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ry Face with No Fill"/>
        </a:ext>
      </dgm:extLst>
    </dgm:pt>
    <dgm:pt modelId="{44B31609-C81F-4FF6-8C4F-19576A921C72}" type="pres">
      <dgm:prSet presAssocID="{7B26272A-62CF-4415-99BF-F029BB4102F4}" presName="spaceRect" presStyleCnt="0"/>
      <dgm:spPr/>
    </dgm:pt>
    <dgm:pt modelId="{DEC093DA-2FE8-4223-A59B-7CED36C61C39}" type="pres">
      <dgm:prSet presAssocID="{7B26272A-62CF-4415-99BF-F029BB4102F4}" presName="parTx" presStyleLbl="revTx" presStyleIdx="0" presStyleCnt="3">
        <dgm:presLayoutVars>
          <dgm:chMax val="0"/>
          <dgm:chPref val="0"/>
        </dgm:presLayoutVars>
      </dgm:prSet>
      <dgm:spPr/>
    </dgm:pt>
    <dgm:pt modelId="{C26A610A-F126-45F8-BD29-DE9C9419174B}" type="pres">
      <dgm:prSet presAssocID="{83971558-4DBF-4B55-815B-21BABBE92776}" presName="sibTrans" presStyleCnt="0"/>
      <dgm:spPr/>
    </dgm:pt>
    <dgm:pt modelId="{B5C0E89E-56CA-46FD-84BB-B0DE7098980A}" type="pres">
      <dgm:prSet presAssocID="{80756D4E-3ED6-42D2-B84E-13B2C55B85EB}" presName="compNode" presStyleCnt="0"/>
      <dgm:spPr/>
    </dgm:pt>
    <dgm:pt modelId="{C3A82DB5-F50A-44B9-A6AD-137DB69819AD}" type="pres">
      <dgm:prSet presAssocID="{80756D4E-3ED6-42D2-B84E-13B2C55B85EB}" presName="bgRect" presStyleLbl="bgShp" presStyleIdx="1" presStyleCnt="3"/>
      <dgm:spPr/>
    </dgm:pt>
    <dgm:pt modelId="{02E1813A-6D38-4C0A-9EA4-8FAD9AF712DE}" type="pres">
      <dgm:prSet presAssocID="{80756D4E-3ED6-42D2-B84E-13B2C55B85E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175F992-A9D4-464B-9BD0-92E6D0F265F4}" type="pres">
      <dgm:prSet presAssocID="{80756D4E-3ED6-42D2-B84E-13B2C55B85EB}" presName="spaceRect" presStyleCnt="0"/>
      <dgm:spPr/>
    </dgm:pt>
    <dgm:pt modelId="{38B3B595-3E8D-4959-8AA0-885463CD9986}" type="pres">
      <dgm:prSet presAssocID="{80756D4E-3ED6-42D2-B84E-13B2C55B85EB}" presName="parTx" presStyleLbl="revTx" presStyleIdx="1" presStyleCnt="3">
        <dgm:presLayoutVars>
          <dgm:chMax val="0"/>
          <dgm:chPref val="0"/>
        </dgm:presLayoutVars>
      </dgm:prSet>
      <dgm:spPr/>
    </dgm:pt>
    <dgm:pt modelId="{9CCEC6A3-EFF7-4DD4-B391-B89728CA06E5}" type="pres">
      <dgm:prSet presAssocID="{04EEF0DD-EA71-4ABB-986F-DF13785CCEBA}" presName="sibTrans" presStyleCnt="0"/>
      <dgm:spPr/>
    </dgm:pt>
    <dgm:pt modelId="{6075F21C-C8B1-4336-9D8D-2BD89FB54504}" type="pres">
      <dgm:prSet presAssocID="{2D4271B1-1278-4061-B108-E29550090838}" presName="compNode" presStyleCnt="0"/>
      <dgm:spPr/>
    </dgm:pt>
    <dgm:pt modelId="{F6B4F8F2-2F77-4621-B29F-EDB7D420C858}" type="pres">
      <dgm:prSet presAssocID="{2D4271B1-1278-4061-B108-E29550090838}" presName="bgRect" presStyleLbl="bgShp" presStyleIdx="2" presStyleCnt="3"/>
      <dgm:spPr/>
    </dgm:pt>
    <dgm:pt modelId="{75D0F204-E1F6-4A22-902F-7ABDD4128BD3}" type="pres">
      <dgm:prSet presAssocID="{2D4271B1-1278-4061-B108-E2955009083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87327035-D643-4559-A4F0-40EA85762267}" type="pres">
      <dgm:prSet presAssocID="{2D4271B1-1278-4061-B108-E29550090838}" presName="spaceRect" presStyleCnt="0"/>
      <dgm:spPr/>
    </dgm:pt>
    <dgm:pt modelId="{8231E0A6-B468-43BB-8EFB-984B2ED658E9}" type="pres">
      <dgm:prSet presAssocID="{2D4271B1-1278-4061-B108-E29550090838}" presName="parTx" presStyleLbl="revTx" presStyleIdx="2" presStyleCnt="3">
        <dgm:presLayoutVars>
          <dgm:chMax val="0"/>
          <dgm:chPref val="0"/>
        </dgm:presLayoutVars>
      </dgm:prSet>
      <dgm:spPr/>
    </dgm:pt>
  </dgm:ptLst>
  <dgm:cxnLst>
    <dgm:cxn modelId="{CC328B3F-2B12-411A-80E3-90E385C8181C}" srcId="{4D324170-A7DB-47B3-94E5-F31413A8F118}" destId="{7B26272A-62CF-4415-99BF-F029BB4102F4}" srcOrd="0" destOrd="0" parTransId="{6D07157B-37FE-456A-96E8-61AF92166FB7}" sibTransId="{83971558-4DBF-4B55-815B-21BABBE92776}"/>
    <dgm:cxn modelId="{36F0C94E-C4C9-4623-B01E-0D46FC1B8E77}" srcId="{4D324170-A7DB-47B3-94E5-F31413A8F118}" destId="{2D4271B1-1278-4061-B108-E29550090838}" srcOrd="2" destOrd="0" parTransId="{C24BDDE6-F095-42F7-AB4D-76B51168A115}" sibTransId="{6950960C-8559-4E5D-98AA-EF549945E201}"/>
    <dgm:cxn modelId="{0BC06756-E9AB-4D7C-954D-707ED1DD8091}" type="presOf" srcId="{7B26272A-62CF-4415-99BF-F029BB4102F4}" destId="{DEC093DA-2FE8-4223-A59B-7CED36C61C39}" srcOrd="0" destOrd="0" presId="urn:microsoft.com/office/officeart/2018/2/layout/IconVerticalSolidList"/>
    <dgm:cxn modelId="{B17B0C70-8F05-49E4-8F7D-0619019313CE}" type="presOf" srcId="{2D4271B1-1278-4061-B108-E29550090838}" destId="{8231E0A6-B468-43BB-8EFB-984B2ED658E9}" srcOrd="0" destOrd="0" presId="urn:microsoft.com/office/officeart/2018/2/layout/IconVerticalSolidList"/>
    <dgm:cxn modelId="{414AD8B9-8394-492F-ABEB-D5DDFA520753}" srcId="{4D324170-A7DB-47B3-94E5-F31413A8F118}" destId="{80756D4E-3ED6-42D2-B84E-13B2C55B85EB}" srcOrd="1" destOrd="0" parTransId="{ABCE1503-7B6A-4AC3-9D4E-199F54DF59FD}" sibTransId="{04EEF0DD-EA71-4ABB-986F-DF13785CCEBA}"/>
    <dgm:cxn modelId="{A7E2C5CD-BCCF-4B0C-8D85-FF32B8ACA209}" type="presOf" srcId="{80756D4E-3ED6-42D2-B84E-13B2C55B85EB}" destId="{38B3B595-3E8D-4959-8AA0-885463CD9986}" srcOrd="0" destOrd="0" presId="urn:microsoft.com/office/officeart/2018/2/layout/IconVerticalSolidList"/>
    <dgm:cxn modelId="{767662EC-870B-4176-A3E7-7752AE1EF1E4}" type="presOf" srcId="{4D324170-A7DB-47B3-94E5-F31413A8F118}" destId="{8107A319-264F-4F3B-A0EA-A7F8D79A7D10}" srcOrd="0" destOrd="0" presId="urn:microsoft.com/office/officeart/2018/2/layout/IconVerticalSolidList"/>
    <dgm:cxn modelId="{987821FE-E7D3-41FC-BB63-505C565328FC}" type="presParOf" srcId="{8107A319-264F-4F3B-A0EA-A7F8D79A7D10}" destId="{F974D559-42E8-4D3E-9C2B-E3436CE7E00A}" srcOrd="0" destOrd="0" presId="urn:microsoft.com/office/officeart/2018/2/layout/IconVerticalSolidList"/>
    <dgm:cxn modelId="{F2D7C16F-6C6E-46B5-B483-9DB2696C7206}" type="presParOf" srcId="{F974D559-42E8-4D3E-9C2B-E3436CE7E00A}" destId="{791B69A2-0A1D-4FF9-AD97-13A7E8BCC017}" srcOrd="0" destOrd="0" presId="urn:microsoft.com/office/officeart/2018/2/layout/IconVerticalSolidList"/>
    <dgm:cxn modelId="{960C7B6E-F06A-47F4-8EF5-12DA48FBDE06}" type="presParOf" srcId="{F974D559-42E8-4D3E-9C2B-E3436CE7E00A}" destId="{D9899BE3-0CEA-4924-B149-D463BD17427F}" srcOrd="1" destOrd="0" presId="urn:microsoft.com/office/officeart/2018/2/layout/IconVerticalSolidList"/>
    <dgm:cxn modelId="{0B04E671-91CB-40CD-ADD2-77E8C7F7FCBA}" type="presParOf" srcId="{F974D559-42E8-4D3E-9C2B-E3436CE7E00A}" destId="{44B31609-C81F-4FF6-8C4F-19576A921C72}" srcOrd="2" destOrd="0" presId="urn:microsoft.com/office/officeart/2018/2/layout/IconVerticalSolidList"/>
    <dgm:cxn modelId="{96D2A484-CF65-405A-AE8D-1BDE89B5754B}" type="presParOf" srcId="{F974D559-42E8-4D3E-9C2B-E3436CE7E00A}" destId="{DEC093DA-2FE8-4223-A59B-7CED36C61C39}" srcOrd="3" destOrd="0" presId="urn:microsoft.com/office/officeart/2018/2/layout/IconVerticalSolidList"/>
    <dgm:cxn modelId="{B191CAEA-A797-455E-8F07-9D72D54E6FE7}" type="presParOf" srcId="{8107A319-264F-4F3B-A0EA-A7F8D79A7D10}" destId="{C26A610A-F126-45F8-BD29-DE9C9419174B}" srcOrd="1" destOrd="0" presId="urn:microsoft.com/office/officeart/2018/2/layout/IconVerticalSolidList"/>
    <dgm:cxn modelId="{04D704EE-7917-4448-B8AC-6E3A7C228E49}" type="presParOf" srcId="{8107A319-264F-4F3B-A0EA-A7F8D79A7D10}" destId="{B5C0E89E-56CA-46FD-84BB-B0DE7098980A}" srcOrd="2" destOrd="0" presId="urn:microsoft.com/office/officeart/2018/2/layout/IconVerticalSolidList"/>
    <dgm:cxn modelId="{AEEEB02C-4D77-4CFE-B6A5-04027509235F}" type="presParOf" srcId="{B5C0E89E-56CA-46FD-84BB-B0DE7098980A}" destId="{C3A82DB5-F50A-44B9-A6AD-137DB69819AD}" srcOrd="0" destOrd="0" presId="urn:microsoft.com/office/officeart/2018/2/layout/IconVerticalSolidList"/>
    <dgm:cxn modelId="{19478A66-9449-441D-BF90-DC2E168BC32C}" type="presParOf" srcId="{B5C0E89E-56CA-46FD-84BB-B0DE7098980A}" destId="{02E1813A-6D38-4C0A-9EA4-8FAD9AF712DE}" srcOrd="1" destOrd="0" presId="urn:microsoft.com/office/officeart/2018/2/layout/IconVerticalSolidList"/>
    <dgm:cxn modelId="{383F4211-03EC-4953-A436-EB0D1736394A}" type="presParOf" srcId="{B5C0E89E-56CA-46FD-84BB-B0DE7098980A}" destId="{D175F992-A9D4-464B-9BD0-92E6D0F265F4}" srcOrd="2" destOrd="0" presId="urn:microsoft.com/office/officeart/2018/2/layout/IconVerticalSolidList"/>
    <dgm:cxn modelId="{81474021-D863-4D5A-BB98-ACA3E322D8C2}" type="presParOf" srcId="{B5C0E89E-56CA-46FD-84BB-B0DE7098980A}" destId="{38B3B595-3E8D-4959-8AA0-885463CD9986}" srcOrd="3" destOrd="0" presId="urn:microsoft.com/office/officeart/2018/2/layout/IconVerticalSolidList"/>
    <dgm:cxn modelId="{F54FD3E6-20BC-48E1-97A2-1E2C7F4A34E9}" type="presParOf" srcId="{8107A319-264F-4F3B-A0EA-A7F8D79A7D10}" destId="{9CCEC6A3-EFF7-4DD4-B391-B89728CA06E5}" srcOrd="3" destOrd="0" presId="urn:microsoft.com/office/officeart/2018/2/layout/IconVerticalSolidList"/>
    <dgm:cxn modelId="{82A9FD1E-1840-42FA-A94C-F4B39E16247A}" type="presParOf" srcId="{8107A319-264F-4F3B-A0EA-A7F8D79A7D10}" destId="{6075F21C-C8B1-4336-9D8D-2BD89FB54504}" srcOrd="4" destOrd="0" presId="urn:microsoft.com/office/officeart/2018/2/layout/IconVerticalSolidList"/>
    <dgm:cxn modelId="{3A98C38F-65D3-43F9-BDD0-2F3605BE77B1}" type="presParOf" srcId="{6075F21C-C8B1-4336-9D8D-2BD89FB54504}" destId="{F6B4F8F2-2F77-4621-B29F-EDB7D420C858}" srcOrd="0" destOrd="0" presId="urn:microsoft.com/office/officeart/2018/2/layout/IconVerticalSolidList"/>
    <dgm:cxn modelId="{8239DA54-4A94-41FD-93FE-03F1457B44C8}" type="presParOf" srcId="{6075F21C-C8B1-4336-9D8D-2BD89FB54504}" destId="{75D0F204-E1F6-4A22-902F-7ABDD4128BD3}" srcOrd="1" destOrd="0" presId="urn:microsoft.com/office/officeart/2018/2/layout/IconVerticalSolidList"/>
    <dgm:cxn modelId="{EE13BA01-C448-4E82-B865-6E0EE433CC96}" type="presParOf" srcId="{6075F21C-C8B1-4336-9D8D-2BD89FB54504}" destId="{87327035-D643-4559-A4F0-40EA85762267}" srcOrd="2" destOrd="0" presId="urn:microsoft.com/office/officeart/2018/2/layout/IconVerticalSolidList"/>
    <dgm:cxn modelId="{936C19C3-04B7-4CB5-A205-115C0BB0487C}" type="presParOf" srcId="{6075F21C-C8B1-4336-9D8D-2BD89FB54504}" destId="{8231E0A6-B468-43BB-8EFB-984B2ED658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F27A3D-8A34-4557-A7C6-4681A4587F3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5077327-B958-4144-9BB5-FF93F131C3A6}">
      <dgm:prSet/>
      <dgm:spPr/>
      <dgm:t>
        <a:bodyPr/>
        <a:lstStyle/>
        <a:p>
          <a:r>
            <a:rPr lang="tr-TR" b="1" dirty="0" err="1"/>
            <a:t>Periferik</a:t>
          </a:r>
          <a:r>
            <a:rPr lang="tr-TR" b="1" dirty="0"/>
            <a:t> mekanizma: </a:t>
          </a:r>
          <a:r>
            <a:rPr lang="tr-TR" dirty="0"/>
            <a:t>Travma sonrasında C lifleri ve A delta </a:t>
          </a:r>
          <a:r>
            <a:rPr lang="tr-TR" dirty="0" err="1"/>
            <a:t>afferentleri</a:t>
          </a:r>
          <a:r>
            <a:rPr lang="tr-TR" dirty="0"/>
            <a:t> RSD prosesini başlatırlar. C ve A delta </a:t>
          </a:r>
          <a:r>
            <a:rPr lang="tr-TR" dirty="0" err="1"/>
            <a:t>nosiseptörlerinin</a:t>
          </a:r>
          <a:r>
            <a:rPr lang="tr-TR" dirty="0"/>
            <a:t> </a:t>
          </a:r>
          <a:r>
            <a:rPr lang="tr-TR" dirty="0" err="1"/>
            <a:t>sensitizasyonunun</a:t>
          </a:r>
          <a:r>
            <a:rPr lang="tr-TR" dirty="0"/>
            <a:t> termal ve mekanik </a:t>
          </a:r>
          <a:r>
            <a:rPr lang="tr-TR" dirty="0" err="1"/>
            <a:t>hiperaljeziden</a:t>
          </a:r>
          <a:r>
            <a:rPr lang="tr-TR" dirty="0"/>
            <a:t> sorumludurlar</a:t>
          </a:r>
          <a:endParaRPr lang="en-US" dirty="0"/>
        </a:p>
      </dgm:t>
    </dgm:pt>
    <dgm:pt modelId="{5E944C51-A087-4492-8BE9-9A5DA5B26EB8}" type="parTrans" cxnId="{ABE22418-53D7-439F-A5B4-E68E312C9D31}">
      <dgm:prSet/>
      <dgm:spPr/>
      <dgm:t>
        <a:bodyPr/>
        <a:lstStyle/>
        <a:p>
          <a:endParaRPr lang="en-US"/>
        </a:p>
      </dgm:t>
    </dgm:pt>
    <dgm:pt modelId="{E16394FE-44E4-4DDA-800D-6CB64E5B7FC9}" type="sibTrans" cxnId="{ABE22418-53D7-439F-A5B4-E68E312C9D31}">
      <dgm:prSet/>
      <dgm:spPr/>
      <dgm:t>
        <a:bodyPr/>
        <a:lstStyle/>
        <a:p>
          <a:endParaRPr lang="en-US"/>
        </a:p>
      </dgm:t>
    </dgm:pt>
    <dgm:pt modelId="{6185BD96-A3E4-4F9E-85DA-4A72763B760C}">
      <dgm:prSet/>
      <dgm:spPr/>
      <dgm:t>
        <a:bodyPr/>
        <a:lstStyle/>
        <a:p>
          <a:r>
            <a:rPr lang="tr-TR" b="1" dirty="0"/>
            <a:t>Santral mekanizma: </a:t>
          </a:r>
          <a:r>
            <a:rPr lang="tr-TR" dirty="0"/>
            <a:t>Başlangıç </a:t>
          </a:r>
          <a:r>
            <a:rPr lang="tr-TR" dirty="0" err="1"/>
            <a:t>nosiseptör</a:t>
          </a:r>
          <a:r>
            <a:rPr lang="tr-TR" dirty="0"/>
            <a:t> aktivasyonundan sonra santral </a:t>
          </a:r>
          <a:r>
            <a:rPr lang="tr-TR" dirty="0" err="1"/>
            <a:t>sensitizasyon</a:t>
          </a:r>
          <a:r>
            <a:rPr lang="tr-TR" dirty="0"/>
            <a:t> oluşur. Geç dönem ağrının devam etmesinde bu mekanizmalar önemlidir</a:t>
          </a:r>
          <a:endParaRPr lang="en-US" dirty="0"/>
        </a:p>
      </dgm:t>
    </dgm:pt>
    <dgm:pt modelId="{01AC0116-1194-49AF-8E4A-4C32C9805391}" type="parTrans" cxnId="{85316557-6F98-4AF4-BE48-5A68666E0106}">
      <dgm:prSet/>
      <dgm:spPr/>
      <dgm:t>
        <a:bodyPr/>
        <a:lstStyle/>
        <a:p>
          <a:endParaRPr lang="en-US"/>
        </a:p>
      </dgm:t>
    </dgm:pt>
    <dgm:pt modelId="{9BF99EE1-5B11-4C87-8EEA-07C5E94238C7}" type="sibTrans" cxnId="{85316557-6F98-4AF4-BE48-5A68666E0106}">
      <dgm:prSet/>
      <dgm:spPr/>
      <dgm:t>
        <a:bodyPr/>
        <a:lstStyle/>
        <a:p>
          <a:endParaRPr lang="en-US"/>
        </a:p>
      </dgm:t>
    </dgm:pt>
    <dgm:pt modelId="{279456AB-02EE-487B-A983-D7A9C520DD70}">
      <dgm:prSet/>
      <dgm:spPr/>
      <dgm:t>
        <a:bodyPr/>
        <a:lstStyle/>
        <a:p>
          <a:r>
            <a:rPr lang="tr-TR" b="1"/>
            <a:t>Nörojenik inflamasyon: </a:t>
          </a:r>
          <a:r>
            <a:rPr lang="tr-TR"/>
            <a:t>Nörojenik inflamasyon ile erken dönemdeki inflamasyon açıklanabilir. Substans P ve Kalsitonin gen ilişkili peptidler gibi afferent sinir liflerinden vazoaktif peptidlerin salınımı vasküler permiabilitede artış ve protein sızıntısı ile vazodilatasyona sebep olur. Bu nöropeptidler aynı zamanda primer duyusal sinir liflerinin uyarılabilirliğini artırır</a:t>
          </a:r>
          <a:endParaRPr lang="en-US"/>
        </a:p>
      </dgm:t>
    </dgm:pt>
    <dgm:pt modelId="{13011CA5-7450-4595-AB02-2D63DD846C26}" type="parTrans" cxnId="{2906E659-BF12-472D-8DC2-721EE04D83C2}">
      <dgm:prSet/>
      <dgm:spPr/>
      <dgm:t>
        <a:bodyPr/>
        <a:lstStyle/>
        <a:p>
          <a:endParaRPr lang="en-US"/>
        </a:p>
      </dgm:t>
    </dgm:pt>
    <dgm:pt modelId="{2011867B-2562-4CF6-8216-2D825A7E0B58}" type="sibTrans" cxnId="{2906E659-BF12-472D-8DC2-721EE04D83C2}">
      <dgm:prSet/>
      <dgm:spPr/>
      <dgm:t>
        <a:bodyPr/>
        <a:lstStyle/>
        <a:p>
          <a:endParaRPr lang="en-US"/>
        </a:p>
      </dgm:t>
    </dgm:pt>
    <dgm:pt modelId="{414C635A-5E1C-489A-A8D5-21A00751A8A3}">
      <dgm:prSet/>
      <dgm:spPr/>
      <dgm:t>
        <a:bodyPr/>
        <a:lstStyle/>
        <a:p>
          <a:r>
            <a:rPr lang="tr-TR" b="1" dirty="0" err="1"/>
            <a:t>Mikrovasküler</a:t>
          </a:r>
          <a:r>
            <a:rPr lang="tr-TR" b="1" dirty="0"/>
            <a:t> </a:t>
          </a:r>
          <a:r>
            <a:rPr lang="tr-TR" b="1" dirty="0" err="1"/>
            <a:t>disfonksiyon</a:t>
          </a:r>
          <a:r>
            <a:rPr lang="tr-TR" b="1" dirty="0"/>
            <a:t>: </a:t>
          </a:r>
          <a:r>
            <a:rPr lang="tr-TR" dirty="0"/>
            <a:t>Renk ve ısı değişikliği ile seyreden </a:t>
          </a:r>
          <a:r>
            <a:rPr lang="tr-TR" dirty="0" err="1"/>
            <a:t>vasküler</a:t>
          </a:r>
          <a:r>
            <a:rPr lang="tr-TR" dirty="0"/>
            <a:t> değişikliklerin hastalığa </a:t>
          </a:r>
          <a:r>
            <a:rPr lang="tr-TR" dirty="0" err="1"/>
            <a:t>sekonder</a:t>
          </a:r>
          <a:r>
            <a:rPr lang="tr-TR" dirty="0"/>
            <a:t> mi yoksa hastalık prosesi sırasında mı ortaya çıktığı bilinmemektedir </a:t>
          </a:r>
          <a:endParaRPr lang="en-US" dirty="0"/>
        </a:p>
      </dgm:t>
    </dgm:pt>
    <dgm:pt modelId="{2615AB9F-7FF5-468F-81F3-2776DD9302E4}" type="parTrans" cxnId="{351F7198-67CE-4411-8500-C11BFC3E75C0}">
      <dgm:prSet/>
      <dgm:spPr/>
      <dgm:t>
        <a:bodyPr/>
        <a:lstStyle/>
        <a:p>
          <a:endParaRPr lang="en-US"/>
        </a:p>
      </dgm:t>
    </dgm:pt>
    <dgm:pt modelId="{12FE9612-73C9-43B4-B4D7-CDEE7672E93F}" type="sibTrans" cxnId="{351F7198-67CE-4411-8500-C11BFC3E75C0}">
      <dgm:prSet/>
      <dgm:spPr/>
      <dgm:t>
        <a:bodyPr/>
        <a:lstStyle/>
        <a:p>
          <a:endParaRPr lang="en-US"/>
        </a:p>
      </dgm:t>
    </dgm:pt>
    <dgm:pt modelId="{7260A3A3-D270-B944-BD58-0AD678020CFC}" type="pres">
      <dgm:prSet presAssocID="{95F27A3D-8A34-4557-A7C6-4681A4587F31}" presName="diagram" presStyleCnt="0">
        <dgm:presLayoutVars>
          <dgm:dir/>
          <dgm:resizeHandles val="exact"/>
        </dgm:presLayoutVars>
      </dgm:prSet>
      <dgm:spPr/>
    </dgm:pt>
    <dgm:pt modelId="{C00278D7-B157-7D4D-9D96-89B6EBB58B64}" type="pres">
      <dgm:prSet presAssocID="{B5077327-B958-4144-9BB5-FF93F131C3A6}" presName="node" presStyleLbl="node1" presStyleIdx="0" presStyleCnt="4">
        <dgm:presLayoutVars>
          <dgm:bulletEnabled val="1"/>
        </dgm:presLayoutVars>
      </dgm:prSet>
      <dgm:spPr/>
    </dgm:pt>
    <dgm:pt modelId="{2F73951A-E2D0-2849-B15C-030955A5CFDE}" type="pres">
      <dgm:prSet presAssocID="{E16394FE-44E4-4DDA-800D-6CB64E5B7FC9}" presName="sibTrans" presStyleCnt="0"/>
      <dgm:spPr/>
    </dgm:pt>
    <dgm:pt modelId="{CBC7F901-7E44-1B44-8BEB-B76114EF249F}" type="pres">
      <dgm:prSet presAssocID="{6185BD96-A3E4-4F9E-85DA-4A72763B760C}" presName="node" presStyleLbl="node1" presStyleIdx="1" presStyleCnt="4">
        <dgm:presLayoutVars>
          <dgm:bulletEnabled val="1"/>
        </dgm:presLayoutVars>
      </dgm:prSet>
      <dgm:spPr/>
    </dgm:pt>
    <dgm:pt modelId="{8A8A61C7-2FE2-7C4F-80FE-9F0567DBDC10}" type="pres">
      <dgm:prSet presAssocID="{9BF99EE1-5B11-4C87-8EEA-07C5E94238C7}" presName="sibTrans" presStyleCnt="0"/>
      <dgm:spPr/>
    </dgm:pt>
    <dgm:pt modelId="{E0E2D3BA-EA53-F742-9BEA-4A6866C6CD4F}" type="pres">
      <dgm:prSet presAssocID="{279456AB-02EE-487B-A983-D7A9C520DD70}" presName="node" presStyleLbl="node1" presStyleIdx="2" presStyleCnt="4">
        <dgm:presLayoutVars>
          <dgm:bulletEnabled val="1"/>
        </dgm:presLayoutVars>
      </dgm:prSet>
      <dgm:spPr/>
    </dgm:pt>
    <dgm:pt modelId="{40ED7529-8974-3C45-9B06-0394625325A0}" type="pres">
      <dgm:prSet presAssocID="{2011867B-2562-4CF6-8216-2D825A7E0B58}" presName="sibTrans" presStyleCnt="0"/>
      <dgm:spPr/>
    </dgm:pt>
    <dgm:pt modelId="{651C9492-199F-2043-ACED-79B80A215B2B}" type="pres">
      <dgm:prSet presAssocID="{414C635A-5E1C-489A-A8D5-21A00751A8A3}" presName="node" presStyleLbl="node1" presStyleIdx="3" presStyleCnt="4">
        <dgm:presLayoutVars>
          <dgm:bulletEnabled val="1"/>
        </dgm:presLayoutVars>
      </dgm:prSet>
      <dgm:spPr/>
    </dgm:pt>
  </dgm:ptLst>
  <dgm:cxnLst>
    <dgm:cxn modelId="{ABE22418-53D7-439F-A5B4-E68E312C9D31}" srcId="{95F27A3D-8A34-4557-A7C6-4681A4587F31}" destId="{B5077327-B958-4144-9BB5-FF93F131C3A6}" srcOrd="0" destOrd="0" parTransId="{5E944C51-A087-4492-8BE9-9A5DA5B26EB8}" sibTransId="{E16394FE-44E4-4DDA-800D-6CB64E5B7FC9}"/>
    <dgm:cxn modelId="{9E755C3B-3C48-C042-A7E7-5ADC9854DF14}" type="presOf" srcId="{6185BD96-A3E4-4F9E-85DA-4A72763B760C}" destId="{CBC7F901-7E44-1B44-8BEB-B76114EF249F}" srcOrd="0" destOrd="0" presId="urn:microsoft.com/office/officeart/2005/8/layout/default"/>
    <dgm:cxn modelId="{8A36244C-8639-3D4D-9469-40301AC5CA0F}" type="presOf" srcId="{279456AB-02EE-487B-A983-D7A9C520DD70}" destId="{E0E2D3BA-EA53-F742-9BEA-4A6866C6CD4F}" srcOrd="0" destOrd="0" presId="urn:microsoft.com/office/officeart/2005/8/layout/default"/>
    <dgm:cxn modelId="{44559651-7CDA-3E4E-8A52-364E14500B4B}" type="presOf" srcId="{414C635A-5E1C-489A-A8D5-21A00751A8A3}" destId="{651C9492-199F-2043-ACED-79B80A215B2B}" srcOrd="0" destOrd="0" presId="urn:microsoft.com/office/officeart/2005/8/layout/default"/>
    <dgm:cxn modelId="{85316557-6F98-4AF4-BE48-5A68666E0106}" srcId="{95F27A3D-8A34-4557-A7C6-4681A4587F31}" destId="{6185BD96-A3E4-4F9E-85DA-4A72763B760C}" srcOrd="1" destOrd="0" parTransId="{01AC0116-1194-49AF-8E4A-4C32C9805391}" sibTransId="{9BF99EE1-5B11-4C87-8EEA-07C5E94238C7}"/>
    <dgm:cxn modelId="{2906E659-BF12-472D-8DC2-721EE04D83C2}" srcId="{95F27A3D-8A34-4557-A7C6-4681A4587F31}" destId="{279456AB-02EE-487B-A983-D7A9C520DD70}" srcOrd="2" destOrd="0" parTransId="{13011CA5-7450-4595-AB02-2D63DD846C26}" sibTransId="{2011867B-2562-4CF6-8216-2D825A7E0B58}"/>
    <dgm:cxn modelId="{255DA07A-3B25-AE49-B56C-D4DBE9C6FD9B}" type="presOf" srcId="{95F27A3D-8A34-4557-A7C6-4681A4587F31}" destId="{7260A3A3-D270-B944-BD58-0AD678020CFC}" srcOrd="0" destOrd="0" presId="urn:microsoft.com/office/officeart/2005/8/layout/default"/>
    <dgm:cxn modelId="{351F7198-67CE-4411-8500-C11BFC3E75C0}" srcId="{95F27A3D-8A34-4557-A7C6-4681A4587F31}" destId="{414C635A-5E1C-489A-A8D5-21A00751A8A3}" srcOrd="3" destOrd="0" parTransId="{2615AB9F-7FF5-468F-81F3-2776DD9302E4}" sibTransId="{12FE9612-73C9-43B4-B4D7-CDEE7672E93F}"/>
    <dgm:cxn modelId="{B684D4E3-C927-0745-B379-A896FB972630}" type="presOf" srcId="{B5077327-B958-4144-9BB5-FF93F131C3A6}" destId="{C00278D7-B157-7D4D-9D96-89B6EBB58B64}" srcOrd="0" destOrd="0" presId="urn:microsoft.com/office/officeart/2005/8/layout/default"/>
    <dgm:cxn modelId="{0379F2E1-B625-4A47-88A0-77D77F0E1A8A}" type="presParOf" srcId="{7260A3A3-D270-B944-BD58-0AD678020CFC}" destId="{C00278D7-B157-7D4D-9D96-89B6EBB58B64}" srcOrd="0" destOrd="0" presId="urn:microsoft.com/office/officeart/2005/8/layout/default"/>
    <dgm:cxn modelId="{2B6A8C95-AC27-BB44-AAB2-D9E57A1E17CF}" type="presParOf" srcId="{7260A3A3-D270-B944-BD58-0AD678020CFC}" destId="{2F73951A-E2D0-2849-B15C-030955A5CFDE}" srcOrd="1" destOrd="0" presId="urn:microsoft.com/office/officeart/2005/8/layout/default"/>
    <dgm:cxn modelId="{B439898A-DDD2-4444-AF2C-DB3FCC67213C}" type="presParOf" srcId="{7260A3A3-D270-B944-BD58-0AD678020CFC}" destId="{CBC7F901-7E44-1B44-8BEB-B76114EF249F}" srcOrd="2" destOrd="0" presId="urn:microsoft.com/office/officeart/2005/8/layout/default"/>
    <dgm:cxn modelId="{A221A07F-5124-BB45-BFA5-3534CB0A1B3C}" type="presParOf" srcId="{7260A3A3-D270-B944-BD58-0AD678020CFC}" destId="{8A8A61C7-2FE2-7C4F-80FE-9F0567DBDC10}" srcOrd="3" destOrd="0" presId="urn:microsoft.com/office/officeart/2005/8/layout/default"/>
    <dgm:cxn modelId="{059A1A71-210A-1C4A-B6E3-AA0AD5313AD9}" type="presParOf" srcId="{7260A3A3-D270-B944-BD58-0AD678020CFC}" destId="{E0E2D3BA-EA53-F742-9BEA-4A6866C6CD4F}" srcOrd="4" destOrd="0" presId="urn:microsoft.com/office/officeart/2005/8/layout/default"/>
    <dgm:cxn modelId="{BEB57FDA-3C48-0E47-B3DB-A0F0750853FA}" type="presParOf" srcId="{7260A3A3-D270-B944-BD58-0AD678020CFC}" destId="{40ED7529-8974-3C45-9B06-0394625325A0}" srcOrd="5" destOrd="0" presId="urn:microsoft.com/office/officeart/2005/8/layout/default"/>
    <dgm:cxn modelId="{1B6CDDAD-015E-E94D-943D-368FCEDAB5FB}" type="presParOf" srcId="{7260A3A3-D270-B944-BD58-0AD678020CFC}" destId="{651C9492-199F-2043-ACED-79B80A215B2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AA769C-701F-44E5-AA43-7D47A444B4A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EEE7F2E-439D-4884-BED1-D0DB074D5606}">
      <dgm:prSet/>
      <dgm:spPr/>
      <dgm:t>
        <a:bodyPr/>
        <a:lstStyle/>
        <a:p>
          <a:r>
            <a:rPr lang="tr-TR"/>
            <a:t>Septik artrit</a:t>
          </a:r>
          <a:endParaRPr lang="en-US"/>
        </a:p>
      </dgm:t>
    </dgm:pt>
    <dgm:pt modelId="{75D74056-2827-4796-AD62-F19924227AC3}" type="parTrans" cxnId="{0AC2938D-3B8E-4DB2-8D52-6BB269E43689}">
      <dgm:prSet/>
      <dgm:spPr/>
      <dgm:t>
        <a:bodyPr/>
        <a:lstStyle/>
        <a:p>
          <a:endParaRPr lang="en-US"/>
        </a:p>
      </dgm:t>
    </dgm:pt>
    <dgm:pt modelId="{6643A079-BD75-4BEA-8F57-CDFBC7514BC1}" type="sibTrans" cxnId="{0AC2938D-3B8E-4DB2-8D52-6BB269E43689}">
      <dgm:prSet/>
      <dgm:spPr/>
      <dgm:t>
        <a:bodyPr/>
        <a:lstStyle/>
        <a:p>
          <a:endParaRPr lang="en-US"/>
        </a:p>
      </dgm:t>
    </dgm:pt>
    <dgm:pt modelId="{D4D6A227-5455-4E52-858D-04212A12FD0A}">
      <dgm:prSet/>
      <dgm:spPr/>
      <dgm:t>
        <a:bodyPr/>
        <a:lstStyle/>
        <a:p>
          <a:r>
            <a:rPr lang="tr-TR"/>
            <a:t>Nonenfeksiyöz artropatiler</a:t>
          </a:r>
          <a:endParaRPr lang="en-US"/>
        </a:p>
      </dgm:t>
    </dgm:pt>
    <dgm:pt modelId="{B54C68A4-7BF9-48F5-AB04-70489580DB44}" type="parTrans" cxnId="{2D51C65D-F0DF-4E55-A591-90830FF2E059}">
      <dgm:prSet/>
      <dgm:spPr/>
      <dgm:t>
        <a:bodyPr/>
        <a:lstStyle/>
        <a:p>
          <a:endParaRPr lang="en-US"/>
        </a:p>
      </dgm:t>
    </dgm:pt>
    <dgm:pt modelId="{49891580-922B-49A9-9253-F895116CF307}" type="sibTrans" cxnId="{2D51C65D-F0DF-4E55-A591-90830FF2E059}">
      <dgm:prSet/>
      <dgm:spPr/>
      <dgm:t>
        <a:bodyPr/>
        <a:lstStyle/>
        <a:p>
          <a:endParaRPr lang="en-US"/>
        </a:p>
      </dgm:t>
    </dgm:pt>
    <dgm:pt modelId="{3D6B623E-D37C-44D1-BE99-FD552039BBBB}">
      <dgm:prSet/>
      <dgm:spPr/>
      <dgm:t>
        <a:bodyPr/>
        <a:lstStyle/>
        <a:p>
          <a:r>
            <a:rPr lang="tr-TR"/>
            <a:t>Stres fraktürleri ve osteonekroz</a:t>
          </a:r>
          <a:endParaRPr lang="en-US"/>
        </a:p>
      </dgm:t>
    </dgm:pt>
    <dgm:pt modelId="{1614359E-A331-460B-A25E-8856C232C23C}" type="parTrans" cxnId="{A486C5BE-FEE6-420E-B320-D3AE4B4E8C21}">
      <dgm:prSet/>
      <dgm:spPr/>
      <dgm:t>
        <a:bodyPr/>
        <a:lstStyle/>
        <a:p>
          <a:endParaRPr lang="en-US"/>
        </a:p>
      </dgm:t>
    </dgm:pt>
    <dgm:pt modelId="{CD736CE5-83F0-4009-8218-95602637EF58}" type="sibTrans" cxnId="{A486C5BE-FEE6-420E-B320-D3AE4B4E8C21}">
      <dgm:prSet/>
      <dgm:spPr/>
      <dgm:t>
        <a:bodyPr/>
        <a:lstStyle/>
        <a:p>
          <a:endParaRPr lang="en-US"/>
        </a:p>
      </dgm:t>
    </dgm:pt>
    <dgm:pt modelId="{8A7107F6-1676-4B6C-B291-EEC46D8DA629}">
      <dgm:prSet/>
      <dgm:spPr/>
      <dgm:t>
        <a:bodyPr/>
        <a:lstStyle/>
        <a:p>
          <a:r>
            <a:rPr lang="tr-TR"/>
            <a:t>Kullanmama atrofisi</a:t>
          </a:r>
          <a:endParaRPr lang="en-US"/>
        </a:p>
      </dgm:t>
    </dgm:pt>
    <dgm:pt modelId="{83D79A27-386C-4706-B280-05603B2E7D25}" type="parTrans" cxnId="{3CFE227F-1372-433F-8F52-E8BB4E43C0C8}">
      <dgm:prSet/>
      <dgm:spPr/>
      <dgm:t>
        <a:bodyPr/>
        <a:lstStyle/>
        <a:p>
          <a:endParaRPr lang="en-US"/>
        </a:p>
      </dgm:t>
    </dgm:pt>
    <dgm:pt modelId="{D14D5C34-2EDE-4012-AAD0-B6B10867D6E9}" type="sibTrans" cxnId="{3CFE227F-1372-433F-8F52-E8BB4E43C0C8}">
      <dgm:prSet/>
      <dgm:spPr/>
      <dgm:t>
        <a:bodyPr/>
        <a:lstStyle/>
        <a:p>
          <a:endParaRPr lang="en-US"/>
        </a:p>
      </dgm:t>
    </dgm:pt>
    <dgm:pt modelId="{611C97D1-D717-4F9A-86BE-81C61761E1C2}">
      <dgm:prSet/>
      <dgm:spPr/>
      <dgm:t>
        <a:bodyPr/>
        <a:lstStyle/>
        <a:p>
          <a:r>
            <a:rPr lang="tr-TR"/>
            <a:t>Venöz ve lenfatik ödem</a:t>
          </a:r>
          <a:endParaRPr lang="en-US"/>
        </a:p>
      </dgm:t>
    </dgm:pt>
    <dgm:pt modelId="{995B6167-D85F-4E87-B400-A99AF3629AAB}" type="parTrans" cxnId="{2C9BECBC-DE84-4863-9446-330BC8131F61}">
      <dgm:prSet/>
      <dgm:spPr/>
      <dgm:t>
        <a:bodyPr/>
        <a:lstStyle/>
        <a:p>
          <a:endParaRPr lang="en-US"/>
        </a:p>
      </dgm:t>
    </dgm:pt>
    <dgm:pt modelId="{7074A1BB-5CCE-4B65-8687-D7C8FF5CF177}" type="sibTrans" cxnId="{2C9BECBC-DE84-4863-9446-330BC8131F61}">
      <dgm:prSet/>
      <dgm:spPr/>
      <dgm:t>
        <a:bodyPr/>
        <a:lstStyle/>
        <a:p>
          <a:endParaRPr lang="en-US"/>
        </a:p>
      </dgm:t>
    </dgm:pt>
    <dgm:pt modelId="{F4873213-BFFF-4C16-9EA8-C409B5F5EFFA}">
      <dgm:prSet/>
      <dgm:spPr/>
      <dgm:t>
        <a:bodyPr/>
        <a:lstStyle/>
        <a:p>
          <a:r>
            <a:rPr lang="tr-TR"/>
            <a:t>Tbc ve piyojenik osteomiyelit</a:t>
          </a:r>
          <a:endParaRPr lang="en-US"/>
        </a:p>
      </dgm:t>
    </dgm:pt>
    <dgm:pt modelId="{CEB83B9D-EE4F-44C9-9698-232EDF74B2F1}" type="parTrans" cxnId="{8C6B6E70-2F64-4665-8F65-2FBAC7EA4B11}">
      <dgm:prSet/>
      <dgm:spPr/>
      <dgm:t>
        <a:bodyPr/>
        <a:lstStyle/>
        <a:p>
          <a:endParaRPr lang="en-US"/>
        </a:p>
      </dgm:t>
    </dgm:pt>
    <dgm:pt modelId="{4DF92151-0525-4FA5-8CB4-BD62301BF853}" type="sibTrans" cxnId="{8C6B6E70-2F64-4665-8F65-2FBAC7EA4B11}">
      <dgm:prSet/>
      <dgm:spPr/>
      <dgm:t>
        <a:bodyPr/>
        <a:lstStyle/>
        <a:p>
          <a:endParaRPr lang="en-US"/>
        </a:p>
      </dgm:t>
    </dgm:pt>
    <dgm:pt modelId="{F03D97BC-3A48-43D8-9774-BCE2632B2961}">
      <dgm:prSet/>
      <dgm:spPr/>
      <dgm:t>
        <a:bodyPr/>
        <a:lstStyle/>
        <a:p>
          <a:r>
            <a:rPr lang="tr-TR"/>
            <a:t>Tendinit, fasiit gibi durumlar</a:t>
          </a:r>
          <a:endParaRPr lang="en-US"/>
        </a:p>
      </dgm:t>
    </dgm:pt>
    <dgm:pt modelId="{74C8EF84-A0D5-4A54-8451-ED273C8579F0}" type="parTrans" cxnId="{FC38FCAF-5847-4797-98D5-13D505CAFF54}">
      <dgm:prSet/>
      <dgm:spPr/>
      <dgm:t>
        <a:bodyPr/>
        <a:lstStyle/>
        <a:p>
          <a:endParaRPr lang="en-US"/>
        </a:p>
      </dgm:t>
    </dgm:pt>
    <dgm:pt modelId="{7EC8263E-E933-4550-8783-BE55DC0B0E42}" type="sibTrans" cxnId="{FC38FCAF-5847-4797-98D5-13D505CAFF54}">
      <dgm:prSet/>
      <dgm:spPr/>
      <dgm:t>
        <a:bodyPr/>
        <a:lstStyle/>
        <a:p>
          <a:endParaRPr lang="en-US"/>
        </a:p>
      </dgm:t>
    </dgm:pt>
    <dgm:pt modelId="{9CA1DC07-0A67-4C38-8A4C-7A4E471E9DE7}">
      <dgm:prSet/>
      <dgm:spPr/>
      <dgm:t>
        <a:bodyPr/>
        <a:lstStyle/>
        <a:p>
          <a:r>
            <a:rPr lang="tr-TR"/>
            <a:t>Dupuytren kontraktürü</a:t>
          </a:r>
          <a:endParaRPr lang="en-US"/>
        </a:p>
      </dgm:t>
    </dgm:pt>
    <dgm:pt modelId="{188FC850-EF81-4A6E-97E8-538649B73ECA}" type="parTrans" cxnId="{6105A1D1-0AB5-4BB7-A5DD-E191EAC3A867}">
      <dgm:prSet/>
      <dgm:spPr/>
      <dgm:t>
        <a:bodyPr/>
        <a:lstStyle/>
        <a:p>
          <a:endParaRPr lang="en-US"/>
        </a:p>
      </dgm:t>
    </dgm:pt>
    <dgm:pt modelId="{7BC88F58-D049-4A53-83D7-3F350F53004C}" type="sibTrans" cxnId="{6105A1D1-0AB5-4BB7-A5DD-E191EAC3A867}">
      <dgm:prSet/>
      <dgm:spPr/>
      <dgm:t>
        <a:bodyPr/>
        <a:lstStyle/>
        <a:p>
          <a:endParaRPr lang="en-US"/>
        </a:p>
      </dgm:t>
    </dgm:pt>
    <dgm:pt modelId="{1105A93D-CE3B-4435-B0BC-C19451249BEB}">
      <dgm:prSet/>
      <dgm:spPr/>
      <dgm:t>
        <a:bodyPr/>
        <a:lstStyle/>
        <a:p>
          <a:r>
            <a:rPr lang="tr-TR"/>
            <a:t>Skleroderma</a:t>
          </a:r>
          <a:endParaRPr lang="en-US"/>
        </a:p>
      </dgm:t>
    </dgm:pt>
    <dgm:pt modelId="{38AFC7DC-062F-439F-B559-C6F4D63095C3}" type="parTrans" cxnId="{C5587E2E-BE6A-4BAA-B66B-A10EDD0A398B}">
      <dgm:prSet/>
      <dgm:spPr/>
      <dgm:t>
        <a:bodyPr/>
        <a:lstStyle/>
        <a:p>
          <a:endParaRPr lang="en-US"/>
        </a:p>
      </dgm:t>
    </dgm:pt>
    <dgm:pt modelId="{08A673DB-235F-4371-AB50-F68A5FE55E51}" type="sibTrans" cxnId="{C5587E2E-BE6A-4BAA-B66B-A10EDD0A398B}">
      <dgm:prSet/>
      <dgm:spPr/>
      <dgm:t>
        <a:bodyPr/>
        <a:lstStyle/>
        <a:p>
          <a:endParaRPr lang="en-US"/>
        </a:p>
      </dgm:t>
    </dgm:pt>
    <dgm:pt modelId="{C3CFAD6C-C759-48CA-BA25-849A20916C84}">
      <dgm:prSet/>
      <dgm:spPr/>
      <dgm:t>
        <a:bodyPr/>
        <a:lstStyle/>
        <a:p>
          <a:r>
            <a:rPr lang="tr-TR"/>
            <a:t>Miyofasiyal Ağrı Sendromu</a:t>
          </a:r>
          <a:endParaRPr lang="en-US"/>
        </a:p>
      </dgm:t>
    </dgm:pt>
    <dgm:pt modelId="{1A777761-4D84-4E97-BE7A-13A06C7B4A03}" type="parTrans" cxnId="{7E121288-6EEC-4679-8282-81F393495ED9}">
      <dgm:prSet/>
      <dgm:spPr/>
      <dgm:t>
        <a:bodyPr/>
        <a:lstStyle/>
        <a:p>
          <a:endParaRPr lang="en-US"/>
        </a:p>
      </dgm:t>
    </dgm:pt>
    <dgm:pt modelId="{9DA84875-F567-4D94-8592-2ABA96F9E2FA}" type="sibTrans" cxnId="{7E121288-6EEC-4679-8282-81F393495ED9}">
      <dgm:prSet/>
      <dgm:spPr/>
      <dgm:t>
        <a:bodyPr/>
        <a:lstStyle/>
        <a:p>
          <a:endParaRPr lang="en-US"/>
        </a:p>
      </dgm:t>
    </dgm:pt>
    <dgm:pt modelId="{B45F34AC-D644-4D63-B214-A52D216B2EAC}">
      <dgm:prSet/>
      <dgm:spPr/>
      <dgm:t>
        <a:bodyPr/>
        <a:lstStyle/>
        <a:p>
          <a:r>
            <a:rPr lang="tr-TR"/>
            <a:t>Fibromiyalji</a:t>
          </a:r>
          <a:endParaRPr lang="en-US"/>
        </a:p>
      </dgm:t>
    </dgm:pt>
    <dgm:pt modelId="{AC2528FC-139E-44CC-8D99-66BA706CEEA7}" type="parTrans" cxnId="{2CFB9717-404B-4041-B63D-789F344E1B8A}">
      <dgm:prSet/>
      <dgm:spPr/>
      <dgm:t>
        <a:bodyPr/>
        <a:lstStyle/>
        <a:p>
          <a:endParaRPr lang="en-US"/>
        </a:p>
      </dgm:t>
    </dgm:pt>
    <dgm:pt modelId="{43EDD5F0-5B19-4EF0-BF6A-B128F59BB308}" type="sibTrans" cxnId="{2CFB9717-404B-4041-B63D-789F344E1B8A}">
      <dgm:prSet/>
      <dgm:spPr/>
      <dgm:t>
        <a:bodyPr/>
        <a:lstStyle/>
        <a:p>
          <a:endParaRPr lang="en-US"/>
        </a:p>
      </dgm:t>
    </dgm:pt>
    <dgm:pt modelId="{09C02FE0-63C0-40FD-9756-93745A6E52CB}">
      <dgm:prSet/>
      <dgm:spPr/>
      <dgm:t>
        <a:bodyPr/>
        <a:lstStyle/>
        <a:p>
          <a:r>
            <a:rPr lang="tr-TR"/>
            <a:t>Periferik nöropati, post herpetik nevralji, radikülopati</a:t>
          </a:r>
          <a:endParaRPr lang="en-US"/>
        </a:p>
      </dgm:t>
    </dgm:pt>
    <dgm:pt modelId="{69731E8A-FF05-4CEC-9106-E0150F1A0773}" type="parTrans" cxnId="{DB2C176F-C847-4AAC-B56E-C07AB1D92D3B}">
      <dgm:prSet/>
      <dgm:spPr/>
      <dgm:t>
        <a:bodyPr/>
        <a:lstStyle/>
        <a:p>
          <a:endParaRPr lang="en-US"/>
        </a:p>
      </dgm:t>
    </dgm:pt>
    <dgm:pt modelId="{C4F56729-B371-4D5E-A785-B589883DACF1}" type="sibTrans" cxnId="{DB2C176F-C847-4AAC-B56E-C07AB1D92D3B}">
      <dgm:prSet/>
      <dgm:spPr/>
      <dgm:t>
        <a:bodyPr/>
        <a:lstStyle/>
        <a:p>
          <a:endParaRPr lang="en-US"/>
        </a:p>
      </dgm:t>
    </dgm:pt>
    <dgm:pt modelId="{785728F7-D26C-4BDD-8A4C-251605A4B081}">
      <dgm:prSet/>
      <dgm:spPr/>
      <dgm:t>
        <a:bodyPr/>
        <a:lstStyle/>
        <a:p>
          <a:r>
            <a:rPr lang="tr-TR"/>
            <a:t>Raynaud</a:t>
          </a:r>
          <a:endParaRPr lang="en-US"/>
        </a:p>
      </dgm:t>
    </dgm:pt>
    <dgm:pt modelId="{2E01D56F-6474-4809-9D9C-EED8948E204D}" type="parTrans" cxnId="{5DE7A757-5E79-4272-A8F4-8955F3C3F44B}">
      <dgm:prSet/>
      <dgm:spPr/>
      <dgm:t>
        <a:bodyPr/>
        <a:lstStyle/>
        <a:p>
          <a:endParaRPr lang="en-US"/>
        </a:p>
      </dgm:t>
    </dgm:pt>
    <dgm:pt modelId="{9AA1F887-808F-4215-822F-48AD526BA428}" type="sibTrans" cxnId="{5DE7A757-5E79-4272-A8F4-8955F3C3F44B}">
      <dgm:prSet/>
      <dgm:spPr/>
      <dgm:t>
        <a:bodyPr/>
        <a:lstStyle/>
        <a:p>
          <a:endParaRPr lang="en-US"/>
        </a:p>
      </dgm:t>
    </dgm:pt>
    <dgm:pt modelId="{29EA8EBC-5461-4E7E-8F48-8DDABC807778}">
      <dgm:prSet/>
      <dgm:spPr/>
      <dgm:t>
        <a:bodyPr/>
        <a:lstStyle/>
        <a:p>
          <a:r>
            <a:rPr lang="tr-TR"/>
            <a:t>Buerger hastalığı</a:t>
          </a:r>
          <a:endParaRPr lang="en-US"/>
        </a:p>
      </dgm:t>
    </dgm:pt>
    <dgm:pt modelId="{0F3F5A74-34B2-43AA-A675-7BFBA5BFE4D4}" type="parTrans" cxnId="{E13BAC32-80C8-47BD-93D0-B28ED8D9A323}">
      <dgm:prSet/>
      <dgm:spPr/>
      <dgm:t>
        <a:bodyPr/>
        <a:lstStyle/>
        <a:p>
          <a:endParaRPr lang="en-US"/>
        </a:p>
      </dgm:t>
    </dgm:pt>
    <dgm:pt modelId="{AA892D49-3EFC-4B9E-A04E-705769885278}" type="sibTrans" cxnId="{E13BAC32-80C8-47BD-93D0-B28ED8D9A323}">
      <dgm:prSet/>
      <dgm:spPr/>
      <dgm:t>
        <a:bodyPr/>
        <a:lstStyle/>
        <a:p>
          <a:endParaRPr lang="en-US"/>
        </a:p>
      </dgm:t>
    </dgm:pt>
    <dgm:pt modelId="{E3A00251-2491-460A-BAE2-476612FD1FD4}">
      <dgm:prSet/>
      <dgm:spPr/>
      <dgm:t>
        <a:bodyPr/>
        <a:lstStyle/>
        <a:p>
          <a:r>
            <a:rPr lang="tr-TR"/>
            <a:t>Sistemik Lupus Eritematozus</a:t>
          </a:r>
          <a:endParaRPr lang="en-US"/>
        </a:p>
      </dgm:t>
    </dgm:pt>
    <dgm:pt modelId="{A1361DBD-8518-4B0A-8DFA-FDE7833C6882}" type="parTrans" cxnId="{AC9A2268-B568-43B2-8808-7E19D5E21E5D}">
      <dgm:prSet/>
      <dgm:spPr/>
      <dgm:t>
        <a:bodyPr/>
        <a:lstStyle/>
        <a:p>
          <a:endParaRPr lang="en-US"/>
        </a:p>
      </dgm:t>
    </dgm:pt>
    <dgm:pt modelId="{2DF53AA4-8618-4984-BD85-CC12D74D7F8E}" type="sibTrans" cxnId="{AC9A2268-B568-43B2-8808-7E19D5E21E5D}">
      <dgm:prSet/>
      <dgm:spPr/>
      <dgm:t>
        <a:bodyPr/>
        <a:lstStyle/>
        <a:p>
          <a:endParaRPr lang="en-US"/>
        </a:p>
      </dgm:t>
    </dgm:pt>
    <dgm:pt modelId="{1C87797F-46ED-4B09-B2BD-A21D902116CF}">
      <dgm:prSet/>
      <dgm:spPr/>
      <dgm:t>
        <a:bodyPr/>
        <a:lstStyle/>
        <a:p>
          <a:r>
            <a:rPr lang="tr-TR"/>
            <a:t>Paraneoplastik sendromlar</a:t>
          </a:r>
          <a:endParaRPr lang="en-US"/>
        </a:p>
      </dgm:t>
    </dgm:pt>
    <dgm:pt modelId="{8B0988D1-7187-4625-9C4D-CE2C51C69853}" type="parTrans" cxnId="{C9E815CA-FDA6-4996-99E9-EAD0C747D6F9}">
      <dgm:prSet/>
      <dgm:spPr/>
      <dgm:t>
        <a:bodyPr/>
        <a:lstStyle/>
        <a:p>
          <a:endParaRPr lang="en-US"/>
        </a:p>
      </dgm:t>
    </dgm:pt>
    <dgm:pt modelId="{678297A0-CDEC-46D1-ACF5-9D55700D90E4}" type="sibTrans" cxnId="{C9E815CA-FDA6-4996-99E9-EAD0C747D6F9}">
      <dgm:prSet/>
      <dgm:spPr/>
      <dgm:t>
        <a:bodyPr/>
        <a:lstStyle/>
        <a:p>
          <a:endParaRPr lang="en-US"/>
        </a:p>
      </dgm:t>
    </dgm:pt>
    <dgm:pt modelId="{3411DA9A-1186-C742-96CB-C46B907D5CDD}" type="pres">
      <dgm:prSet presAssocID="{9CAA769C-701F-44E5-AA43-7D47A444B4A6}" presName="diagram" presStyleCnt="0">
        <dgm:presLayoutVars>
          <dgm:dir/>
          <dgm:resizeHandles val="exact"/>
        </dgm:presLayoutVars>
      </dgm:prSet>
      <dgm:spPr/>
    </dgm:pt>
    <dgm:pt modelId="{8238F7C9-0182-A945-B023-0C5F78479DA9}" type="pres">
      <dgm:prSet presAssocID="{6EEE7F2E-439D-4884-BED1-D0DB074D5606}" presName="node" presStyleLbl="node1" presStyleIdx="0" presStyleCnt="16">
        <dgm:presLayoutVars>
          <dgm:bulletEnabled val="1"/>
        </dgm:presLayoutVars>
      </dgm:prSet>
      <dgm:spPr/>
    </dgm:pt>
    <dgm:pt modelId="{7B9E7EF7-ED62-B941-99DE-4DF40F3B57E6}" type="pres">
      <dgm:prSet presAssocID="{6643A079-BD75-4BEA-8F57-CDFBC7514BC1}" presName="sibTrans" presStyleCnt="0"/>
      <dgm:spPr/>
    </dgm:pt>
    <dgm:pt modelId="{661E12E4-FE07-C74C-BA14-07E0F6845BA4}" type="pres">
      <dgm:prSet presAssocID="{D4D6A227-5455-4E52-858D-04212A12FD0A}" presName="node" presStyleLbl="node1" presStyleIdx="1" presStyleCnt="16">
        <dgm:presLayoutVars>
          <dgm:bulletEnabled val="1"/>
        </dgm:presLayoutVars>
      </dgm:prSet>
      <dgm:spPr/>
    </dgm:pt>
    <dgm:pt modelId="{DE16F8EB-F165-5B4F-9A65-35076DC82F1F}" type="pres">
      <dgm:prSet presAssocID="{49891580-922B-49A9-9253-F895116CF307}" presName="sibTrans" presStyleCnt="0"/>
      <dgm:spPr/>
    </dgm:pt>
    <dgm:pt modelId="{A6C03CE4-4264-F646-80BA-3008D83AE829}" type="pres">
      <dgm:prSet presAssocID="{3D6B623E-D37C-44D1-BE99-FD552039BBBB}" presName="node" presStyleLbl="node1" presStyleIdx="2" presStyleCnt="16">
        <dgm:presLayoutVars>
          <dgm:bulletEnabled val="1"/>
        </dgm:presLayoutVars>
      </dgm:prSet>
      <dgm:spPr/>
    </dgm:pt>
    <dgm:pt modelId="{0B03EBF2-480B-4445-B42B-EAC1F3A1FA88}" type="pres">
      <dgm:prSet presAssocID="{CD736CE5-83F0-4009-8218-95602637EF58}" presName="sibTrans" presStyleCnt="0"/>
      <dgm:spPr/>
    </dgm:pt>
    <dgm:pt modelId="{E695DB2B-DD29-1048-81F3-EBB811C8C001}" type="pres">
      <dgm:prSet presAssocID="{8A7107F6-1676-4B6C-B291-EEC46D8DA629}" presName="node" presStyleLbl="node1" presStyleIdx="3" presStyleCnt="16">
        <dgm:presLayoutVars>
          <dgm:bulletEnabled val="1"/>
        </dgm:presLayoutVars>
      </dgm:prSet>
      <dgm:spPr/>
    </dgm:pt>
    <dgm:pt modelId="{6E8180BE-92F3-8345-845B-1847271BDE1C}" type="pres">
      <dgm:prSet presAssocID="{D14D5C34-2EDE-4012-AAD0-B6B10867D6E9}" presName="sibTrans" presStyleCnt="0"/>
      <dgm:spPr/>
    </dgm:pt>
    <dgm:pt modelId="{8C33D139-C825-9345-A431-6EA6987D2A7F}" type="pres">
      <dgm:prSet presAssocID="{611C97D1-D717-4F9A-86BE-81C61761E1C2}" presName="node" presStyleLbl="node1" presStyleIdx="4" presStyleCnt="16">
        <dgm:presLayoutVars>
          <dgm:bulletEnabled val="1"/>
        </dgm:presLayoutVars>
      </dgm:prSet>
      <dgm:spPr/>
    </dgm:pt>
    <dgm:pt modelId="{F26FC02D-60A6-DB41-9C43-7CB0141CFA90}" type="pres">
      <dgm:prSet presAssocID="{7074A1BB-5CCE-4B65-8687-D7C8FF5CF177}" presName="sibTrans" presStyleCnt="0"/>
      <dgm:spPr/>
    </dgm:pt>
    <dgm:pt modelId="{667C4AE2-5D39-B549-81C4-867DAC31DB9C}" type="pres">
      <dgm:prSet presAssocID="{F4873213-BFFF-4C16-9EA8-C409B5F5EFFA}" presName="node" presStyleLbl="node1" presStyleIdx="5" presStyleCnt="16">
        <dgm:presLayoutVars>
          <dgm:bulletEnabled val="1"/>
        </dgm:presLayoutVars>
      </dgm:prSet>
      <dgm:spPr/>
    </dgm:pt>
    <dgm:pt modelId="{4045FEAA-2955-9745-87DF-13AD788E93FD}" type="pres">
      <dgm:prSet presAssocID="{4DF92151-0525-4FA5-8CB4-BD62301BF853}" presName="sibTrans" presStyleCnt="0"/>
      <dgm:spPr/>
    </dgm:pt>
    <dgm:pt modelId="{017F2CD5-BFF3-F042-B956-631C609B9CE9}" type="pres">
      <dgm:prSet presAssocID="{F03D97BC-3A48-43D8-9774-BCE2632B2961}" presName="node" presStyleLbl="node1" presStyleIdx="6" presStyleCnt="16">
        <dgm:presLayoutVars>
          <dgm:bulletEnabled val="1"/>
        </dgm:presLayoutVars>
      </dgm:prSet>
      <dgm:spPr/>
    </dgm:pt>
    <dgm:pt modelId="{E3AC694B-957B-8F49-8DA6-3A1FF3AC8B39}" type="pres">
      <dgm:prSet presAssocID="{7EC8263E-E933-4550-8783-BE55DC0B0E42}" presName="sibTrans" presStyleCnt="0"/>
      <dgm:spPr/>
    </dgm:pt>
    <dgm:pt modelId="{713D59D1-2EC1-DA4B-BE11-405F143C8FD3}" type="pres">
      <dgm:prSet presAssocID="{9CA1DC07-0A67-4C38-8A4C-7A4E471E9DE7}" presName="node" presStyleLbl="node1" presStyleIdx="7" presStyleCnt="16">
        <dgm:presLayoutVars>
          <dgm:bulletEnabled val="1"/>
        </dgm:presLayoutVars>
      </dgm:prSet>
      <dgm:spPr/>
    </dgm:pt>
    <dgm:pt modelId="{3A954B5D-826B-7347-BCA0-8A89560EE52C}" type="pres">
      <dgm:prSet presAssocID="{7BC88F58-D049-4A53-83D7-3F350F53004C}" presName="sibTrans" presStyleCnt="0"/>
      <dgm:spPr/>
    </dgm:pt>
    <dgm:pt modelId="{5DD1FDA5-24A2-A04B-8633-AD60C7411579}" type="pres">
      <dgm:prSet presAssocID="{1105A93D-CE3B-4435-B0BC-C19451249BEB}" presName="node" presStyleLbl="node1" presStyleIdx="8" presStyleCnt="16">
        <dgm:presLayoutVars>
          <dgm:bulletEnabled val="1"/>
        </dgm:presLayoutVars>
      </dgm:prSet>
      <dgm:spPr/>
    </dgm:pt>
    <dgm:pt modelId="{88F2D58D-7A84-FC41-9050-793068027C65}" type="pres">
      <dgm:prSet presAssocID="{08A673DB-235F-4371-AB50-F68A5FE55E51}" presName="sibTrans" presStyleCnt="0"/>
      <dgm:spPr/>
    </dgm:pt>
    <dgm:pt modelId="{ED8D3962-D862-1842-95B6-A688E8E622E6}" type="pres">
      <dgm:prSet presAssocID="{C3CFAD6C-C759-48CA-BA25-849A20916C84}" presName="node" presStyleLbl="node1" presStyleIdx="9" presStyleCnt="16">
        <dgm:presLayoutVars>
          <dgm:bulletEnabled val="1"/>
        </dgm:presLayoutVars>
      </dgm:prSet>
      <dgm:spPr/>
    </dgm:pt>
    <dgm:pt modelId="{4013DCFF-DFED-164B-8334-8C25B7DDED5F}" type="pres">
      <dgm:prSet presAssocID="{9DA84875-F567-4D94-8592-2ABA96F9E2FA}" presName="sibTrans" presStyleCnt="0"/>
      <dgm:spPr/>
    </dgm:pt>
    <dgm:pt modelId="{E62AC254-7F31-304D-9150-4497217B7DE0}" type="pres">
      <dgm:prSet presAssocID="{B45F34AC-D644-4D63-B214-A52D216B2EAC}" presName="node" presStyleLbl="node1" presStyleIdx="10" presStyleCnt="16">
        <dgm:presLayoutVars>
          <dgm:bulletEnabled val="1"/>
        </dgm:presLayoutVars>
      </dgm:prSet>
      <dgm:spPr/>
    </dgm:pt>
    <dgm:pt modelId="{972C0811-6548-FC4E-B932-4F33E1D68615}" type="pres">
      <dgm:prSet presAssocID="{43EDD5F0-5B19-4EF0-BF6A-B128F59BB308}" presName="sibTrans" presStyleCnt="0"/>
      <dgm:spPr/>
    </dgm:pt>
    <dgm:pt modelId="{A70FE027-EF10-D44B-9557-8D0C81C7A69B}" type="pres">
      <dgm:prSet presAssocID="{09C02FE0-63C0-40FD-9756-93745A6E52CB}" presName="node" presStyleLbl="node1" presStyleIdx="11" presStyleCnt="16">
        <dgm:presLayoutVars>
          <dgm:bulletEnabled val="1"/>
        </dgm:presLayoutVars>
      </dgm:prSet>
      <dgm:spPr/>
    </dgm:pt>
    <dgm:pt modelId="{4F6F057B-C873-0946-8DD7-9851EAF939FB}" type="pres">
      <dgm:prSet presAssocID="{C4F56729-B371-4D5E-A785-B589883DACF1}" presName="sibTrans" presStyleCnt="0"/>
      <dgm:spPr/>
    </dgm:pt>
    <dgm:pt modelId="{CBB7291D-5320-314E-B85B-1768DC4B7A30}" type="pres">
      <dgm:prSet presAssocID="{785728F7-D26C-4BDD-8A4C-251605A4B081}" presName="node" presStyleLbl="node1" presStyleIdx="12" presStyleCnt="16">
        <dgm:presLayoutVars>
          <dgm:bulletEnabled val="1"/>
        </dgm:presLayoutVars>
      </dgm:prSet>
      <dgm:spPr/>
    </dgm:pt>
    <dgm:pt modelId="{3FAA6884-A26E-0342-921D-E96229947760}" type="pres">
      <dgm:prSet presAssocID="{9AA1F887-808F-4215-822F-48AD526BA428}" presName="sibTrans" presStyleCnt="0"/>
      <dgm:spPr/>
    </dgm:pt>
    <dgm:pt modelId="{0A179EA4-B86D-7A48-93C6-D75D815926F5}" type="pres">
      <dgm:prSet presAssocID="{29EA8EBC-5461-4E7E-8F48-8DDABC807778}" presName="node" presStyleLbl="node1" presStyleIdx="13" presStyleCnt="16">
        <dgm:presLayoutVars>
          <dgm:bulletEnabled val="1"/>
        </dgm:presLayoutVars>
      </dgm:prSet>
      <dgm:spPr/>
    </dgm:pt>
    <dgm:pt modelId="{C1657EB8-0362-294A-9BC5-FEC064075A2C}" type="pres">
      <dgm:prSet presAssocID="{AA892D49-3EFC-4B9E-A04E-705769885278}" presName="sibTrans" presStyleCnt="0"/>
      <dgm:spPr/>
    </dgm:pt>
    <dgm:pt modelId="{ACABED3B-47C9-474C-83D6-04C51EC2DAE8}" type="pres">
      <dgm:prSet presAssocID="{E3A00251-2491-460A-BAE2-476612FD1FD4}" presName="node" presStyleLbl="node1" presStyleIdx="14" presStyleCnt="16">
        <dgm:presLayoutVars>
          <dgm:bulletEnabled val="1"/>
        </dgm:presLayoutVars>
      </dgm:prSet>
      <dgm:spPr/>
    </dgm:pt>
    <dgm:pt modelId="{A2707145-E048-264F-AEA4-8E8AB58FEF2F}" type="pres">
      <dgm:prSet presAssocID="{2DF53AA4-8618-4984-BD85-CC12D74D7F8E}" presName="sibTrans" presStyleCnt="0"/>
      <dgm:spPr/>
    </dgm:pt>
    <dgm:pt modelId="{CA233C8C-2869-2F43-BC86-50AA34AE2A23}" type="pres">
      <dgm:prSet presAssocID="{1C87797F-46ED-4B09-B2BD-A21D902116CF}" presName="node" presStyleLbl="node1" presStyleIdx="15" presStyleCnt="16">
        <dgm:presLayoutVars>
          <dgm:bulletEnabled val="1"/>
        </dgm:presLayoutVars>
      </dgm:prSet>
      <dgm:spPr/>
    </dgm:pt>
  </dgm:ptLst>
  <dgm:cxnLst>
    <dgm:cxn modelId="{EFDD0714-A537-084E-A823-8CEDD3C7FE83}" type="presOf" srcId="{3D6B623E-D37C-44D1-BE99-FD552039BBBB}" destId="{A6C03CE4-4264-F646-80BA-3008D83AE829}" srcOrd="0" destOrd="0" presId="urn:microsoft.com/office/officeart/2005/8/layout/default"/>
    <dgm:cxn modelId="{A9AD9015-47D6-8547-84A1-A5E1AF2C76A1}" type="presOf" srcId="{29EA8EBC-5461-4E7E-8F48-8DDABC807778}" destId="{0A179EA4-B86D-7A48-93C6-D75D815926F5}" srcOrd="0" destOrd="0" presId="urn:microsoft.com/office/officeart/2005/8/layout/default"/>
    <dgm:cxn modelId="{2CFB9717-404B-4041-B63D-789F344E1B8A}" srcId="{9CAA769C-701F-44E5-AA43-7D47A444B4A6}" destId="{B45F34AC-D644-4D63-B214-A52D216B2EAC}" srcOrd="10" destOrd="0" parTransId="{AC2528FC-139E-44CC-8D99-66BA706CEEA7}" sibTransId="{43EDD5F0-5B19-4EF0-BF6A-B128F59BB308}"/>
    <dgm:cxn modelId="{FE2E881A-18BF-B347-8E84-CD7EE8928093}" type="presOf" srcId="{E3A00251-2491-460A-BAE2-476612FD1FD4}" destId="{ACABED3B-47C9-474C-83D6-04C51EC2DAE8}" srcOrd="0" destOrd="0" presId="urn:microsoft.com/office/officeart/2005/8/layout/default"/>
    <dgm:cxn modelId="{B014352D-2635-C747-84FA-19BC5473F72B}" type="presOf" srcId="{1105A93D-CE3B-4435-B0BC-C19451249BEB}" destId="{5DD1FDA5-24A2-A04B-8633-AD60C7411579}" srcOrd="0" destOrd="0" presId="urn:microsoft.com/office/officeart/2005/8/layout/default"/>
    <dgm:cxn modelId="{C5587E2E-BE6A-4BAA-B66B-A10EDD0A398B}" srcId="{9CAA769C-701F-44E5-AA43-7D47A444B4A6}" destId="{1105A93D-CE3B-4435-B0BC-C19451249BEB}" srcOrd="8" destOrd="0" parTransId="{38AFC7DC-062F-439F-B559-C6F4D63095C3}" sibTransId="{08A673DB-235F-4371-AB50-F68A5FE55E51}"/>
    <dgm:cxn modelId="{E13BAC32-80C8-47BD-93D0-B28ED8D9A323}" srcId="{9CAA769C-701F-44E5-AA43-7D47A444B4A6}" destId="{29EA8EBC-5461-4E7E-8F48-8DDABC807778}" srcOrd="13" destOrd="0" parTransId="{0F3F5A74-34B2-43AA-A675-7BFBA5BFE4D4}" sibTransId="{AA892D49-3EFC-4B9E-A04E-705769885278}"/>
    <dgm:cxn modelId="{74B3AC36-CC9D-554A-9B06-3826530351D2}" type="presOf" srcId="{C3CFAD6C-C759-48CA-BA25-849A20916C84}" destId="{ED8D3962-D862-1842-95B6-A688E8E622E6}" srcOrd="0" destOrd="0" presId="urn:microsoft.com/office/officeart/2005/8/layout/default"/>
    <dgm:cxn modelId="{0AC8BD3A-3B94-8A4A-B270-F40307683256}" type="presOf" srcId="{8A7107F6-1676-4B6C-B291-EEC46D8DA629}" destId="{E695DB2B-DD29-1048-81F3-EBB811C8C001}" srcOrd="0" destOrd="0" presId="urn:microsoft.com/office/officeart/2005/8/layout/default"/>
    <dgm:cxn modelId="{B9A20B3C-9326-A643-86E0-C24C6371107A}" type="presOf" srcId="{B45F34AC-D644-4D63-B214-A52D216B2EAC}" destId="{E62AC254-7F31-304D-9150-4497217B7DE0}" srcOrd="0" destOrd="0" presId="urn:microsoft.com/office/officeart/2005/8/layout/default"/>
    <dgm:cxn modelId="{843CD63E-3EBC-F544-B9C6-C6E820B18FAF}" type="presOf" srcId="{9CA1DC07-0A67-4C38-8A4C-7A4E471E9DE7}" destId="{713D59D1-2EC1-DA4B-BE11-405F143C8FD3}" srcOrd="0" destOrd="0" presId="urn:microsoft.com/office/officeart/2005/8/layout/default"/>
    <dgm:cxn modelId="{5DE7A757-5E79-4272-A8F4-8955F3C3F44B}" srcId="{9CAA769C-701F-44E5-AA43-7D47A444B4A6}" destId="{785728F7-D26C-4BDD-8A4C-251605A4B081}" srcOrd="12" destOrd="0" parTransId="{2E01D56F-6474-4809-9D9C-EED8948E204D}" sibTransId="{9AA1F887-808F-4215-822F-48AD526BA428}"/>
    <dgm:cxn modelId="{1236E05A-CDE5-B442-B288-C7E98F23A519}" type="presOf" srcId="{D4D6A227-5455-4E52-858D-04212A12FD0A}" destId="{661E12E4-FE07-C74C-BA14-07E0F6845BA4}" srcOrd="0" destOrd="0" presId="urn:microsoft.com/office/officeart/2005/8/layout/default"/>
    <dgm:cxn modelId="{2D51C65D-F0DF-4E55-A591-90830FF2E059}" srcId="{9CAA769C-701F-44E5-AA43-7D47A444B4A6}" destId="{D4D6A227-5455-4E52-858D-04212A12FD0A}" srcOrd="1" destOrd="0" parTransId="{B54C68A4-7BF9-48F5-AB04-70489580DB44}" sibTransId="{49891580-922B-49A9-9253-F895116CF307}"/>
    <dgm:cxn modelId="{29659F5E-8E3F-B442-8EC9-DD5D889CD455}" type="presOf" srcId="{F03D97BC-3A48-43D8-9774-BCE2632B2961}" destId="{017F2CD5-BFF3-F042-B956-631C609B9CE9}" srcOrd="0" destOrd="0" presId="urn:microsoft.com/office/officeart/2005/8/layout/default"/>
    <dgm:cxn modelId="{AC9A2268-B568-43B2-8808-7E19D5E21E5D}" srcId="{9CAA769C-701F-44E5-AA43-7D47A444B4A6}" destId="{E3A00251-2491-460A-BAE2-476612FD1FD4}" srcOrd="14" destOrd="0" parTransId="{A1361DBD-8518-4B0A-8DFA-FDE7833C6882}" sibTransId="{2DF53AA4-8618-4984-BD85-CC12D74D7F8E}"/>
    <dgm:cxn modelId="{DB2C176F-C847-4AAC-B56E-C07AB1D92D3B}" srcId="{9CAA769C-701F-44E5-AA43-7D47A444B4A6}" destId="{09C02FE0-63C0-40FD-9756-93745A6E52CB}" srcOrd="11" destOrd="0" parTransId="{69731E8A-FF05-4CEC-9106-E0150F1A0773}" sibTransId="{C4F56729-B371-4D5E-A785-B589883DACF1}"/>
    <dgm:cxn modelId="{8C6B6E70-2F64-4665-8F65-2FBAC7EA4B11}" srcId="{9CAA769C-701F-44E5-AA43-7D47A444B4A6}" destId="{F4873213-BFFF-4C16-9EA8-C409B5F5EFFA}" srcOrd="5" destOrd="0" parTransId="{CEB83B9D-EE4F-44C9-9698-232EDF74B2F1}" sibTransId="{4DF92151-0525-4FA5-8CB4-BD62301BF853}"/>
    <dgm:cxn modelId="{CC814476-6974-F94C-B6F7-A2D01F739CC5}" type="presOf" srcId="{6EEE7F2E-439D-4884-BED1-D0DB074D5606}" destId="{8238F7C9-0182-A945-B023-0C5F78479DA9}" srcOrd="0" destOrd="0" presId="urn:microsoft.com/office/officeart/2005/8/layout/default"/>
    <dgm:cxn modelId="{B73C987E-533D-834D-8276-642099234FFB}" type="presOf" srcId="{611C97D1-D717-4F9A-86BE-81C61761E1C2}" destId="{8C33D139-C825-9345-A431-6EA6987D2A7F}" srcOrd="0" destOrd="0" presId="urn:microsoft.com/office/officeart/2005/8/layout/default"/>
    <dgm:cxn modelId="{3CFE227F-1372-433F-8F52-E8BB4E43C0C8}" srcId="{9CAA769C-701F-44E5-AA43-7D47A444B4A6}" destId="{8A7107F6-1676-4B6C-B291-EEC46D8DA629}" srcOrd="3" destOrd="0" parTransId="{83D79A27-386C-4706-B280-05603B2E7D25}" sibTransId="{D14D5C34-2EDE-4012-AAD0-B6B10867D6E9}"/>
    <dgm:cxn modelId="{81869F80-F313-7342-85D9-4F1C7B66EADB}" type="presOf" srcId="{F4873213-BFFF-4C16-9EA8-C409B5F5EFFA}" destId="{667C4AE2-5D39-B549-81C4-867DAC31DB9C}" srcOrd="0" destOrd="0" presId="urn:microsoft.com/office/officeart/2005/8/layout/default"/>
    <dgm:cxn modelId="{7E121288-6EEC-4679-8282-81F393495ED9}" srcId="{9CAA769C-701F-44E5-AA43-7D47A444B4A6}" destId="{C3CFAD6C-C759-48CA-BA25-849A20916C84}" srcOrd="9" destOrd="0" parTransId="{1A777761-4D84-4E97-BE7A-13A06C7B4A03}" sibTransId="{9DA84875-F567-4D94-8592-2ABA96F9E2FA}"/>
    <dgm:cxn modelId="{BE74A688-AED0-AD49-B110-35654BDA205A}" type="presOf" srcId="{9CAA769C-701F-44E5-AA43-7D47A444B4A6}" destId="{3411DA9A-1186-C742-96CB-C46B907D5CDD}" srcOrd="0" destOrd="0" presId="urn:microsoft.com/office/officeart/2005/8/layout/default"/>
    <dgm:cxn modelId="{0AC2938D-3B8E-4DB2-8D52-6BB269E43689}" srcId="{9CAA769C-701F-44E5-AA43-7D47A444B4A6}" destId="{6EEE7F2E-439D-4884-BED1-D0DB074D5606}" srcOrd="0" destOrd="0" parTransId="{75D74056-2827-4796-AD62-F19924227AC3}" sibTransId="{6643A079-BD75-4BEA-8F57-CDFBC7514BC1}"/>
    <dgm:cxn modelId="{FC38FCAF-5847-4797-98D5-13D505CAFF54}" srcId="{9CAA769C-701F-44E5-AA43-7D47A444B4A6}" destId="{F03D97BC-3A48-43D8-9774-BCE2632B2961}" srcOrd="6" destOrd="0" parTransId="{74C8EF84-A0D5-4A54-8451-ED273C8579F0}" sibTransId="{7EC8263E-E933-4550-8783-BE55DC0B0E42}"/>
    <dgm:cxn modelId="{E48167BA-03C6-B947-8555-DBE42218C0BA}" type="presOf" srcId="{1C87797F-46ED-4B09-B2BD-A21D902116CF}" destId="{CA233C8C-2869-2F43-BC86-50AA34AE2A23}" srcOrd="0" destOrd="0" presId="urn:microsoft.com/office/officeart/2005/8/layout/default"/>
    <dgm:cxn modelId="{266A70BC-4C5D-5248-AF0D-B01877C5853B}" type="presOf" srcId="{785728F7-D26C-4BDD-8A4C-251605A4B081}" destId="{CBB7291D-5320-314E-B85B-1768DC4B7A30}" srcOrd="0" destOrd="0" presId="urn:microsoft.com/office/officeart/2005/8/layout/default"/>
    <dgm:cxn modelId="{2C9BECBC-DE84-4863-9446-330BC8131F61}" srcId="{9CAA769C-701F-44E5-AA43-7D47A444B4A6}" destId="{611C97D1-D717-4F9A-86BE-81C61761E1C2}" srcOrd="4" destOrd="0" parTransId="{995B6167-D85F-4E87-B400-A99AF3629AAB}" sibTransId="{7074A1BB-5CCE-4B65-8687-D7C8FF5CF177}"/>
    <dgm:cxn modelId="{A486C5BE-FEE6-420E-B320-D3AE4B4E8C21}" srcId="{9CAA769C-701F-44E5-AA43-7D47A444B4A6}" destId="{3D6B623E-D37C-44D1-BE99-FD552039BBBB}" srcOrd="2" destOrd="0" parTransId="{1614359E-A331-460B-A25E-8856C232C23C}" sibTransId="{CD736CE5-83F0-4009-8218-95602637EF58}"/>
    <dgm:cxn modelId="{C9E815CA-FDA6-4996-99E9-EAD0C747D6F9}" srcId="{9CAA769C-701F-44E5-AA43-7D47A444B4A6}" destId="{1C87797F-46ED-4B09-B2BD-A21D902116CF}" srcOrd="15" destOrd="0" parTransId="{8B0988D1-7187-4625-9C4D-CE2C51C69853}" sibTransId="{678297A0-CDEC-46D1-ACF5-9D55700D90E4}"/>
    <dgm:cxn modelId="{9D7B9BD1-4EF6-1B4F-B232-0DEA1904CADD}" type="presOf" srcId="{09C02FE0-63C0-40FD-9756-93745A6E52CB}" destId="{A70FE027-EF10-D44B-9557-8D0C81C7A69B}" srcOrd="0" destOrd="0" presId="urn:microsoft.com/office/officeart/2005/8/layout/default"/>
    <dgm:cxn modelId="{6105A1D1-0AB5-4BB7-A5DD-E191EAC3A867}" srcId="{9CAA769C-701F-44E5-AA43-7D47A444B4A6}" destId="{9CA1DC07-0A67-4C38-8A4C-7A4E471E9DE7}" srcOrd="7" destOrd="0" parTransId="{188FC850-EF81-4A6E-97E8-538649B73ECA}" sibTransId="{7BC88F58-D049-4A53-83D7-3F350F53004C}"/>
    <dgm:cxn modelId="{19480E80-E57E-8F4C-9FC5-8E343559A72E}" type="presParOf" srcId="{3411DA9A-1186-C742-96CB-C46B907D5CDD}" destId="{8238F7C9-0182-A945-B023-0C5F78479DA9}" srcOrd="0" destOrd="0" presId="urn:microsoft.com/office/officeart/2005/8/layout/default"/>
    <dgm:cxn modelId="{FD4B0AB5-C61D-804F-8704-969050B61D6D}" type="presParOf" srcId="{3411DA9A-1186-C742-96CB-C46B907D5CDD}" destId="{7B9E7EF7-ED62-B941-99DE-4DF40F3B57E6}" srcOrd="1" destOrd="0" presId="urn:microsoft.com/office/officeart/2005/8/layout/default"/>
    <dgm:cxn modelId="{8E137CBC-3CA7-3F4F-9FC4-C46B79362DA2}" type="presParOf" srcId="{3411DA9A-1186-C742-96CB-C46B907D5CDD}" destId="{661E12E4-FE07-C74C-BA14-07E0F6845BA4}" srcOrd="2" destOrd="0" presId="urn:microsoft.com/office/officeart/2005/8/layout/default"/>
    <dgm:cxn modelId="{065C8CFF-F1AE-5744-B18E-D2EA0D0815D4}" type="presParOf" srcId="{3411DA9A-1186-C742-96CB-C46B907D5CDD}" destId="{DE16F8EB-F165-5B4F-9A65-35076DC82F1F}" srcOrd="3" destOrd="0" presId="urn:microsoft.com/office/officeart/2005/8/layout/default"/>
    <dgm:cxn modelId="{ACC726F0-2440-3B4A-B3DE-1887A4BBB6F0}" type="presParOf" srcId="{3411DA9A-1186-C742-96CB-C46B907D5CDD}" destId="{A6C03CE4-4264-F646-80BA-3008D83AE829}" srcOrd="4" destOrd="0" presId="urn:microsoft.com/office/officeart/2005/8/layout/default"/>
    <dgm:cxn modelId="{E4AF3EBB-A48D-684A-931B-7567C240F266}" type="presParOf" srcId="{3411DA9A-1186-C742-96CB-C46B907D5CDD}" destId="{0B03EBF2-480B-4445-B42B-EAC1F3A1FA88}" srcOrd="5" destOrd="0" presId="urn:microsoft.com/office/officeart/2005/8/layout/default"/>
    <dgm:cxn modelId="{75D1F136-B2AA-D645-A8E8-A2FC2DBD3A4B}" type="presParOf" srcId="{3411DA9A-1186-C742-96CB-C46B907D5CDD}" destId="{E695DB2B-DD29-1048-81F3-EBB811C8C001}" srcOrd="6" destOrd="0" presId="urn:microsoft.com/office/officeart/2005/8/layout/default"/>
    <dgm:cxn modelId="{AA2E944C-E4D9-9342-92A6-10D142C95C3B}" type="presParOf" srcId="{3411DA9A-1186-C742-96CB-C46B907D5CDD}" destId="{6E8180BE-92F3-8345-845B-1847271BDE1C}" srcOrd="7" destOrd="0" presId="urn:microsoft.com/office/officeart/2005/8/layout/default"/>
    <dgm:cxn modelId="{FBFF18D6-D548-7F40-A3BA-5BFEE5673FCB}" type="presParOf" srcId="{3411DA9A-1186-C742-96CB-C46B907D5CDD}" destId="{8C33D139-C825-9345-A431-6EA6987D2A7F}" srcOrd="8" destOrd="0" presId="urn:microsoft.com/office/officeart/2005/8/layout/default"/>
    <dgm:cxn modelId="{6388C201-7437-984E-8B7E-B27BA466FAB3}" type="presParOf" srcId="{3411DA9A-1186-C742-96CB-C46B907D5CDD}" destId="{F26FC02D-60A6-DB41-9C43-7CB0141CFA90}" srcOrd="9" destOrd="0" presId="urn:microsoft.com/office/officeart/2005/8/layout/default"/>
    <dgm:cxn modelId="{EF74DDF7-4B6D-C04A-8456-1188DFA7AFC9}" type="presParOf" srcId="{3411DA9A-1186-C742-96CB-C46B907D5CDD}" destId="{667C4AE2-5D39-B549-81C4-867DAC31DB9C}" srcOrd="10" destOrd="0" presId="urn:microsoft.com/office/officeart/2005/8/layout/default"/>
    <dgm:cxn modelId="{E845C518-9F0A-6A4E-9E64-1C369BE5FD4B}" type="presParOf" srcId="{3411DA9A-1186-C742-96CB-C46B907D5CDD}" destId="{4045FEAA-2955-9745-87DF-13AD788E93FD}" srcOrd="11" destOrd="0" presId="urn:microsoft.com/office/officeart/2005/8/layout/default"/>
    <dgm:cxn modelId="{CC056122-9F29-7F44-80C2-EFFEFE212F86}" type="presParOf" srcId="{3411DA9A-1186-C742-96CB-C46B907D5CDD}" destId="{017F2CD5-BFF3-F042-B956-631C609B9CE9}" srcOrd="12" destOrd="0" presId="urn:microsoft.com/office/officeart/2005/8/layout/default"/>
    <dgm:cxn modelId="{87A3ACCC-8569-9F46-B491-970821A98797}" type="presParOf" srcId="{3411DA9A-1186-C742-96CB-C46B907D5CDD}" destId="{E3AC694B-957B-8F49-8DA6-3A1FF3AC8B39}" srcOrd="13" destOrd="0" presId="urn:microsoft.com/office/officeart/2005/8/layout/default"/>
    <dgm:cxn modelId="{C2778D8B-E896-FD4B-81AD-C1F9083C892A}" type="presParOf" srcId="{3411DA9A-1186-C742-96CB-C46B907D5CDD}" destId="{713D59D1-2EC1-DA4B-BE11-405F143C8FD3}" srcOrd="14" destOrd="0" presId="urn:microsoft.com/office/officeart/2005/8/layout/default"/>
    <dgm:cxn modelId="{41EBFA35-A43C-8643-B6D0-C246B35D6F93}" type="presParOf" srcId="{3411DA9A-1186-C742-96CB-C46B907D5CDD}" destId="{3A954B5D-826B-7347-BCA0-8A89560EE52C}" srcOrd="15" destOrd="0" presId="urn:microsoft.com/office/officeart/2005/8/layout/default"/>
    <dgm:cxn modelId="{8FB059CC-8DF8-7641-B3EB-C62EC63593C1}" type="presParOf" srcId="{3411DA9A-1186-C742-96CB-C46B907D5CDD}" destId="{5DD1FDA5-24A2-A04B-8633-AD60C7411579}" srcOrd="16" destOrd="0" presId="urn:microsoft.com/office/officeart/2005/8/layout/default"/>
    <dgm:cxn modelId="{8F27C5F0-0C1A-E44D-824D-FCA9496B10D6}" type="presParOf" srcId="{3411DA9A-1186-C742-96CB-C46B907D5CDD}" destId="{88F2D58D-7A84-FC41-9050-793068027C65}" srcOrd="17" destOrd="0" presId="urn:microsoft.com/office/officeart/2005/8/layout/default"/>
    <dgm:cxn modelId="{A6B5B95A-5026-CA4A-ACE4-72C55AEF1D06}" type="presParOf" srcId="{3411DA9A-1186-C742-96CB-C46B907D5CDD}" destId="{ED8D3962-D862-1842-95B6-A688E8E622E6}" srcOrd="18" destOrd="0" presId="urn:microsoft.com/office/officeart/2005/8/layout/default"/>
    <dgm:cxn modelId="{092794D3-C2A6-F440-8613-DBD2A912081A}" type="presParOf" srcId="{3411DA9A-1186-C742-96CB-C46B907D5CDD}" destId="{4013DCFF-DFED-164B-8334-8C25B7DDED5F}" srcOrd="19" destOrd="0" presId="urn:microsoft.com/office/officeart/2005/8/layout/default"/>
    <dgm:cxn modelId="{1C5DDEBE-94CE-2141-8655-A3C9A469F49E}" type="presParOf" srcId="{3411DA9A-1186-C742-96CB-C46B907D5CDD}" destId="{E62AC254-7F31-304D-9150-4497217B7DE0}" srcOrd="20" destOrd="0" presId="urn:microsoft.com/office/officeart/2005/8/layout/default"/>
    <dgm:cxn modelId="{94DD9232-C303-0D42-8314-28CAE6B1CE02}" type="presParOf" srcId="{3411DA9A-1186-C742-96CB-C46B907D5CDD}" destId="{972C0811-6548-FC4E-B932-4F33E1D68615}" srcOrd="21" destOrd="0" presId="urn:microsoft.com/office/officeart/2005/8/layout/default"/>
    <dgm:cxn modelId="{FADA6A69-1A05-9049-8EBA-C6C93B9DC785}" type="presParOf" srcId="{3411DA9A-1186-C742-96CB-C46B907D5CDD}" destId="{A70FE027-EF10-D44B-9557-8D0C81C7A69B}" srcOrd="22" destOrd="0" presId="urn:microsoft.com/office/officeart/2005/8/layout/default"/>
    <dgm:cxn modelId="{B70EE476-0A5B-1548-AD7E-36F603DC90E4}" type="presParOf" srcId="{3411DA9A-1186-C742-96CB-C46B907D5CDD}" destId="{4F6F057B-C873-0946-8DD7-9851EAF939FB}" srcOrd="23" destOrd="0" presId="urn:microsoft.com/office/officeart/2005/8/layout/default"/>
    <dgm:cxn modelId="{A7C0223B-ADE9-7149-86D6-EE5B79FD3750}" type="presParOf" srcId="{3411DA9A-1186-C742-96CB-C46B907D5CDD}" destId="{CBB7291D-5320-314E-B85B-1768DC4B7A30}" srcOrd="24" destOrd="0" presId="urn:microsoft.com/office/officeart/2005/8/layout/default"/>
    <dgm:cxn modelId="{CB368C34-2B2D-AC44-8F88-8517057DF9A2}" type="presParOf" srcId="{3411DA9A-1186-C742-96CB-C46B907D5CDD}" destId="{3FAA6884-A26E-0342-921D-E96229947760}" srcOrd="25" destOrd="0" presId="urn:microsoft.com/office/officeart/2005/8/layout/default"/>
    <dgm:cxn modelId="{979BD003-6FD1-EC4C-B989-5BE3364C260D}" type="presParOf" srcId="{3411DA9A-1186-C742-96CB-C46B907D5CDD}" destId="{0A179EA4-B86D-7A48-93C6-D75D815926F5}" srcOrd="26" destOrd="0" presId="urn:microsoft.com/office/officeart/2005/8/layout/default"/>
    <dgm:cxn modelId="{906E4024-6112-F14F-A9F1-EF95975C770A}" type="presParOf" srcId="{3411DA9A-1186-C742-96CB-C46B907D5CDD}" destId="{C1657EB8-0362-294A-9BC5-FEC064075A2C}" srcOrd="27" destOrd="0" presId="urn:microsoft.com/office/officeart/2005/8/layout/default"/>
    <dgm:cxn modelId="{43F2344F-5F38-DE47-BDD5-3D0A069566D2}" type="presParOf" srcId="{3411DA9A-1186-C742-96CB-C46B907D5CDD}" destId="{ACABED3B-47C9-474C-83D6-04C51EC2DAE8}" srcOrd="28" destOrd="0" presId="urn:microsoft.com/office/officeart/2005/8/layout/default"/>
    <dgm:cxn modelId="{6DF9FB5D-8158-3240-860C-D0A7FECA8470}" type="presParOf" srcId="{3411DA9A-1186-C742-96CB-C46B907D5CDD}" destId="{A2707145-E048-264F-AEA4-8E8AB58FEF2F}" srcOrd="29" destOrd="0" presId="urn:microsoft.com/office/officeart/2005/8/layout/default"/>
    <dgm:cxn modelId="{1C0CCA42-5D30-CE48-8FE0-99E552CCC339}" type="presParOf" srcId="{3411DA9A-1186-C742-96CB-C46B907D5CDD}" destId="{CA233C8C-2869-2F43-BC86-50AA34AE2A23}"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B810F7-B80C-40DF-A177-BA6F577F3E7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67C8BF2-AAD4-4B69-9548-8A9F38139805}">
      <dgm:prSet/>
      <dgm:spPr/>
      <dgm:t>
        <a:bodyPr/>
        <a:lstStyle/>
        <a:p>
          <a:r>
            <a:rPr lang="tr-TR" dirty="0" err="1"/>
            <a:t>Non-farmokolojik</a:t>
          </a:r>
          <a:r>
            <a:rPr lang="tr-TR" dirty="0"/>
            <a:t> tedavi </a:t>
          </a:r>
          <a:endParaRPr lang="en-US" dirty="0"/>
        </a:p>
      </dgm:t>
    </dgm:pt>
    <dgm:pt modelId="{1F699FA9-69E4-4095-81C5-147B7A05AA87}" type="parTrans" cxnId="{544881C0-4A1E-44EB-9F9F-562DC2684E9C}">
      <dgm:prSet/>
      <dgm:spPr/>
      <dgm:t>
        <a:bodyPr/>
        <a:lstStyle/>
        <a:p>
          <a:endParaRPr lang="en-US"/>
        </a:p>
      </dgm:t>
    </dgm:pt>
    <dgm:pt modelId="{B240FC4D-EE3D-4B04-BC8F-FF21CA6AB41F}" type="sibTrans" cxnId="{544881C0-4A1E-44EB-9F9F-562DC2684E9C}">
      <dgm:prSet/>
      <dgm:spPr/>
      <dgm:t>
        <a:bodyPr/>
        <a:lstStyle/>
        <a:p>
          <a:endParaRPr lang="en-US"/>
        </a:p>
      </dgm:t>
    </dgm:pt>
    <dgm:pt modelId="{D881B6EB-5188-4EEC-B040-310BEC3779B9}">
      <dgm:prSet/>
      <dgm:spPr/>
      <dgm:t>
        <a:bodyPr/>
        <a:lstStyle/>
        <a:p>
          <a:r>
            <a:rPr lang="tr-TR" dirty="0"/>
            <a:t>Farmakolojik  tedavi</a:t>
          </a:r>
          <a:endParaRPr lang="en-US" dirty="0"/>
        </a:p>
      </dgm:t>
    </dgm:pt>
    <dgm:pt modelId="{877A70E7-ECFF-4377-95B0-44A8ACD98029}" type="parTrans" cxnId="{E7B3E831-6E72-440E-B26C-2E4CD7D43657}">
      <dgm:prSet/>
      <dgm:spPr/>
      <dgm:t>
        <a:bodyPr/>
        <a:lstStyle/>
        <a:p>
          <a:endParaRPr lang="en-US"/>
        </a:p>
      </dgm:t>
    </dgm:pt>
    <dgm:pt modelId="{0D69289A-B5BA-47ED-B86C-48E50FD84A82}" type="sibTrans" cxnId="{E7B3E831-6E72-440E-B26C-2E4CD7D43657}">
      <dgm:prSet/>
      <dgm:spPr/>
      <dgm:t>
        <a:bodyPr/>
        <a:lstStyle/>
        <a:p>
          <a:endParaRPr lang="en-US"/>
        </a:p>
      </dgm:t>
    </dgm:pt>
    <dgm:pt modelId="{4FBB4A0D-F1D5-4B5F-85A2-07573D991EF3}">
      <dgm:prSet/>
      <dgm:spPr/>
      <dgm:t>
        <a:bodyPr/>
        <a:lstStyle/>
        <a:p>
          <a:r>
            <a:rPr lang="tr-TR"/>
            <a:t>Girişimsel tedaviler</a:t>
          </a:r>
          <a:endParaRPr lang="en-US"/>
        </a:p>
      </dgm:t>
    </dgm:pt>
    <dgm:pt modelId="{EA3B0B5C-CC6F-4C90-9D60-AF6071DB7A90}" type="parTrans" cxnId="{0F97F348-C64E-4167-A04A-14E217A175DE}">
      <dgm:prSet/>
      <dgm:spPr/>
      <dgm:t>
        <a:bodyPr/>
        <a:lstStyle/>
        <a:p>
          <a:endParaRPr lang="en-US"/>
        </a:p>
      </dgm:t>
    </dgm:pt>
    <dgm:pt modelId="{3D9CDA9E-5F50-4C9F-8557-32F8220EDA28}" type="sibTrans" cxnId="{0F97F348-C64E-4167-A04A-14E217A175DE}">
      <dgm:prSet/>
      <dgm:spPr/>
      <dgm:t>
        <a:bodyPr/>
        <a:lstStyle/>
        <a:p>
          <a:endParaRPr lang="en-US"/>
        </a:p>
      </dgm:t>
    </dgm:pt>
    <dgm:pt modelId="{83D0A135-4F74-4E90-9EE5-07381A5B9D5D}">
      <dgm:prSet/>
      <dgm:spPr/>
      <dgm:t>
        <a:bodyPr/>
        <a:lstStyle/>
        <a:p>
          <a:r>
            <a:rPr lang="tr-TR"/>
            <a:t>Cerrahi tedaviler</a:t>
          </a:r>
          <a:endParaRPr lang="en-US"/>
        </a:p>
      </dgm:t>
    </dgm:pt>
    <dgm:pt modelId="{41763B0B-DE87-467C-A15C-83B1A1A4D4EC}" type="parTrans" cxnId="{02FC9282-51B2-45BA-A2F9-CF50F46D37A5}">
      <dgm:prSet/>
      <dgm:spPr/>
      <dgm:t>
        <a:bodyPr/>
        <a:lstStyle/>
        <a:p>
          <a:endParaRPr lang="en-US"/>
        </a:p>
      </dgm:t>
    </dgm:pt>
    <dgm:pt modelId="{61A3CBB7-5471-4E8D-AF07-BEE9B4652126}" type="sibTrans" cxnId="{02FC9282-51B2-45BA-A2F9-CF50F46D37A5}">
      <dgm:prSet/>
      <dgm:spPr/>
      <dgm:t>
        <a:bodyPr/>
        <a:lstStyle/>
        <a:p>
          <a:endParaRPr lang="en-US"/>
        </a:p>
      </dgm:t>
    </dgm:pt>
    <dgm:pt modelId="{DAC0C154-3B00-4362-899A-ADB2799F024E}">
      <dgm:prSet/>
      <dgm:spPr/>
      <dgm:t>
        <a:bodyPr/>
        <a:lstStyle/>
        <a:p>
          <a:r>
            <a:rPr lang="tr-TR"/>
            <a:t>Psikolojik tedavi</a:t>
          </a:r>
          <a:endParaRPr lang="en-US"/>
        </a:p>
      </dgm:t>
    </dgm:pt>
    <dgm:pt modelId="{525D8624-FDD4-462A-BCA0-C2FFCE697C2F}" type="parTrans" cxnId="{3A6B2C3E-5DEC-49DE-9062-872390470D1C}">
      <dgm:prSet/>
      <dgm:spPr/>
      <dgm:t>
        <a:bodyPr/>
        <a:lstStyle/>
        <a:p>
          <a:endParaRPr lang="en-US"/>
        </a:p>
      </dgm:t>
    </dgm:pt>
    <dgm:pt modelId="{DCAFD041-2165-4CB1-8874-E72E1593A7A3}" type="sibTrans" cxnId="{3A6B2C3E-5DEC-49DE-9062-872390470D1C}">
      <dgm:prSet/>
      <dgm:spPr/>
      <dgm:t>
        <a:bodyPr/>
        <a:lstStyle/>
        <a:p>
          <a:endParaRPr lang="en-US"/>
        </a:p>
      </dgm:t>
    </dgm:pt>
    <dgm:pt modelId="{1FB7397C-F46D-AC46-8F49-A36CC27B00B8}" type="pres">
      <dgm:prSet presAssocID="{14B810F7-B80C-40DF-A177-BA6F577F3E77}" presName="linear" presStyleCnt="0">
        <dgm:presLayoutVars>
          <dgm:animLvl val="lvl"/>
          <dgm:resizeHandles val="exact"/>
        </dgm:presLayoutVars>
      </dgm:prSet>
      <dgm:spPr/>
    </dgm:pt>
    <dgm:pt modelId="{D3783B2F-04DA-224F-ABA5-FC8CD34B7792}" type="pres">
      <dgm:prSet presAssocID="{767C8BF2-AAD4-4B69-9548-8A9F38139805}" presName="parentText" presStyleLbl="node1" presStyleIdx="0" presStyleCnt="5">
        <dgm:presLayoutVars>
          <dgm:chMax val="0"/>
          <dgm:bulletEnabled val="1"/>
        </dgm:presLayoutVars>
      </dgm:prSet>
      <dgm:spPr/>
    </dgm:pt>
    <dgm:pt modelId="{7AFA7A6A-CC30-3A41-BCD1-D23A4B751C76}" type="pres">
      <dgm:prSet presAssocID="{B240FC4D-EE3D-4B04-BC8F-FF21CA6AB41F}" presName="spacer" presStyleCnt="0"/>
      <dgm:spPr/>
    </dgm:pt>
    <dgm:pt modelId="{04906F6C-A0A2-D047-BB1D-A3FE09C41D56}" type="pres">
      <dgm:prSet presAssocID="{D881B6EB-5188-4EEC-B040-310BEC3779B9}" presName="parentText" presStyleLbl="node1" presStyleIdx="1" presStyleCnt="5">
        <dgm:presLayoutVars>
          <dgm:chMax val="0"/>
          <dgm:bulletEnabled val="1"/>
        </dgm:presLayoutVars>
      </dgm:prSet>
      <dgm:spPr/>
    </dgm:pt>
    <dgm:pt modelId="{831E0127-731A-4245-95F3-EEDC67FE00FD}" type="pres">
      <dgm:prSet presAssocID="{0D69289A-B5BA-47ED-B86C-48E50FD84A82}" presName="spacer" presStyleCnt="0"/>
      <dgm:spPr/>
    </dgm:pt>
    <dgm:pt modelId="{B4A381AD-2586-9841-AD9A-9E5C95D80EA6}" type="pres">
      <dgm:prSet presAssocID="{4FBB4A0D-F1D5-4B5F-85A2-07573D991EF3}" presName="parentText" presStyleLbl="node1" presStyleIdx="2" presStyleCnt="5">
        <dgm:presLayoutVars>
          <dgm:chMax val="0"/>
          <dgm:bulletEnabled val="1"/>
        </dgm:presLayoutVars>
      </dgm:prSet>
      <dgm:spPr/>
    </dgm:pt>
    <dgm:pt modelId="{D9E09AC6-16C9-F140-B6A4-FF60CAD9156D}" type="pres">
      <dgm:prSet presAssocID="{3D9CDA9E-5F50-4C9F-8557-32F8220EDA28}" presName="spacer" presStyleCnt="0"/>
      <dgm:spPr/>
    </dgm:pt>
    <dgm:pt modelId="{32E8D1F5-FFFE-4047-A5D1-DCADB0ADE30B}" type="pres">
      <dgm:prSet presAssocID="{83D0A135-4F74-4E90-9EE5-07381A5B9D5D}" presName="parentText" presStyleLbl="node1" presStyleIdx="3" presStyleCnt="5">
        <dgm:presLayoutVars>
          <dgm:chMax val="0"/>
          <dgm:bulletEnabled val="1"/>
        </dgm:presLayoutVars>
      </dgm:prSet>
      <dgm:spPr/>
    </dgm:pt>
    <dgm:pt modelId="{D02082FC-DA30-3545-A213-FD19D1874767}" type="pres">
      <dgm:prSet presAssocID="{61A3CBB7-5471-4E8D-AF07-BEE9B4652126}" presName="spacer" presStyleCnt="0"/>
      <dgm:spPr/>
    </dgm:pt>
    <dgm:pt modelId="{6421545B-FC72-8D43-9FDD-62BF76450647}" type="pres">
      <dgm:prSet presAssocID="{DAC0C154-3B00-4362-899A-ADB2799F024E}" presName="parentText" presStyleLbl="node1" presStyleIdx="4" presStyleCnt="5">
        <dgm:presLayoutVars>
          <dgm:chMax val="0"/>
          <dgm:bulletEnabled val="1"/>
        </dgm:presLayoutVars>
      </dgm:prSet>
      <dgm:spPr/>
    </dgm:pt>
  </dgm:ptLst>
  <dgm:cxnLst>
    <dgm:cxn modelId="{F4081912-1CCA-5145-84E2-896854A6FCDB}" type="presOf" srcId="{767C8BF2-AAD4-4B69-9548-8A9F38139805}" destId="{D3783B2F-04DA-224F-ABA5-FC8CD34B7792}" srcOrd="0" destOrd="0" presId="urn:microsoft.com/office/officeart/2005/8/layout/vList2"/>
    <dgm:cxn modelId="{E7B3E831-6E72-440E-B26C-2E4CD7D43657}" srcId="{14B810F7-B80C-40DF-A177-BA6F577F3E77}" destId="{D881B6EB-5188-4EEC-B040-310BEC3779B9}" srcOrd="1" destOrd="0" parTransId="{877A70E7-ECFF-4377-95B0-44A8ACD98029}" sibTransId="{0D69289A-B5BA-47ED-B86C-48E50FD84A82}"/>
    <dgm:cxn modelId="{3A6B2C3E-5DEC-49DE-9062-872390470D1C}" srcId="{14B810F7-B80C-40DF-A177-BA6F577F3E77}" destId="{DAC0C154-3B00-4362-899A-ADB2799F024E}" srcOrd="4" destOrd="0" parTransId="{525D8624-FDD4-462A-BCA0-C2FFCE697C2F}" sibTransId="{DCAFD041-2165-4CB1-8874-E72E1593A7A3}"/>
    <dgm:cxn modelId="{0F97F348-C64E-4167-A04A-14E217A175DE}" srcId="{14B810F7-B80C-40DF-A177-BA6F577F3E77}" destId="{4FBB4A0D-F1D5-4B5F-85A2-07573D991EF3}" srcOrd="2" destOrd="0" parTransId="{EA3B0B5C-CC6F-4C90-9D60-AF6071DB7A90}" sibTransId="{3D9CDA9E-5F50-4C9F-8557-32F8220EDA28}"/>
    <dgm:cxn modelId="{3189E054-B1EF-3C46-8500-5BB7F955FE22}" type="presOf" srcId="{DAC0C154-3B00-4362-899A-ADB2799F024E}" destId="{6421545B-FC72-8D43-9FDD-62BF76450647}" srcOrd="0" destOrd="0" presId="urn:microsoft.com/office/officeart/2005/8/layout/vList2"/>
    <dgm:cxn modelId="{02FC9282-51B2-45BA-A2F9-CF50F46D37A5}" srcId="{14B810F7-B80C-40DF-A177-BA6F577F3E77}" destId="{83D0A135-4F74-4E90-9EE5-07381A5B9D5D}" srcOrd="3" destOrd="0" parTransId="{41763B0B-DE87-467C-A15C-83B1A1A4D4EC}" sibTransId="{61A3CBB7-5471-4E8D-AF07-BEE9B4652126}"/>
    <dgm:cxn modelId="{99C5F7B1-D8A3-F74A-8531-F4492FEE4078}" type="presOf" srcId="{83D0A135-4F74-4E90-9EE5-07381A5B9D5D}" destId="{32E8D1F5-FFFE-4047-A5D1-DCADB0ADE30B}" srcOrd="0" destOrd="0" presId="urn:microsoft.com/office/officeart/2005/8/layout/vList2"/>
    <dgm:cxn modelId="{544881C0-4A1E-44EB-9F9F-562DC2684E9C}" srcId="{14B810F7-B80C-40DF-A177-BA6F577F3E77}" destId="{767C8BF2-AAD4-4B69-9548-8A9F38139805}" srcOrd="0" destOrd="0" parTransId="{1F699FA9-69E4-4095-81C5-147B7A05AA87}" sibTransId="{B240FC4D-EE3D-4B04-BC8F-FF21CA6AB41F}"/>
    <dgm:cxn modelId="{10205EE9-3B38-924C-BFEE-39B66BD68BB8}" type="presOf" srcId="{D881B6EB-5188-4EEC-B040-310BEC3779B9}" destId="{04906F6C-A0A2-D047-BB1D-A3FE09C41D56}" srcOrd="0" destOrd="0" presId="urn:microsoft.com/office/officeart/2005/8/layout/vList2"/>
    <dgm:cxn modelId="{E3E91FEE-5FB5-6F49-9294-BAF7F30F1157}" type="presOf" srcId="{4FBB4A0D-F1D5-4B5F-85A2-07573D991EF3}" destId="{B4A381AD-2586-9841-AD9A-9E5C95D80EA6}" srcOrd="0" destOrd="0" presId="urn:microsoft.com/office/officeart/2005/8/layout/vList2"/>
    <dgm:cxn modelId="{E4CED2EF-1E64-8343-A693-994ACFB01726}" type="presOf" srcId="{14B810F7-B80C-40DF-A177-BA6F577F3E77}" destId="{1FB7397C-F46D-AC46-8F49-A36CC27B00B8}" srcOrd="0" destOrd="0" presId="urn:microsoft.com/office/officeart/2005/8/layout/vList2"/>
    <dgm:cxn modelId="{C692FFC6-DECA-4547-87B5-97DE678E26FC}" type="presParOf" srcId="{1FB7397C-F46D-AC46-8F49-A36CC27B00B8}" destId="{D3783B2F-04DA-224F-ABA5-FC8CD34B7792}" srcOrd="0" destOrd="0" presId="urn:microsoft.com/office/officeart/2005/8/layout/vList2"/>
    <dgm:cxn modelId="{4C32001A-47AB-D241-8D5A-33D59E31803C}" type="presParOf" srcId="{1FB7397C-F46D-AC46-8F49-A36CC27B00B8}" destId="{7AFA7A6A-CC30-3A41-BCD1-D23A4B751C76}" srcOrd="1" destOrd="0" presId="urn:microsoft.com/office/officeart/2005/8/layout/vList2"/>
    <dgm:cxn modelId="{0C6D6D45-0461-5549-BDDC-BD6B93AC65ED}" type="presParOf" srcId="{1FB7397C-F46D-AC46-8F49-A36CC27B00B8}" destId="{04906F6C-A0A2-D047-BB1D-A3FE09C41D56}" srcOrd="2" destOrd="0" presId="urn:microsoft.com/office/officeart/2005/8/layout/vList2"/>
    <dgm:cxn modelId="{2C6101BF-6524-A747-9F08-9A9B8A5CBBEE}" type="presParOf" srcId="{1FB7397C-F46D-AC46-8F49-A36CC27B00B8}" destId="{831E0127-731A-4245-95F3-EEDC67FE00FD}" srcOrd="3" destOrd="0" presId="urn:microsoft.com/office/officeart/2005/8/layout/vList2"/>
    <dgm:cxn modelId="{587FB15A-3392-F345-A3B1-B07ACC8FB05D}" type="presParOf" srcId="{1FB7397C-F46D-AC46-8F49-A36CC27B00B8}" destId="{B4A381AD-2586-9841-AD9A-9E5C95D80EA6}" srcOrd="4" destOrd="0" presId="urn:microsoft.com/office/officeart/2005/8/layout/vList2"/>
    <dgm:cxn modelId="{6E38143C-0106-1E48-B834-5E3E9C1E1E4D}" type="presParOf" srcId="{1FB7397C-F46D-AC46-8F49-A36CC27B00B8}" destId="{D9E09AC6-16C9-F140-B6A4-FF60CAD9156D}" srcOrd="5" destOrd="0" presId="urn:microsoft.com/office/officeart/2005/8/layout/vList2"/>
    <dgm:cxn modelId="{7E51CF52-2AD0-8949-B856-4EB1FEB96E75}" type="presParOf" srcId="{1FB7397C-F46D-AC46-8F49-A36CC27B00B8}" destId="{32E8D1F5-FFFE-4047-A5D1-DCADB0ADE30B}" srcOrd="6" destOrd="0" presId="urn:microsoft.com/office/officeart/2005/8/layout/vList2"/>
    <dgm:cxn modelId="{788BDC75-E9EA-0E4D-9FAE-8B253119DDEF}" type="presParOf" srcId="{1FB7397C-F46D-AC46-8F49-A36CC27B00B8}" destId="{D02082FC-DA30-3545-A213-FD19D1874767}" srcOrd="7" destOrd="0" presId="urn:microsoft.com/office/officeart/2005/8/layout/vList2"/>
    <dgm:cxn modelId="{A709D585-041B-554A-A288-3AE9C8174B79}" type="presParOf" srcId="{1FB7397C-F46D-AC46-8F49-A36CC27B00B8}" destId="{6421545B-FC72-8D43-9FDD-62BF7645064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A582B-7B5F-E847-94DA-FE72920FEEF6}">
      <dsp:nvSpPr>
        <dsp:cNvPr id="0" name=""/>
        <dsp:cNvSpPr/>
      </dsp:nvSpPr>
      <dsp:spPr>
        <a:xfrm>
          <a:off x="2377" y="640886"/>
          <a:ext cx="1886173" cy="11317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Tanım</a:t>
          </a:r>
          <a:endParaRPr lang="en-US" sz="2100" kern="1200"/>
        </a:p>
      </dsp:txBody>
      <dsp:txXfrm>
        <a:off x="2377" y="640886"/>
        <a:ext cx="1886173" cy="1131703"/>
      </dsp:txXfrm>
    </dsp:sp>
    <dsp:sp modelId="{739EFD46-D9BF-9E45-9B56-649591954639}">
      <dsp:nvSpPr>
        <dsp:cNvPr id="0" name=""/>
        <dsp:cNvSpPr/>
      </dsp:nvSpPr>
      <dsp:spPr>
        <a:xfrm>
          <a:off x="2077168" y="640886"/>
          <a:ext cx="1886173" cy="11317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Epidemiyoloji</a:t>
          </a:r>
          <a:endParaRPr lang="en-US" sz="2100" kern="1200"/>
        </a:p>
      </dsp:txBody>
      <dsp:txXfrm>
        <a:off x="2077168" y="640886"/>
        <a:ext cx="1886173" cy="1131703"/>
      </dsp:txXfrm>
    </dsp:sp>
    <dsp:sp modelId="{FF2E9312-8163-1B4B-9C3A-A2367FF72E99}">
      <dsp:nvSpPr>
        <dsp:cNvPr id="0" name=""/>
        <dsp:cNvSpPr/>
      </dsp:nvSpPr>
      <dsp:spPr>
        <a:xfrm>
          <a:off x="4151958" y="640886"/>
          <a:ext cx="1886173" cy="113170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err="1"/>
            <a:t>Etiyopatogenez</a:t>
          </a:r>
          <a:endParaRPr lang="en-US" sz="2100" kern="1200" dirty="0"/>
        </a:p>
      </dsp:txBody>
      <dsp:txXfrm>
        <a:off x="4151958" y="640886"/>
        <a:ext cx="1886173" cy="1131703"/>
      </dsp:txXfrm>
    </dsp:sp>
    <dsp:sp modelId="{7FD26909-326E-9C48-8F4F-B5BC6F32BB6E}">
      <dsp:nvSpPr>
        <dsp:cNvPr id="0" name=""/>
        <dsp:cNvSpPr/>
      </dsp:nvSpPr>
      <dsp:spPr>
        <a:xfrm>
          <a:off x="6226749" y="640886"/>
          <a:ext cx="1886173" cy="11317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Klinik</a:t>
          </a:r>
          <a:endParaRPr lang="en-US" sz="2100" kern="1200"/>
        </a:p>
      </dsp:txBody>
      <dsp:txXfrm>
        <a:off x="6226749" y="640886"/>
        <a:ext cx="1886173" cy="1131703"/>
      </dsp:txXfrm>
    </dsp:sp>
    <dsp:sp modelId="{1E10573C-8902-7548-8277-D174EE4B8D4E}">
      <dsp:nvSpPr>
        <dsp:cNvPr id="0" name=""/>
        <dsp:cNvSpPr/>
      </dsp:nvSpPr>
      <dsp:spPr>
        <a:xfrm>
          <a:off x="1039772" y="1961208"/>
          <a:ext cx="1886173" cy="11317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Tanı</a:t>
          </a:r>
          <a:endParaRPr lang="en-US" sz="2100" kern="1200"/>
        </a:p>
      </dsp:txBody>
      <dsp:txXfrm>
        <a:off x="1039772" y="1961208"/>
        <a:ext cx="1886173" cy="1131703"/>
      </dsp:txXfrm>
    </dsp:sp>
    <dsp:sp modelId="{33BBC8DE-AD91-7141-B451-7D62FF398E0E}">
      <dsp:nvSpPr>
        <dsp:cNvPr id="0" name=""/>
        <dsp:cNvSpPr/>
      </dsp:nvSpPr>
      <dsp:spPr>
        <a:xfrm>
          <a:off x="3114563" y="1961208"/>
          <a:ext cx="1886173" cy="11317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Ayırıcı tanı</a:t>
          </a:r>
          <a:endParaRPr lang="en-US" sz="2100" kern="1200"/>
        </a:p>
      </dsp:txBody>
      <dsp:txXfrm>
        <a:off x="3114563" y="1961208"/>
        <a:ext cx="1886173" cy="1131703"/>
      </dsp:txXfrm>
    </dsp:sp>
    <dsp:sp modelId="{5A7A46B0-9558-F149-8D2C-D91FFA5B959C}">
      <dsp:nvSpPr>
        <dsp:cNvPr id="0" name=""/>
        <dsp:cNvSpPr/>
      </dsp:nvSpPr>
      <dsp:spPr>
        <a:xfrm>
          <a:off x="5189353" y="1961208"/>
          <a:ext cx="1886173" cy="11317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Tedavi</a:t>
          </a:r>
          <a:endParaRPr lang="en-US" sz="2100" kern="1200"/>
        </a:p>
      </dsp:txBody>
      <dsp:txXfrm>
        <a:off x="5189353" y="1961208"/>
        <a:ext cx="1886173" cy="1131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46F15-1686-9A4E-8698-C466922F82B3}">
      <dsp:nvSpPr>
        <dsp:cNvPr id="0" name=""/>
        <dsp:cNvSpPr/>
      </dsp:nvSpPr>
      <dsp:spPr>
        <a:xfrm>
          <a:off x="588061" y="2692"/>
          <a:ext cx="3597044" cy="10015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Başlatıcı zarar veren bir olayı takip eder</a:t>
          </a:r>
          <a:endParaRPr lang="en-US" sz="1800" kern="1200"/>
        </a:p>
      </dsp:txBody>
      <dsp:txXfrm>
        <a:off x="617395" y="32026"/>
        <a:ext cx="3538376" cy="942867"/>
      </dsp:txXfrm>
    </dsp:sp>
    <dsp:sp modelId="{3968439D-5139-3749-A661-44E867CDBB93}">
      <dsp:nvSpPr>
        <dsp:cNvPr id="0" name=""/>
        <dsp:cNvSpPr/>
      </dsp:nvSpPr>
      <dsp:spPr>
        <a:xfrm rot="5400000">
          <a:off x="2198796" y="1029266"/>
          <a:ext cx="375575" cy="45069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251376" y="1066824"/>
        <a:ext cx="270415" cy="262903"/>
      </dsp:txXfrm>
    </dsp:sp>
    <dsp:sp modelId="{E27D8A6F-28ED-1246-A8B8-5DECE0CC1F21}">
      <dsp:nvSpPr>
        <dsp:cNvPr id="0" name=""/>
        <dsp:cNvSpPr/>
      </dsp:nvSpPr>
      <dsp:spPr>
        <a:xfrm>
          <a:off x="588061" y="1504996"/>
          <a:ext cx="3597044" cy="10015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Başlangıçtaki olayla orantısız spontan ağrı veya allodini / hiperaljezi görülür</a:t>
          </a:r>
          <a:endParaRPr lang="en-US" sz="1800" kern="1200"/>
        </a:p>
      </dsp:txBody>
      <dsp:txXfrm>
        <a:off x="617395" y="1534330"/>
        <a:ext cx="3538376" cy="942867"/>
      </dsp:txXfrm>
    </dsp:sp>
    <dsp:sp modelId="{0BA1DE14-451B-3D40-804C-12045751469C}">
      <dsp:nvSpPr>
        <dsp:cNvPr id="0" name=""/>
        <dsp:cNvSpPr/>
      </dsp:nvSpPr>
      <dsp:spPr>
        <a:xfrm rot="5400000">
          <a:off x="2198796" y="2531570"/>
          <a:ext cx="375575" cy="45069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251376" y="2569128"/>
        <a:ext cx="270415" cy="262903"/>
      </dsp:txXfrm>
    </dsp:sp>
    <dsp:sp modelId="{FE29D522-C743-DA44-B8E8-875CFA091C55}">
      <dsp:nvSpPr>
        <dsp:cNvPr id="0" name=""/>
        <dsp:cNvSpPr/>
      </dsp:nvSpPr>
      <dsp:spPr>
        <a:xfrm>
          <a:off x="588061" y="3007299"/>
          <a:ext cx="3597044" cy="10015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Ağrı, ödem, deri kan akımında bozukluk ve anormal sudomotor aktivite görülür</a:t>
          </a:r>
          <a:endParaRPr lang="en-US" sz="1800" kern="1200"/>
        </a:p>
      </dsp:txBody>
      <dsp:txXfrm>
        <a:off x="617395" y="3036633"/>
        <a:ext cx="3538376" cy="942867"/>
      </dsp:txXfrm>
    </dsp:sp>
    <dsp:sp modelId="{669AB3F8-95F0-B249-814E-BDFAFBD29A13}">
      <dsp:nvSpPr>
        <dsp:cNvPr id="0" name=""/>
        <dsp:cNvSpPr/>
      </dsp:nvSpPr>
      <dsp:spPr>
        <a:xfrm rot="5400000">
          <a:off x="2198796" y="4033874"/>
          <a:ext cx="375575" cy="45069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251376" y="4071432"/>
        <a:ext cx="270415" cy="262903"/>
      </dsp:txXfrm>
    </dsp:sp>
    <dsp:sp modelId="{6CFFCC57-CAEC-D04A-978C-835EB68FFB96}">
      <dsp:nvSpPr>
        <dsp:cNvPr id="0" name=""/>
        <dsp:cNvSpPr/>
      </dsp:nvSpPr>
      <dsp:spPr>
        <a:xfrm>
          <a:off x="588061" y="4509603"/>
          <a:ext cx="3597044" cy="10015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Ağrının ve disfonksiyonun derecesini açıklayacak başka durumların varlığı tanıyı geçersiz kılar</a:t>
          </a:r>
          <a:endParaRPr lang="en-US" sz="1800" kern="1200"/>
        </a:p>
      </dsp:txBody>
      <dsp:txXfrm>
        <a:off x="617395" y="4538937"/>
        <a:ext cx="3538376" cy="942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B69A2-0A1D-4FF9-AD97-13A7E8BCC017}">
      <dsp:nvSpPr>
        <dsp:cNvPr id="0" name=""/>
        <dsp:cNvSpPr/>
      </dsp:nvSpPr>
      <dsp:spPr>
        <a:xfrm>
          <a:off x="0" y="695"/>
          <a:ext cx="4588002" cy="162723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899BE3-0CEA-4924-B149-D463BD17427F}">
      <dsp:nvSpPr>
        <dsp:cNvPr id="0" name=""/>
        <dsp:cNvSpPr/>
      </dsp:nvSpPr>
      <dsp:spPr>
        <a:xfrm>
          <a:off x="492238" y="366823"/>
          <a:ext cx="894979" cy="894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C093DA-2FE8-4223-A59B-7CED36C61C39}">
      <dsp:nvSpPr>
        <dsp:cNvPr id="0" name=""/>
        <dsp:cNvSpPr/>
      </dsp:nvSpPr>
      <dsp:spPr>
        <a:xfrm>
          <a:off x="1879455" y="695"/>
          <a:ext cx="2708546"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666750">
            <a:lnSpc>
              <a:spcPct val="90000"/>
            </a:lnSpc>
            <a:spcBef>
              <a:spcPct val="0"/>
            </a:spcBef>
            <a:spcAft>
              <a:spcPct val="35000"/>
            </a:spcAft>
            <a:buNone/>
          </a:pPr>
          <a:r>
            <a:rPr lang="tr-TR" sz="1500" kern="1200" dirty="0"/>
            <a:t>Bir sinir yaralanmasını takip eder</a:t>
          </a:r>
          <a:endParaRPr lang="en-US" sz="1500" kern="1200" dirty="0"/>
        </a:p>
      </dsp:txBody>
      <dsp:txXfrm>
        <a:off x="1879455" y="695"/>
        <a:ext cx="2708546" cy="1627234"/>
      </dsp:txXfrm>
    </dsp:sp>
    <dsp:sp modelId="{C3A82DB5-F50A-44B9-A6AD-137DB69819AD}">
      <dsp:nvSpPr>
        <dsp:cNvPr id="0" name=""/>
        <dsp:cNvSpPr/>
      </dsp:nvSpPr>
      <dsp:spPr>
        <a:xfrm>
          <a:off x="0" y="2034738"/>
          <a:ext cx="4588002" cy="16272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E1813A-6D38-4C0A-9EA4-8FAD9AF712DE}">
      <dsp:nvSpPr>
        <dsp:cNvPr id="0" name=""/>
        <dsp:cNvSpPr/>
      </dsp:nvSpPr>
      <dsp:spPr>
        <a:xfrm>
          <a:off x="492238" y="2400866"/>
          <a:ext cx="894979" cy="894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B3B595-3E8D-4959-8AA0-885463CD9986}">
      <dsp:nvSpPr>
        <dsp:cNvPr id="0" name=""/>
        <dsp:cNvSpPr/>
      </dsp:nvSpPr>
      <dsp:spPr>
        <a:xfrm>
          <a:off x="1879455" y="2034738"/>
          <a:ext cx="2708546"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666750">
            <a:lnSpc>
              <a:spcPct val="90000"/>
            </a:lnSpc>
            <a:spcBef>
              <a:spcPct val="0"/>
            </a:spcBef>
            <a:spcAft>
              <a:spcPct val="35000"/>
            </a:spcAft>
            <a:buNone/>
          </a:pPr>
          <a:r>
            <a:rPr lang="tr-TR" sz="1500" kern="1200"/>
            <a:t>Diğer özellikleri Tip 1’ e benzer</a:t>
          </a:r>
          <a:endParaRPr lang="en-US" sz="1500" kern="1200"/>
        </a:p>
      </dsp:txBody>
      <dsp:txXfrm>
        <a:off x="1879455" y="2034738"/>
        <a:ext cx="2708546" cy="1627234"/>
      </dsp:txXfrm>
    </dsp:sp>
    <dsp:sp modelId="{F6B4F8F2-2F77-4621-B29F-EDB7D420C858}">
      <dsp:nvSpPr>
        <dsp:cNvPr id="0" name=""/>
        <dsp:cNvSpPr/>
      </dsp:nvSpPr>
      <dsp:spPr>
        <a:xfrm>
          <a:off x="0" y="4068781"/>
          <a:ext cx="4588002" cy="16272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D0F204-E1F6-4A22-902F-7ABDD4128BD3}">
      <dsp:nvSpPr>
        <dsp:cNvPr id="0" name=""/>
        <dsp:cNvSpPr/>
      </dsp:nvSpPr>
      <dsp:spPr>
        <a:xfrm>
          <a:off x="492238" y="4434909"/>
          <a:ext cx="894979" cy="8949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31E0A6-B468-43BB-8EFB-984B2ED658E9}">
      <dsp:nvSpPr>
        <dsp:cNvPr id="0" name=""/>
        <dsp:cNvSpPr/>
      </dsp:nvSpPr>
      <dsp:spPr>
        <a:xfrm>
          <a:off x="1879455" y="4068781"/>
          <a:ext cx="2708546"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666750">
            <a:lnSpc>
              <a:spcPct val="90000"/>
            </a:lnSpc>
            <a:spcBef>
              <a:spcPct val="0"/>
            </a:spcBef>
            <a:spcAft>
              <a:spcPct val="35000"/>
            </a:spcAft>
            <a:buNone/>
          </a:pPr>
          <a:r>
            <a:rPr lang="tr-TR" sz="1500" kern="1200"/>
            <a:t>Spontan ağrı veya allodini / hiperaljezi genellikle tutulan alanla sınırlıdır fakat dermatomal veya periferik sinir dağılımı ile ilişkisiz olarak yayılabilir</a:t>
          </a:r>
          <a:endParaRPr lang="en-US" sz="1500" kern="1200"/>
        </a:p>
      </dsp:txBody>
      <dsp:txXfrm>
        <a:off x="1879455" y="4068781"/>
        <a:ext cx="2708546" cy="16272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278D7-B157-7D4D-9D96-89B6EBB58B64}">
      <dsp:nvSpPr>
        <dsp:cNvPr id="0" name=""/>
        <dsp:cNvSpPr/>
      </dsp:nvSpPr>
      <dsp:spPr>
        <a:xfrm>
          <a:off x="39007" y="1067"/>
          <a:ext cx="3884679" cy="23308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err="1"/>
            <a:t>Periferik</a:t>
          </a:r>
          <a:r>
            <a:rPr lang="tr-TR" sz="1600" b="1" kern="1200" dirty="0"/>
            <a:t> mekanizma: </a:t>
          </a:r>
          <a:r>
            <a:rPr lang="tr-TR" sz="1600" kern="1200" dirty="0"/>
            <a:t>Travma sonrasında C lifleri ve A delta </a:t>
          </a:r>
          <a:r>
            <a:rPr lang="tr-TR" sz="1600" kern="1200" dirty="0" err="1"/>
            <a:t>afferentleri</a:t>
          </a:r>
          <a:r>
            <a:rPr lang="tr-TR" sz="1600" kern="1200" dirty="0"/>
            <a:t> RSD prosesini başlatırlar. C ve A delta </a:t>
          </a:r>
          <a:r>
            <a:rPr lang="tr-TR" sz="1600" kern="1200" dirty="0" err="1"/>
            <a:t>nosiseptörlerinin</a:t>
          </a:r>
          <a:r>
            <a:rPr lang="tr-TR" sz="1600" kern="1200" dirty="0"/>
            <a:t> </a:t>
          </a:r>
          <a:r>
            <a:rPr lang="tr-TR" sz="1600" kern="1200" dirty="0" err="1"/>
            <a:t>sensitizasyonunun</a:t>
          </a:r>
          <a:r>
            <a:rPr lang="tr-TR" sz="1600" kern="1200" dirty="0"/>
            <a:t> termal ve mekanik </a:t>
          </a:r>
          <a:r>
            <a:rPr lang="tr-TR" sz="1600" kern="1200" dirty="0" err="1"/>
            <a:t>hiperaljeziden</a:t>
          </a:r>
          <a:r>
            <a:rPr lang="tr-TR" sz="1600" kern="1200" dirty="0"/>
            <a:t> sorumludurlar</a:t>
          </a:r>
          <a:endParaRPr lang="en-US" sz="1600" kern="1200" dirty="0"/>
        </a:p>
      </dsp:txBody>
      <dsp:txXfrm>
        <a:off x="39007" y="1067"/>
        <a:ext cx="3884679" cy="2330807"/>
      </dsp:txXfrm>
    </dsp:sp>
    <dsp:sp modelId="{CBC7F901-7E44-1B44-8BEB-B76114EF249F}">
      <dsp:nvSpPr>
        <dsp:cNvPr id="0" name=""/>
        <dsp:cNvSpPr/>
      </dsp:nvSpPr>
      <dsp:spPr>
        <a:xfrm>
          <a:off x="4312154" y="1067"/>
          <a:ext cx="3884679" cy="2330807"/>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Santral mekanizma: </a:t>
          </a:r>
          <a:r>
            <a:rPr lang="tr-TR" sz="1600" kern="1200" dirty="0"/>
            <a:t>Başlangıç </a:t>
          </a:r>
          <a:r>
            <a:rPr lang="tr-TR" sz="1600" kern="1200" dirty="0" err="1"/>
            <a:t>nosiseptör</a:t>
          </a:r>
          <a:r>
            <a:rPr lang="tr-TR" sz="1600" kern="1200" dirty="0"/>
            <a:t> aktivasyonundan sonra santral </a:t>
          </a:r>
          <a:r>
            <a:rPr lang="tr-TR" sz="1600" kern="1200" dirty="0" err="1"/>
            <a:t>sensitizasyon</a:t>
          </a:r>
          <a:r>
            <a:rPr lang="tr-TR" sz="1600" kern="1200" dirty="0"/>
            <a:t> oluşur. Geç dönem ağrının devam etmesinde bu mekanizmalar önemlidir</a:t>
          </a:r>
          <a:endParaRPr lang="en-US" sz="1600" kern="1200" dirty="0"/>
        </a:p>
      </dsp:txBody>
      <dsp:txXfrm>
        <a:off x="4312154" y="1067"/>
        <a:ext cx="3884679" cy="2330807"/>
      </dsp:txXfrm>
    </dsp:sp>
    <dsp:sp modelId="{E0E2D3BA-EA53-F742-9BEA-4A6866C6CD4F}">
      <dsp:nvSpPr>
        <dsp:cNvPr id="0" name=""/>
        <dsp:cNvSpPr/>
      </dsp:nvSpPr>
      <dsp:spPr>
        <a:xfrm>
          <a:off x="39007" y="2720343"/>
          <a:ext cx="3884679" cy="2330807"/>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a:t>Nörojenik inflamasyon: </a:t>
          </a:r>
          <a:r>
            <a:rPr lang="tr-TR" sz="1600" kern="1200"/>
            <a:t>Nörojenik inflamasyon ile erken dönemdeki inflamasyon açıklanabilir. Substans P ve Kalsitonin gen ilişkili peptidler gibi afferent sinir liflerinden vazoaktif peptidlerin salınımı vasküler permiabilitede artış ve protein sızıntısı ile vazodilatasyona sebep olur. Bu nöropeptidler aynı zamanda primer duyusal sinir liflerinin uyarılabilirliğini artırır</a:t>
          </a:r>
          <a:endParaRPr lang="en-US" sz="1600" kern="1200"/>
        </a:p>
      </dsp:txBody>
      <dsp:txXfrm>
        <a:off x="39007" y="2720343"/>
        <a:ext cx="3884679" cy="2330807"/>
      </dsp:txXfrm>
    </dsp:sp>
    <dsp:sp modelId="{651C9492-199F-2043-ACED-79B80A215B2B}">
      <dsp:nvSpPr>
        <dsp:cNvPr id="0" name=""/>
        <dsp:cNvSpPr/>
      </dsp:nvSpPr>
      <dsp:spPr>
        <a:xfrm>
          <a:off x="4312154" y="2720343"/>
          <a:ext cx="3884679" cy="2330807"/>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err="1"/>
            <a:t>Mikrovasküler</a:t>
          </a:r>
          <a:r>
            <a:rPr lang="tr-TR" sz="1600" b="1" kern="1200" dirty="0"/>
            <a:t> </a:t>
          </a:r>
          <a:r>
            <a:rPr lang="tr-TR" sz="1600" b="1" kern="1200" dirty="0" err="1"/>
            <a:t>disfonksiyon</a:t>
          </a:r>
          <a:r>
            <a:rPr lang="tr-TR" sz="1600" b="1" kern="1200" dirty="0"/>
            <a:t>: </a:t>
          </a:r>
          <a:r>
            <a:rPr lang="tr-TR" sz="1600" kern="1200" dirty="0"/>
            <a:t>Renk ve ısı değişikliği ile seyreden </a:t>
          </a:r>
          <a:r>
            <a:rPr lang="tr-TR" sz="1600" kern="1200" dirty="0" err="1"/>
            <a:t>vasküler</a:t>
          </a:r>
          <a:r>
            <a:rPr lang="tr-TR" sz="1600" kern="1200" dirty="0"/>
            <a:t> değişikliklerin hastalığa </a:t>
          </a:r>
          <a:r>
            <a:rPr lang="tr-TR" sz="1600" kern="1200" dirty="0" err="1"/>
            <a:t>sekonder</a:t>
          </a:r>
          <a:r>
            <a:rPr lang="tr-TR" sz="1600" kern="1200" dirty="0"/>
            <a:t> mi yoksa hastalık prosesi sırasında mı ortaya çıktığı bilinmemektedir </a:t>
          </a:r>
          <a:endParaRPr lang="en-US" sz="1600" kern="1200" dirty="0"/>
        </a:p>
      </dsp:txBody>
      <dsp:txXfrm>
        <a:off x="4312154" y="2720343"/>
        <a:ext cx="3884679" cy="23308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8F7C9-0182-A945-B023-0C5F78479DA9}">
      <dsp:nvSpPr>
        <dsp:cNvPr id="0" name=""/>
        <dsp:cNvSpPr/>
      </dsp:nvSpPr>
      <dsp:spPr>
        <a:xfrm>
          <a:off x="2310" y="45673"/>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Septik artrit</a:t>
          </a:r>
          <a:endParaRPr lang="en-US" sz="1700" kern="1200"/>
        </a:p>
      </dsp:txBody>
      <dsp:txXfrm>
        <a:off x="2310" y="45673"/>
        <a:ext cx="1833041" cy="1099824"/>
      </dsp:txXfrm>
    </dsp:sp>
    <dsp:sp modelId="{661E12E4-FE07-C74C-BA14-07E0F6845BA4}">
      <dsp:nvSpPr>
        <dsp:cNvPr id="0" name=""/>
        <dsp:cNvSpPr/>
      </dsp:nvSpPr>
      <dsp:spPr>
        <a:xfrm>
          <a:off x="2018656" y="45673"/>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Nonenfeksiyöz artropatiler</a:t>
          </a:r>
          <a:endParaRPr lang="en-US" sz="1700" kern="1200"/>
        </a:p>
      </dsp:txBody>
      <dsp:txXfrm>
        <a:off x="2018656" y="45673"/>
        <a:ext cx="1833041" cy="1099824"/>
      </dsp:txXfrm>
    </dsp:sp>
    <dsp:sp modelId="{A6C03CE4-4264-F646-80BA-3008D83AE829}">
      <dsp:nvSpPr>
        <dsp:cNvPr id="0" name=""/>
        <dsp:cNvSpPr/>
      </dsp:nvSpPr>
      <dsp:spPr>
        <a:xfrm>
          <a:off x="4035002" y="45673"/>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Stres fraktürleri ve osteonekroz</a:t>
          </a:r>
          <a:endParaRPr lang="en-US" sz="1700" kern="1200"/>
        </a:p>
      </dsp:txBody>
      <dsp:txXfrm>
        <a:off x="4035002" y="45673"/>
        <a:ext cx="1833041" cy="1099824"/>
      </dsp:txXfrm>
    </dsp:sp>
    <dsp:sp modelId="{E695DB2B-DD29-1048-81F3-EBB811C8C001}">
      <dsp:nvSpPr>
        <dsp:cNvPr id="0" name=""/>
        <dsp:cNvSpPr/>
      </dsp:nvSpPr>
      <dsp:spPr>
        <a:xfrm>
          <a:off x="6051347" y="45673"/>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Kullanmama atrofisi</a:t>
          </a:r>
          <a:endParaRPr lang="en-US" sz="1700" kern="1200"/>
        </a:p>
      </dsp:txBody>
      <dsp:txXfrm>
        <a:off x="6051347" y="45673"/>
        <a:ext cx="1833041" cy="1099824"/>
      </dsp:txXfrm>
    </dsp:sp>
    <dsp:sp modelId="{8C33D139-C825-9345-A431-6EA6987D2A7F}">
      <dsp:nvSpPr>
        <dsp:cNvPr id="0" name=""/>
        <dsp:cNvSpPr/>
      </dsp:nvSpPr>
      <dsp:spPr>
        <a:xfrm>
          <a:off x="2310" y="1328802"/>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Venöz ve lenfatik ödem</a:t>
          </a:r>
          <a:endParaRPr lang="en-US" sz="1700" kern="1200"/>
        </a:p>
      </dsp:txBody>
      <dsp:txXfrm>
        <a:off x="2310" y="1328802"/>
        <a:ext cx="1833041" cy="1099824"/>
      </dsp:txXfrm>
    </dsp:sp>
    <dsp:sp modelId="{667C4AE2-5D39-B549-81C4-867DAC31DB9C}">
      <dsp:nvSpPr>
        <dsp:cNvPr id="0" name=""/>
        <dsp:cNvSpPr/>
      </dsp:nvSpPr>
      <dsp:spPr>
        <a:xfrm>
          <a:off x="2018656" y="1328802"/>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Tbc ve piyojenik osteomiyelit</a:t>
          </a:r>
          <a:endParaRPr lang="en-US" sz="1700" kern="1200"/>
        </a:p>
      </dsp:txBody>
      <dsp:txXfrm>
        <a:off x="2018656" y="1328802"/>
        <a:ext cx="1833041" cy="1099824"/>
      </dsp:txXfrm>
    </dsp:sp>
    <dsp:sp modelId="{017F2CD5-BFF3-F042-B956-631C609B9CE9}">
      <dsp:nvSpPr>
        <dsp:cNvPr id="0" name=""/>
        <dsp:cNvSpPr/>
      </dsp:nvSpPr>
      <dsp:spPr>
        <a:xfrm>
          <a:off x="4035002" y="1328802"/>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Tendinit, fasiit gibi durumlar</a:t>
          </a:r>
          <a:endParaRPr lang="en-US" sz="1700" kern="1200"/>
        </a:p>
      </dsp:txBody>
      <dsp:txXfrm>
        <a:off x="4035002" y="1328802"/>
        <a:ext cx="1833041" cy="1099824"/>
      </dsp:txXfrm>
    </dsp:sp>
    <dsp:sp modelId="{713D59D1-2EC1-DA4B-BE11-405F143C8FD3}">
      <dsp:nvSpPr>
        <dsp:cNvPr id="0" name=""/>
        <dsp:cNvSpPr/>
      </dsp:nvSpPr>
      <dsp:spPr>
        <a:xfrm>
          <a:off x="6051347" y="1328802"/>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Dupuytren kontraktürü</a:t>
          </a:r>
          <a:endParaRPr lang="en-US" sz="1700" kern="1200"/>
        </a:p>
      </dsp:txBody>
      <dsp:txXfrm>
        <a:off x="6051347" y="1328802"/>
        <a:ext cx="1833041" cy="1099824"/>
      </dsp:txXfrm>
    </dsp:sp>
    <dsp:sp modelId="{5DD1FDA5-24A2-A04B-8633-AD60C7411579}">
      <dsp:nvSpPr>
        <dsp:cNvPr id="0" name=""/>
        <dsp:cNvSpPr/>
      </dsp:nvSpPr>
      <dsp:spPr>
        <a:xfrm>
          <a:off x="2310" y="2611932"/>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Skleroderma</a:t>
          </a:r>
          <a:endParaRPr lang="en-US" sz="1700" kern="1200"/>
        </a:p>
      </dsp:txBody>
      <dsp:txXfrm>
        <a:off x="2310" y="2611932"/>
        <a:ext cx="1833041" cy="1099824"/>
      </dsp:txXfrm>
    </dsp:sp>
    <dsp:sp modelId="{ED8D3962-D862-1842-95B6-A688E8E622E6}">
      <dsp:nvSpPr>
        <dsp:cNvPr id="0" name=""/>
        <dsp:cNvSpPr/>
      </dsp:nvSpPr>
      <dsp:spPr>
        <a:xfrm>
          <a:off x="2018656" y="2611932"/>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Miyofasiyal Ağrı Sendromu</a:t>
          </a:r>
          <a:endParaRPr lang="en-US" sz="1700" kern="1200"/>
        </a:p>
      </dsp:txBody>
      <dsp:txXfrm>
        <a:off x="2018656" y="2611932"/>
        <a:ext cx="1833041" cy="1099824"/>
      </dsp:txXfrm>
    </dsp:sp>
    <dsp:sp modelId="{E62AC254-7F31-304D-9150-4497217B7DE0}">
      <dsp:nvSpPr>
        <dsp:cNvPr id="0" name=""/>
        <dsp:cNvSpPr/>
      </dsp:nvSpPr>
      <dsp:spPr>
        <a:xfrm>
          <a:off x="4035002" y="2611932"/>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Fibromiyalji</a:t>
          </a:r>
          <a:endParaRPr lang="en-US" sz="1700" kern="1200"/>
        </a:p>
      </dsp:txBody>
      <dsp:txXfrm>
        <a:off x="4035002" y="2611932"/>
        <a:ext cx="1833041" cy="1099824"/>
      </dsp:txXfrm>
    </dsp:sp>
    <dsp:sp modelId="{A70FE027-EF10-D44B-9557-8D0C81C7A69B}">
      <dsp:nvSpPr>
        <dsp:cNvPr id="0" name=""/>
        <dsp:cNvSpPr/>
      </dsp:nvSpPr>
      <dsp:spPr>
        <a:xfrm>
          <a:off x="6051347" y="2611932"/>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Periferik nöropati, post herpetik nevralji, radikülopati</a:t>
          </a:r>
          <a:endParaRPr lang="en-US" sz="1700" kern="1200"/>
        </a:p>
      </dsp:txBody>
      <dsp:txXfrm>
        <a:off x="6051347" y="2611932"/>
        <a:ext cx="1833041" cy="1099824"/>
      </dsp:txXfrm>
    </dsp:sp>
    <dsp:sp modelId="{CBB7291D-5320-314E-B85B-1768DC4B7A30}">
      <dsp:nvSpPr>
        <dsp:cNvPr id="0" name=""/>
        <dsp:cNvSpPr/>
      </dsp:nvSpPr>
      <dsp:spPr>
        <a:xfrm>
          <a:off x="2310" y="3895061"/>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Raynaud</a:t>
          </a:r>
          <a:endParaRPr lang="en-US" sz="1700" kern="1200"/>
        </a:p>
      </dsp:txBody>
      <dsp:txXfrm>
        <a:off x="2310" y="3895061"/>
        <a:ext cx="1833041" cy="1099824"/>
      </dsp:txXfrm>
    </dsp:sp>
    <dsp:sp modelId="{0A179EA4-B86D-7A48-93C6-D75D815926F5}">
      <dsp:nvSpPr>
        <dsp:cNvPr id="0" name=""/>
        <dsp:cNvSpPr/>
      </dsp:nvSpPr>
      <dsp:spPr>
        <a:xfrm>
          <a:off x="2018656" y="3895061"/>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Buerger hastalığı</a:t>
          </a:r>
          <a:endParaRPr lang="en-US" sz="1700" kern="1200"/>
        </a:p>
      </dsp:txBody>
      <dsp:txXfrm>
        <a:off x="2018656" y="3895061"/>
        <a:ext cx="1833041" cy="1099824"/>
      </dsp:txXfrm>
    </dsp:sp>
    <dsp:sp modelId="{ACABED3B-47C9-474C-83D6-04C51EC2DAE8}">
      <dsp:nvSpPr>
        <dsp:cNvPr id="0" name=""/>
        <dsp:cNvSpPr/>
      </dsp:nvSpPr>
      <dsp:spPr>
        <a:xfrm>
          <a:off x="4035002" y="3895061"/>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Sistemik Lupus Eritematozus</a:t>
          </a:r>
          <a:endParaRPr lang="en-US" sz="1700" kern="1200"/>
        </a:p>
      </dsp:txBody>
      <dsp:txXfrm>
        <a:off x="4035002" y="3895061"/>
        <a:ext cx="1833041" cy="1099824"/>
      </dsp:txXfrm>
    </dsp:sp>
    <dsp:sp modelId="{CA233C8C-2869-2F43-BC86-50AA34AE2A23}">
      <dsp:nvSpPr>
        <dsp:cNvPr id="0" name=""/>
        <dsp:cNvSpPr/>
      </dsp:nvSpPr>
      <dsp:spPr>
        <a:xfrm>
          <a:off x="6051347" y="3895061"/>
          <a:ext cx="1833041" cy="1099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Paraneoplastik sendromlar</a:t>
          </a:r>
          <a:endParaRPr lang="en-US" sz="1700" kern="1200"/>
        </a:p>
      </dsp:txBody>
      <dsp:txXfrm>
        <a:off x="6051347" y="3895061"/>
        <a:ext cx="1833041" cy="10998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83B2F-04DA-224F-ABA5-FC8CD34B7792}">
      <dsp:nvSpPr>
        <dsp:cNvPr id="0" name=""/>
        <dsp:cNvSpPr/>
      </dsp:nvSpPr>
      <dsp:spPr>
        <a:xfrm>
          <a:off x="0" y="6826"/>
          <a:ext cx="7886700" cy="7915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kern="1200" dirty="0" err="1"/>
            <a:t>Non-farmokolojik</a:t>
          </a:r>
          <a:r>
            <a:rPr lang="tr-TR" sz="3300" kern="1200" dirty="0"/>
            <a:t> tedavi </a:t>
          </a:r>
          <a:endParaRPr lang="en-US" sz="3300" kern="1200" dirty="0"/>
        </a:p>
      </dsp:txBody>
      <dsp:txXfrm>
        <a:off x="38638" y="45464"/>
        <a:ext cx="7809424" cy="714229"/>
      </dsp:txXfrm>
    </dsp:sp>
    <dsp:sp modelId="{04906F6C-A0A2-D047-BB1D-A3FE09C41D56}">
      <dsp:nvSpPr>
        <dsp:cNvPr id="0" name=""/>
        <dsp:cNvSpPr/>
      </dsp:nvSpPr>
      <dsp:spPr>
        <a:xfrm>
          <a:off x="0" y="893371"/>
          <a:ext cx="7886700" cy="79150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kern="1200" dirty="0"/>
            <a:t>Farmakolojik  tedavi</a:t>
          </a:r>
          <a:endParaRPr lang="en-US" sz="3300" kern="1200" dirty="0"/>
        </a:p>
      </dsp:txBody>
      <dsp:txXfrm>
        <a:off x="38638" y="932009"/>
        <a:ext cx="7809424" cy="714229"/>
      </dsp:txXfrm>
    </dsp:sp>
    <dsp:sp modelId="{B4A381AD-2586-9841-AD9A-9E5C95D80EA6}">
      <dsp:nvSpPr>
        <dsp:cNvPr id="0" name=""/>
        <dsp:cNvSpPr/>
      </dsp:nvSpPr>
      <dsp:spPr>
        <a:xfrm>
          <a:off x="0" y="1779916"/>
          <a:ext cx="7886700" cy="79150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kern="1200"/>
            <a:t>Girişimsel tedaviler</a:t>
          </a:r>
          <a:endParaRPr lang="en-US" sz="3300" kern="1200"/>
        </a:p>
      </dsp:txBody>
      <dsp:txXfrm>
        <a:off x="38638" y="1818554"/>
        <a:ext cx="7809424" cy="714229"/>
      </dsp:txXfrm>
    </dsp:sp>
    <dsp:sp modelId="{32E8D1F5-FFFE-4047-A5D1-DCADB0ADE30B}">
      <dsp:nvSpPr>
        <dsp:cNvPr id="0" name=""/>
        <dsp:cNvSpPr/>
      </dsp:nvSpPr>
      <dsp:spPr>
        <a:xfrm>
          <a:off x="0" y="2666461"/>
          <a:ext cx="7886700" cy="79150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kern="1200"/>
            <a:t>Cerrahi tedaviler</a:t>
          </a:r>
          <a:endParaRPr lang="en-US" sz="3300" kern="1200"/>
        </a:p>
      </dsp:txBody>
      <dsp:txXfrm>
        <a:off x="38638" y="2705099"/>
        <a:ext cx="7809424" cy="714229"/>
      </dsp:txXfrm>
    </dsp:sp>
    <dsp:sp modelId="{6421545B-FC72-8D43-9FDD-62BF76450647}">
      <dsp:nvSpPr>
        <dsp:cNvPr id="0" name=""/>
        <dsp:cNvSpPr/>
      </dsp:nvSpPr>
      <dsp:spPr>
        <a:xfrm>
          <a:off x="0" y="3553006"/>
          <a:ext cx="7886700" cy="79150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kern="1200"/>
            <a:t>Psikolojik tedavi</a:t>
          </a:r>
          <a:endParaRPr lang="en-US" sz="3300" kern="1200"/>
        </a:p>
      </dsp:txBody>
      <dsp:txXfrm>
        <a:off x="38638" y="3591644"/>
        <a:ext cx="7809424" cy="7142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25BC81-ABFB-409A-9E53-81AE4B614972}" type="datetimeFigureOut">
              <a:rPr lang="tr-TR" smtClean="0"/>
              <a:pPr/>
              <a:t>12.04.2022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AA9B3E-D1B6-4054-84F6-485355EB71E3}" type="slidenum">
              <a:rPr lang="tr-TR" smtClean="0"/>
              <a:pPr/>
              <a:t>‹#›</a:t>
            </a:fld>
            <a:endParaRPr lang="tr-TR"/>
          </a:p>
        </p:txBody>
      </p:sp>
    </p:spTree>
    <p:extLst>
      <p:ext uri="{BB962C8B-B14F-4D97-AF65-F5344CB8AC3E}">
        <p14:creationId xmlns:p14="http://schemas.microsoft.com/office/powerpoint/2010/main" val="212724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0AA9B3E-D1B6-4054-84F6-485355EB71E3}" type="slidenum">
              <a:rPr lang="tr-TR" smtClean="0"/>
              <a:pPr/>
              <a:t>3</a:t>
            </a:fld>
            <a:endParaRPr lang="tr-TR"/>
          </a:p>
        </p:txBody>
      </p:sp>
    </p:spTree>
    <p:extLst>
      <p:ext uri="{BB962C8B-B14F-4D97-AF65-F5344CB8AC3E}">
        <p14:creationId xmlns:p14="http://schemas.microsoft.com/office/powerpoint/2010/main" val="304776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10AA9B3E-D1B6-4054-84F6-485355EB71E3}" type="slidenum">
              <a:rPr lang="tr-TR" smtClean="0"/>
              <a:pPr/>
              <a:t>5</a:t>
            </a:fld>
            <a:endParaRPr lang="tr-TR"/>
          </a:p>
        </p:txBody>
      </p:sp>
    </p:spTree>
    <p:extLst>
      <p:ext uri="{BB962C8B-B14F-4D97-AF65-F5344CB8AC3E}">
        <p14:creationId xmlns:p14="http://schemas.microsoft.com/office/powerpoint/2010/main" val="388557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accent1">
                    <a:lumMod val="50000"/>
                  </a:schemeClr>
                </a:solidFill>
              </a:rPr>
              <a:t>Tam olarak anlaşılmamış olmakla birlikte, </a:t>
            </a:r>
            <a:r>
              <a:rPr lang="tr-TR" dirty="0" err="1">
                <a:solidFill>
                  <a:schemeClr val="accent1">
                    <a:lumMod val="50000"/>
                  </a:schemeClr>
                </a:solidFill>
              </a:rPr>
              <a:t>periferik</a:t>
            </a:r>
            <a:r>
              <a:rPr lang="tr-TR" dirty="0">
                <a:solidFill>
                  <a:schemeClr val="accent1">
                    <a:lumMod val="50000"/>
                  </a:schemeClr>
                </a:solidFill>
              </a:rPr>
              <a:t>, santral, </a:t>
            </a:r>
            <a:r>
              <a:rPr lang="tr-TR" dirty="0" err="1">
                <a:solidFill>
                  <a:schemeClr val="accent1">
                    <a:lumMod val="50000"/>
                  </a:schemeClr>
                </a:solidFill>
              </a:rPr>
              <a:t>nörojenik</a:t>
            </a:r>
            <a:r>
              <a:rPr lang="tr-TR" dirty="0">
                <a:solidFill>
                  <a:schemeClr val="accent1">
                    <a:lumMod val="50000"/>
                  </a:schemeClr>
                </a:solidFill>
              </a:rPr>
              <a:t> </a:t>
            </a:r>
            <a:r>
              <a:rPr lang="tr-TR" dirty="0" err="1">
                <a:solidFill>
                  <a:schemeClr val="accent1">
                    <a:lumMod val="50000"/>
                  </a:schemeClr>
                </a:solidFill>
              </a:rPr>
              <a:t>inflamasyon</a:t>
            </a:r>
            <a:r>
              <a:rPr lang="tr-TR" dirty="0">
                <a:solidFill>
                  <a:schemeClr val="accent1">
                    <a:lumMod val="50000"/>
                  </a:schemeClr>
                </a:solidFill>
              </a:rPr>
              <a:t> ve </a:t>
            </a:r>
            <a:r>
              <a:rPr lang="tr-TR" dirty="0" err="1">
                <a:solidFill>
                  <a:schemeClr val="accent1">
                    <a:lumMod val="50000"/>
                  </a:schemeClr>
                </a:solidFill>
              </a:rPr>
              <a:t>mikrovasküler</a:t>
            </a:r>
            <a:r>
              <a:rPr lang="tr-TR" dirty="0">
                <a:solidFill>
                  <a:schemeClr val="accent1">
                    <a:lumMod val="50000"/>
                  </a:schemeClr>
                </a:solidFill>
              </a:rPr>
              <a:t> </a:t>
            </a:r>
            <a:r>
              <a:rPr lang="tr-TR" dirty="0" err="1">
                <a:solidFill>
                  <a:schemeClr val="accent1">
                    <a:lumMod val="50000"/>
                  </a:schemeClr>
                </a:solidFill>
              </a:rPr>
              <a:t>disfonksiyon</a:t>
            </a:r>
            <a:r>
              <a:rPr lang="tr-TR" dirty="0">
                <a:solidFill>
                  <a:schemeClr val="accent1">
                    <a:lumMod val="50000"/>
                  </a:schemeClr>
                </a:solidFill>
              </a:rPr>
              <a:t> mekanizmalarının katkısı olduğu düşünülmektedir. KBAS oluşumunda birkaç </a:t>
            </a:r>
            <a:r>
              <a:rPr lang="tr-TR" dirty="0" err="1">
                <a:solidFill>
                  <a:schemeClr val="accent1">
                    <a:lumMod val="50000"/>
                  </a:schemeClr>
                </a:solidFill>
              </a:rPr>
              <a:t>patofizyolojik</a:t>
            </a:r>
            <a:r>
              <a:rPr lang="tr-TR" dirty="0">
                <a:solidFill>
                  <a:schemeClr val="accent1">
                    <a:lumMod val="50000"/>
                  </a:schemeClr>
                </a:solidFill>
              </a:rPr>
              <a:t> mekanizmadan bahsedilir:</a:t>
            </a:r>
          </a:p>
          <a:p>
            <a:endParaRPr lang="en-TR" dirty="0"/>
          </a:p>
        </p:txBody>
      </p:sp>
      <p:sp>
        <p:nvSpPr>
          <p:cNvPr id="4" name="Slide Number Placeholder 3"/>
          <p:cNvSpPr>
            <a:spLocks noGrp="1"/>
          </p:cNvSpPr>
          <p:nvPr>
            <p:ph type="sldNum" sz="quarter" idx="5"/>
          </p:nvPr>
        </p:nvSpPr>
        <p:spPr/>
        <p:txBody>
          <a:bodyPr/>
          <a:lstStyle/>
          <a:p>
            <a:fld id="{10AA9B3E-D1B6-4054-84F6-485355EB71E3}" type="slidenum">
              <a:rPr lang="tr-TR" smtClean="0"/>
              <a:pPr/>
              <a:t>15</a:t>
            </a:fld>
            <a:endParaRPr lang="tr-TR"/>
          </a:p>
        </p:txBody>
      </p:sp>
    </p:spTree>
    <p:extLst>
      <p:ext uri="{BB962C8B-B14F-4D97-AF65-F5344CB8AC3E}">
        <p14:creationId xmlns:p14="http://schemas.microsoft.com/office/powerpoint/2010/main" val="166149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10AA9B3E-D1B6-4054-84F6-485355EB71E3}" type="slidenum">
              <a:rPr lang="tr-TR" smtClean="0"/>
              <a:pPr/>
              <a:t>28</a:t>
            </a:fld>
            <a:endParaRPr lang="tr-TR"/>
          </a:p>
        </p:txBody>
      </p:sp>
    </p:spTree>
    <p:extLst>
      <p:ext uri="{BB962C8B-B14F-4D97-AF65-F5344CB8AC3E}">
        <p14:creationId xmlns:p14="http://schemas.microsoft.com/office/powerpoint/2010/main" val="393612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Nöroablasyon, nörostimülasyon</a:t>
            </a:r>
          </a:p>
        </p:txBody>
      </p:sp>
      <p:sp>
        <p:nvSpPr>
          <p:cNvPr id="4" name="Slide Number Placeholder 3"/>
          <p:cNvSpPr>
            <a:spLocks noGrp="1"/>
          </p:cNvSpPr>
          <p:nvPr>
            <p:ph type="sldNum" sz="quarter" idx="5"/>
          </p:nvPr>
        </p:nvSpPr>
        <p:spPr/>
        <p:txBody>
          <a:bodyPr/>
          <a:lstStyle/>
          <a:p>
            <a:fld id="{10AA9B3E-D1B6-4054-84F6-485355EB71E3}" type="slidenum">
              <a:rPr lang="tr-TR" smtClean="0"/>
              <a:pPr/>
              <a:t>48</a:t>
            </a:fld>
            <a:endParaRPr lang="tr-TR"/>
          </a:p>
        </p:txBody>
      </p:sp>
    </p:spTree>
    <p:extLst>
      <p:ext uri="{BB962C8B-B14F-4D97-AF65-F5344CB8AC3E}">
        <p14:creationId xmlns:p14="http://schemas.microsoft.com/office/powerpoint/2010/main" val="339342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rPr>
              <a:t>Ultrason ayrıca sempatik </a:t>
            </a:r>
            <a:r>
              <a:rPr lang="tr-TR" dirty="0" err="1">
                <a:solidFill>
                  <a:schemeClr val="tx1"/>
                </a:solidFill>
              </a:rPr>
              <a:t>ganglion</a:t>
            </a:r>
            <a:r>
              <a:rPr lang="tr-TR" dirty="0">
                <a:solidFill>
                  <a:schemeClr val="tx1"/>
                </a:solidFill>
              </a:rPr>
              <a:t> blokajında da kullanılmakta.</a:t>
            </a:r>
          </a:p>
          <a:p>
            <a:endParaRPr lang="en-TR" dirty="0"/>
          </a:p>
        </p:txBody>
      </p:sp>
      <p:sp>
        <p:nvSpPr>
          <p:cNvPr id="4" name="Slide Number Placeholder 3"/>
          <p:cNvSpPr>
            <a:spLocks noGrp="1"/>
          </p:cNvSpPr>
          <p:nvPr>
            <p:ph type="sldNum" sz="quarter" idx="5"/>
          </p:nvPr>
        </p:nvSpPr>
        <p:spPr/>
        <p:txBody>
          <a:bodyPr/>
          <a:lstStyle/>
          <a:p>
            <a:fld id="{10AA9B3E-D1B6-4054-84F6-485355EB71E3}" type="slidenum">
              <a:rPr lang="tr-TR" smtClean="0"/>
              <a:pPr/>
              <a:t>52</a:t>
            </a:fld>
            <a:endParaRPr lang="tr-TR"/>
          </a:p>
        </p:txBody>
      </p:sp>
    </p:spTree>
    <p:extLst>
      <p:ext uri="{BB962C8B-B14F-4D97-AF65-F5344CB8AC3E}">
        <p14:creationId xmlns:p14="http://schemas.microsoft.com/office/powerpoint/2010/main" val="18465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10AA9B3E-D1B6-4054-84F6-485355EB71E3}" type="slidenum">
              <a:rPr lang="tr-TR" smtClean="0"/>
              <a:pPr/>
              <a:t>54</a:t>
            </a:fld>
            <a:endParaRPr lang="tr-TR"/>
          </a:p>
        </p:txBody>
      </p:sp>
    </p:spTree>
    <p:extLst>
      <p:ext uri="{BB962C8B-B14F-4D97-AF65-F5344CB8AC3E}">
        <p14:creationId xmlns:p14="http://schemas.microsoft.com/office/powerpoint/2010/main" val="1984258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10AA9B3E-D1B6-4054-84F6-485355EB71E3}" type="slidenum">
              <a:rPr lang="tr-TR" smtClean="0"/>
              <a:pPr/>
              <a:t>55</a:t>
            </a:fld>
            <a:endParaRPr lang="tr-TR"/>
          </a:p>
        </p:txBody>
      </p:sp>
    </p:spTree>
    <p:extLst>
      <p:ext uri="{BB962C8B-B14F-4D97-AF65-F5344CB8AC3E}">
        <p14:creationId xmlns:p14="http://schemas.microsoft.com/office/powerpoint/2010/main" val="821624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10AA9B3E-D1B6-4054-84F6-485355EB71E3}" type="slidenum">
              <a:rPr lang="tr-TR" smtClean="0"/>
              <a:pPr/>
              <a:t>58</a:t>
            </a:fld>
            <a:endParaRPr lang="tr-TR"/>
          </a:p>
        </p:txBody>
      </p:sp>
    </p:spTree>
    <p:extLst>
      <p:ext uri="{BB962C8B-B14F-4D97-AF65-F5344CB8AC3E}">
        <p14:creationId xmlns:p14="http://schemas.microsoft.com/office/powerpoint/2010/main" val="3948174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97C2-1002-034B-8152-BF0D6E38F12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TR"/>
          </a:p>
        </p:txBody>
      </p:sp>
      <p:sp>
        <p:nvSpPr>
          <p:cNvPr id="3" name="Subtitle 2">
            <a:extLst>
              <a:ext uri="{FF2B5EF4-FFF2-40B4-BE49-F238E27FC236}">
                <a16:creationId xmlns:a16="http://schemas.microsoft.com/office/drawing/2014/main" id="{62736041-CBF8-3043-99D8-B017C223922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578E38B0-1010-6B47-913B-927F236E3136}"/>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5" name="Footer Placeholder 4">
            <a:extLst>
              <a:ext uri="{FF2B5EF4-FFF2-40B4-BE49-F238E27FC236}">
                <a16:creationId xmlns:a16="http://schemas.microsoft.com/office/drawing/2014/main" id="{07964E72-C776-884D-BAA7-09298CD56C87}"/>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D938BDD7-3FBD-1C46-9C7A-AF579DD028A2}"/>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23391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86C3-21F9-114C-8839-8FEDD25C4AFC}"/>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6D1398AD-09B3-C044-9C69-F4D5AC09BE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7BB27B6C-0314-2548-9CC8-2988C99D2608}"/>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5" name="Footer Placeholder 4">
            <a:extLst>
              <a:ext uri="{FF2B5EF4-FFF2-40B4-BE49-F238E27FC236}">
                <a16:creationId xmlns:a16="http://schemas.microsoft.com/office/drawing/2014/main" id="{F0989589-DFD1-2E48-BA88-3FD645BA6A3C}"/>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DE959F81-7472-6745-95D7-3A4D5DD5361B}"/>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14202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30F36-3B45-AE4D-AC81-18864795EC2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FCF83A2D-10BF-CE4B-A35E-7D6E443774A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F486761-AD24-EE40-A6C3-94E3E9E41736}"/>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5" name="Footer Placeholder 4">
            <a:extLst>
              <a:ext uri="{FF2B5EF4-FFF2-40B4-BE49-F238E27FC236}">
                <a16:creationId xmlns:a16="http://schemas.microsoft.com/office/drawing/2014/main" id="{6DB293EC-C3CE-5847-830F-9DC14BCC14B5}"/>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8D7F5344-260E-2240-BA23-53CC2876C324}"/>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59099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F58B-BF80-D749-8C3C-B986F44C4986}"/>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B4683CE6-EB59-5245-9508-C1CEF97E4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D8AF5C18-5A57-BC41-A097-369EBD65C024}"/>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5" name="Footer Placeholder 4">
            <a:extLst>
              <a:ext uri="{FF2B5EF4-FFF2-40B4-BE49-F238E27FC236}">
                <a16:creationId xmlns:a16="http://schemas.microsoft.com/office/drawing/2014/main" id="{47F0DF48-036A-FC4F-A4DA-73AE3E263C73}"/>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96E4BF89-26F7-894F-BF3F-B4C30D7FD499}"/>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27023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E1EB-6B23-2E4E-8EA6-BE9CDF1404F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3E4367DA-5A5C-CA46-86BE-4D40AE197FA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8D54D-9059-0D4C-9446-68D6F1E40A07}"/>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5" name="Footer Placeholder 4">
            <a:extLst>
              <a:ext uri="{FF2B5EF4-FFF2-40B4-BE49-F238E27FC236}">
                <a16:creationId xmlns:a16="http://schemas.microsoft.com/office/drawing/2014/main" id="{06D22663-CDDB-624B-B076-65A60261ECAD}"/>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D552B742-8357-7044-A278-606994943BBD}"/>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44717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B49A-C164-1042-B26C-36252F37CA26}"/>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9890E687-284F-2446-8595-0291D1FF3CD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DE480FEC-8EC6-4F4F-B86C-2699FE73554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CFE4CF02-B7AB-584B-A238-C6FCD9CE4EEC}"/>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6" name="Footer Placeholder 5">
            <a:extLst>
              <a:ext uri="{FF2B5EF4-FFF2-40B4-BE49-F238E27FC236}">
                <a16:creationId xmlns:a16="http://schemas.microsoft.com/office/drawing/2014/main" id="{A6F53C0D-4F7E-E542-8764-464492FB9CBD}"/>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2448EE78-319F-2243-8F05-1F540C1DA20B}"/>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4885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AC9D-0DC4-B54D-B585-AB4677FDA378}"/>
              </a:ext>
            </a:extLst>
          </p:cNvPr>
          <p:cNvSpPr>
            <a:spLocks noGrp="1"/>
          </p:cNvSpPr>
          <p:nvPr>
            <p:ph type="title"/>
          </p:nvPr>
        </p:nvSpPr>
        <p:spPr>
          <a:xfrm>
            <a:off x="629841" y="365126"/>
            <a:ext cx="78867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C770A3E8-8403-F04A-B48B-3431C5533E2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6573B8-CBC1-DC4E-98AF-5094634BEF4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DEF29250-1076-464D-86D9-D0B1E02C13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8AAEA-5123-674B-920C-87A4F170C2D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9A3C5360-7145-B347-B841-28A960835BBE}"/>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8" name="Footer Placeholder 7">
            <a:extLst>
              <a:ext uri="{FF2B5EF4-FFF2-40B4-BE49-F238E27FC236}">
                <a16:creationId xmlns:a16="http://schemas.microsoft.com/office/drawing/2014/main" id="{37643418-DF10-A441-8148-26479395ED0B}"/>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40E21CFE-724A-0B40-A89E-11C1307BD72C}"/>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34886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0720-B459-F440-91D6-12E8161644E3}"/>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E9744006-9C01-5F46-9827-5CAB57E0E166}"/>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4" name="Footer Placeholder 3">
            <a:extLst>
              <a:ext uri="{FF2B5EF4-FFF2-40B4-BE49-F238E27FC236}">
                <a16:creationId xmlns:a16="http://schemas.microsoft.com/office/drawing/2014/main" id="{BE1A666D-0747-D34A-922E-6E25D9D9219E}"/>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4649295D-4CBC-1140-B2E6-9B93405E10DE}"/>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4403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B65D07-CD85-5546-9CFA-17E92E1DC0FD}"/>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3" name="Footer Placeholder 2">
            <a:extLst>
              <a:ext uri="{FF2B5EF4-FFF2-40B4-BE49-F238E27FC236}">
                <a16:creationId xmlns:a16="http://schemas.microsoft.com/office/drawing/2014/main" id="{B9EDB7C1-6DF0-894E-B5CE-C107FDB77C59}"/>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A17F7897-4F40-EE4A-948C-29772633705C}"/>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1339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2F6F-2999-D440-86F2-34B8914708F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D36B9D72-1EA8-C048-B031-5C9F3CF51FC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40F19184-E955-D742-8F7A-BC39D99E7D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F3DD16-3928-8D48-A505-F483AC881D44}"/>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6" name="Footer Placeholder 5">
            <a:extLst>
              <a:ext uri="{FF2B5EF4-FFF2-40B4-BE49-F238E27FC236}">
                <a16:creationId xmlns:a16="http://schemas.microsoft.com/office/drawing/2014/main" id="{D877BA67-3598-4344-8CD9-1D408F446AD9}"/>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1431367D-CC05-5D41-B45D-38C1000D0878}"/>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033252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E571-3AD1-BA42-8826-65FFC05AB1D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0EDE2D28-18AC-AF43-BE8F-063F95526C9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TR"/>
          </a:p>
        </p:txBody>
      </p:sp>
      <p:sp>
        <p:nvSpPr>
          <p:cNvPr id="4" name="Text Placeholder 3">
            <a:extLst>
              <a:ext uri="{FF2B5EF4-FFF2-40B4-BE49-F238E27FC236}">
                <a16:creationId xmlns:a16="http://schemas.microsoft.com/office/drawing/2014/main" id="{5EB98677-1E43-B745-B0FF-ECFE152E996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8C5792-0D54-574F-901A-4FE4724C5CE3}"/>
              </a:ext>
            </a:extLst>
          </p:cNvPr>
          <p:cNvSpPr>
            <a:spLocks noGrp="1"/>
          </p:cNvSpPr>
          <p:nvPr>
            <p:ph type="dt" sz="half" idx="10"/>
          </p:nvPr>
        </p:nvSpPr>
        <p:spPr/>
        <p:txBody>
          <a:bodyPr/>
          <a:lstStyle/>
          <a:p>
            <a:fld id="{A23720DD-5B6D-40BF-8493-A6B52D484E6B}" type="datetimeFigureOut">
              <a:rPr lang="tr-TR" smtClean="0"/>
              <a:pPr/>
              <a:t>12.04.2022</a:t>
            </a:fld>
            <a:endParaRPr lang="tr-TR"/>
          </a:p>
        </p:txBody>
      </p:sp>
      <p:sp>
        <p:nvSpPr>
          <p:cNvPr id="6" name="Footer Placeholder 5">
            <a:extLst>
              <a:ext uri="{FF2B5EF4-FFF2-40B4-BE49-F238E27FC236}">
                <a16:creationId xmlns:a16="http://schemas.microsoft.com/office/drawing/2014/main" id="{BAA947B4-945C-0B40-94D1-BA5919969A4E}"/>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95C28D79-A3D4-414F-8EC6-46C869B6FD24}"/>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22494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B213E-8CF4-924D-B62B-7CAB3221D24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8188E344-F7E7-1847-BE82-BCC66C0EB9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5A648E3E-90AB-E641-A298-16149D07DA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3720DD-5B6D-40BF-8493-A6B52D484E6B}" type="datetimeFigureOut">
              <a:rPr lang="tr-TR" smtClean="0"/>
              <a:pPr/>
              <a:t>12.04.2022</a:t>
            </a:fld>
            <a:endParaRPr lang="tr-TR"/>
          </a:p>
        </p:txBody>
      </p:sp>
      <p:sp>
        <p:nvSpPr>
          <p:cNvPr id="5" name="Footer Placeholder 4">
            <a:extLst>
              <a:ext uri="{FF2B5EF4-FFF2-40B4-BE49-F238E27FC236}">
                <a16:creationId xmlns:a16="http://schemas.microsoft.com/office/drawing/2014/main" id="{CCDD8641-795A-8148-B3B0-ADE0CF596D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605A45B0-E06C-0240-A667-2EF964D911F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423146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5" name="Group 14">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6858001"/>
            <a:chOff x="7467600" y="0"/>
            <a:chExt cx="4724400" cy="6858000"/>
          </a:xfrm>
        </p:grpSpPr>
        <p:sp>
          <p:nvSpPr>
            <p:cNvPr id="16" name="Rectangle 15">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199"/>
            <a:ext cx="84582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ctrTitle"/>
          </p:nvPr>
        </p:nvSpPr>
        <p:spPr>
          <a:xfrm>
            <a:off x="881008" y="2095493"/>
            <a:ext cx="7740724" cy="1562102"/>
          </a:xfrm>
        </p:spPr>
        <p:txBody>
          <a:bodyPr anchor="t">
            <a:normAutofit/>
          </a:bodyPr>
          <a:lstStyle/>
          <a:p>
            <a:r>
              <a:rPr lang="tr-TR" sz="4400" b="1" dirty="0"/>
              <a:t>KOMPLEKS BÖLGESEL AĞRI SENDROMU</a:t>
            </a:r>
          </a:p>
        </p:txBody>
      </p:sp>
      <p:pic>
        <p:nvPicPr>
          <p:cNvPr id="4" name="Resim 3" descr="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805" y="548680"/>
            <a:ext cx="1348713" cy="1348713"/>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548680"/>
            <a:ext cx="1348713" cy="1348713"/>
          </a:xfrm>
          <a:prstGeom prst="rect">
            <a:avLst/>
          </a:prstGeom>
        </p:spPr>
      </p:pic>
      <p:pic>
        <p:nvPicPr>
          <p:cNvPr id="8" name="Picture 2" descr="A close-up of a hand&#10;&#10;Description automatically generated">
            <a:extLst>
              <a:ext uri="{FF2B5EF4-FFF2-40B4-BE49-F238E27FC236}">
                <a16:creationId xmlns:a16="http://schemas.microsoft.com/office/drawing/2014/main" id="{DA4EA795-0043-B046-8712-ED31026DAD7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2835" y="3657595"/>
            <a:ext cx="3249712" cy="22098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E9F74CFF-1CC2-CF46-9F78-52B90A5B2D59}"/>
              </a:ext>
            </a:extLst>
          </p:cNvPr>
          <p:cNvSpPr/>
          <p:nvPr/>
        </p:nvSpPr>
        <p:spPr>
          <a:xfrm>
            <a:off x="3918000" y="4279024"/>
            <a:ext cx="4761795" cy="1138773"/>
          </a:xfrm>
          <a:prstGeom prst="rect">
            <a:avLst/>
          </a:prstGeom>
        </p:spPr>
        <p:txBody>
          <a:bodyPr wrap="square">
            <a:spAutoFit/>
          </a:bodyPr>
          <a:lstStyle/>
          <a:p>
            <a:r>
              <a:rPr lang="en-US" sz="2800" b="1" dirty="0"/>
              <a:t>Prof. Dr. </a:t>
            </a:r>
            <a:r>
              <a:rPr lang="en-US" sz="2800" b="1" dirty="0" err="1"/>
              <a:t>Meltem</a:t>
            </a:r>
            <a:r>
              <a:rPr lang="en-US" sz="2800" b="1" dirty="0"/>
              <a:t> VURAL</a:t>
            </a:r>
          </a:p>
          <a:p>
            <a:r>
              <a:rPr lang="en-US" sz="2000" dirty="0"/>
              <a:t>SBÜ </a:t>
            </a:r>
            <a:r>
              <a:rPr lang="en-US" sz="2000" dirty="0" err="1"/>
              <a:t>Bakırköy</a:t>
            </a:r>
            <a:r>
              <a:rPr lang="en-US" sz="2000" dirty="0"/>
              <a:t> Dr. </a:t>
            </a:r>
            <a:r>
              <a:rPr lang="en-US" sz="2000" dirty="0" err="1"/>
              <a:t>Sadi</a:t>
            </a:r>
            <a:r>
              <a:rPr lang="en-US" sz="2000" dirty="0"/>
              <a:t> </a:t>
            </a:r>
            <a:r>
              <a:rPr lang="en-US" sz="2000" dirty="0" err="1"/>
              <a:t>Konuk</a:t>
            </a:r>
            <a:r>
              <a:rPr lang="en-US" sz="2000" dirty="0"/>
              <a:t> EAH FTR </a:t>
            </a:r>
            <a:r>
              <a:rPr lang="en-US" sz="2000" dirty="0" err="1"/>
              <a:t>Kliniği</a:t>
            </a:r>
            <a:endParaRPr lang="en-US" sz="2000" dirty="0"/>
          </a:p>
          <a:p>
            <a:r>
              <a:rPr lang="en-US" sz="2000" dirty="0"/>
              <a:t>İstanbul</a:t>
            </a:r>
          </a:p>
        </p:txBody>
      </p:sp>
    </p:spTree>
    <p:extLst>
      <p:ext uri="{BB962C8B-B14F-4D97-AF65-F5344CB8AC3E}">
        <p14:creationId xmlns:p14="http://schemas.microsoft.com/office/powerpoint/2010/main" val="4157025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990599"/>
            <a:ext cx="7429500" cy="685800"/>
          </a:xfrm>
        </p:spPr>
        <p:txBody>
          <a:bodyPr anchor="t">
            <a:normAutofit/>
          </a:bodyPr>
          <a:lstStyle/>
          <a:p>
            <a:r>
              <a:rPr lang="tr-TR" sz="3600" b="1" dirty="0"/>
              <a:t>Etiyoloji </a:t>
            </a:r>
          </a:p>
        </p:txBody>
      </p:sp>
      <p:sp>
        <p:nvSpPr>
          <p:cNvPr id="6" name="Rectangle 5">
            <a:extLst>
              <a:ext uri="{FF2B5EF4-FFF2-40B4-BE49-F238E27FC236}">
                <a16:creationId xmlns:a16="http://schemas.microsoft.com/office/drawing/2014/main" id="{A36C2DCB-6FCF-7646-BF8F-02CB314CDFE2}"/>
              </a:ext>
            </a:extLst>
          </p:cNvPr>
          <p:cNvSpPr/>
          <p:nvPr/>
        </p:nvSpPr>
        <p:spPr>
          <a:xfrm>
            <a:off x="755575" y="1756588"/>
            <a:ext cx="7632848" cy="3847207"/>
          </a:xfrm>
          <a:prstGeom prst="rect">
            <a:avLst/>
          </a:prstGeom>
        </p:spPr>
        <p:txBody>
          <a:bodyPr wrap="square">
            <a:spAutoFit/>
          </a:bodyPr>
          <a:lstStyle/>
          <a:p>
            <a:pPr marL="457200" indent="-457200">
              <a:buFont typeface=".Apple Color Emoji UI"/>
              <a:buChar char="📍"/>
            </a:pPr>
            <a:r>
              <a:rPr lang="tr-TR" sz="2800" b="1" dirty="0"/>
              <a:t>Nörolojik nedenler</a:t>
            </a:r>
          </a:p>
          <a:p>
            <a:pPr marL="800100" lvl="1" indent="-342900">
              <a:buFont typeface="Arial" panose="020B0604020202020204" pitchFamily="34" charset="0"/>
              <a:buChar char="•"/>
            </a:pPr>
            <a:r>
              <a:rPr lang="tr-TR" sz="2400" dirty="0"/>
              <a:t>İnme</a:t>
            </a:r>
          </a:p>
          <a:p>
            <a:pPr marL="800100" lvl="1" indent="-342900">
              <a:buFont typeface="Arial" panose="020B0604020202020204" pitchFamily="34" charset="0"/>
              <a:buChar char="•"/>
            </a:pPr>
            <a:r>
              <a:rPr lang="tr-TR" sz="2400" dirty="0" err="1"/>
              <a:t>Travmatik</a:t>
            </a:r>
            <a:r>
              <a:rPr lang="tr-TR" sz="2400" dirty="0"/>
              <a:t> beyin yaralanması</a:t>
            </a:r>
          </a:p>
          <a:p>
            <a:pPr marL="800100" lvl="1" indent="-342900">
              <a:buFont typeface="Arial" panose="020B0604020202020204" pitchFamily="34" charset="0"/>
              <a:buChar char="•"/>
            </a:pPr>
            <a:r>
              <a:rPr lang="tr-TR" sz="2400" dirty="0" err="1"/>
              <a:t>Konvülzif</a:t>
            </a:r>
            <a:r>
              <a:rPr lang="tr-TR" sz="2400" dirty="0"/>
              <a:t> hastalıklar</a:t>
            </a:r>
          </a:p>
          <a:p>
            <a:pPr marL="800100" lvl="1" indent="-342900">
              <a:buFont typeface="Arial" panose="020B0604020202020204" pitchFamily="34" charset="0"/>
              <a:buChar char="•"/>
            </a:pPr>
            <a:r>
              <a:rPr lang="tr-TR" sz="2400" dirty="0" err="1"/>
              <a:t>İntrakraniyal</a:t>
            </a:r>
            <a:r>
              <a:rPr lang="tr-TR" sz="2400" dirty="0"/>
              <a:t> enfeksiyonlar, tümörler, girişimler</a:t>
            </a:r>
          </a:p>
          <a:p>
            <a:pPr marL="800100" lvl="1" indent="-342900">
              <a:buFont typeface="Arial" panose="020B0604020202020204" pitchFamily="34" charset="0"/>
              <a:buChar char="•"/>
            </a:pPr>
            <a:r>
              <a:rPr lang="tr-TR" sz="2400" dirty="0"/>
              <a:t>Tuzak </a:t>
            </a:r>
            <a:r>
              <a:rPr lang="tr-TR" sz="2400" dirty="0" err="1"/>
              <a:t>nöropatiler</a:t>
            </a:r>
            <a:endParaRPr lang="tr-TR" sz="2400" dirty="0"/>
          </a:p>
          <a:p>
            <a:pPr marL="800100" lvl="1" indent="-342900">
              <a:buFont typeface="Arial" panose="020B0604020202020204" pitchFamily="34" charset="0"/>
              <a:buChar char="•"/>
            </a:pPr>
            <a:r>
              <a:rPr lang="tr-TR" sz="2400" dirty="0" err="1"/>
              <a:t>Radikülopatiler</a:t>
            </a:r>
            <a:endParaRPr lang="tr-TR" sz="2400" dirty="0"/>
          </a:p>
          <a:p>
            <a:pPr marL="800100" lvl="1" indent="-342900">
              <a:buFont typeface="Arial" panose="020B0604020202020204" pitchFamily="34" charset="0"/>
              <a:buChar char="•"/>
            </a:pPr>
            <a:r>
              <a:rPr lang="tr-TR" sz="2400" dirty="0" err="1"/>
              <a:t>Pleksopatiler</a:t>
            </a:r>
            <a:endParaRPr lang="tr-TR" sz="2400" dirty="0"/>
          </a:p>
          <a:p>
            <a:pPr marL="800100" lvl="1" indent="-342900">
              <a:buFont typeface="Arial" panose="020B0604020202020204" pitchFamily="34" charset="0"/>
              <a:buChar char="•"/>
            </a:pPr>
            <a:r>
              <a:rPr lang="tr-TR" sz="2400" dirty="0" err="1"/>
              <a:t>Periferik</a:t>
            </a:r>
            <a:r>
              <a:rPr lang="tr-TR" sz="2400" dirty="0"/>
              <a:t> </a:t>
            </a:r>
            <a:r>
              <a:rPr lang="tr-TR" sz="2400" dirty="0" err="1"/>
              <a:t>nöropatiler</a:t>
            </a:r>
            <a:endParaRPr lang="tr-TR" sz="2400" dirty="0"/>
          </a:p>
          <a:p>
            <a:pPr marL="800100" lvl="1" indent="-342900">
              <a:buFont typeface="Arial" panose="020B0604020202020204" pitchFamily="34" charset="0"/>
              <a:buChar char="•"/>
            </a:pPr>
            <a:r>
              <a:rPr lang="tr-TR" sz="2400" dirty="0" err="1"/>
              <a:t>Periferik</a:t>
            </a:r>
            <a:r>
              <a:rPr lang="tr-TR" sz="2400" dirty="0"/>
              <a:t> sinir yaralanmaları</a:t>
            </a:r>
          </a:p>
        </p:txBody>
      </p:sp>
    </p:spTree>
    <p:extLst>
      <p:ext uri="{BB962C8B-B14F-4D97-AF65-F5344CB8AC3E}">
        <p14:creationId xmlns:p14="http://schemas.microsoft.com/office/powerpoint/2010/main" val="2456258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990599"/>
            <a:ext cx="7429500" cy="685800"/>
          </a:xfrm>
        </p:spPr>
        <p:txBody>
          <a:bodyPr anchor="t">
            <a:normAutofit/>
          </a:bodyPr>
          <a:lstStyle/>
          <a:p>
            <a:r>
              <a:rPr lang="tr-TR" sz="3600" b="1" dirty="0"/>
              <a:t>Etiyoloji </a:t>
            </a:r>
          </a:p>
        </p:txBody>
      </p:sp>
      <p:sp>
        <p:nvSpPr>
          <p:cNvPr id="6" name="Rectangle 5">
            <a:extLst>
              <a:ext uri="{FF2B5EF4-FFF2-40B4-BE49-F238E27FC236}">
                <a16:creationId xmlns:a16="http://schemas.microsoft.com/office/drawing/2014/main" id="{A36C2DCB-6FCF-7646-BF8F-02CB314CDFE2}"/>
              </a:ext>
            </a:extLst>
          </p:cNvPr>
          <p:cNvSpPr/>
          <p:nvPr/>
        </p:nvSpPr>
        <p:spPr>
          <a:xfrm>
            <a:off x="755575" y="1756588"/>
            <a:ext cx="7632848" cy="3477875"/>
          </a:xfrm>
          <a:prstGeom prst="rect">
            <a:avLst/>
          </a:prstGeom>
        </p:spPr>
        <p:txBody>
          <a:bodyPr wrap="square">
            <a:spAutoFit/>
          </a:bodyPr>
          <a:lstStyle/>
          <a:p>
            <a:pPr marL="457200" indent="-457200">
              <a:buFont typeface=".Apple Color Emoji UI"/>
              <a:buChar char="📍"/>
            </a:pPr>
            <a:r>
              <a:rPr lang="tr-TR" sz="2800" b="1" dirty="0" err="1"/>
              <a:t>İyatrojenik</a:t>
            </a:r>
            <a:r>
              <a:rPr lang="tr-TR" sz="2800" b="1" dirty="0"/>
              <a:t> Nedenler</a:t>
            </a:r>
          </a:p>
          <a:p>
            <a:pPr marL="800100" lvl="1" indent="-342900">
              <a:buFont typeface="Arial" panose="020B0604020202020204" pitchFamily="34" charset="0"/>
              <a:buChar char="•"/>
            </a:pPr>
            <a:r>
              <a:rPr lang="tr-TR" sz="2400" dirty="0" err="1"/>
              <a:t>Karpal</a:t>
            </a:r>
            <a:r>
              <a:rPr lang="tr-TR" sz="2400" dirty="0"/>
              <a:t> tünel </a:t>
            </a:r>
            <a:r>
              <a:rPr lang="tr-TR" sz="2400" dirty="0" err="1"/>
              <a:t>dekompresyonu</a:t>
            </a:r>
            <a:endParaRPr lang="tr-TR" sz="2400" dirty="0"/>
          </a:p>
          <a:p>
            <a:pPr marL="800100" lvl="1" indent="-342900">
              <a:buFont typeface="Arial" panose="020B0604020202020204" pitchFamily="34" charset="0"/>
              <a:buChar char="•"/>
            </a:pPr>
            <a:r>
              <a:rPr lang="tr-TR" sz="2400" dirty="0" err="1"/>
              <a:t>Dupuytren</a:t>
            </a:r>
            <a:r>
              <a:rPr lang="tr-TR" sz="2400" dirty="0"/>
              <a:t> </a:t>
            </a:r>
            <a:r>
              <a:rPr lang="tr-TR" sz="2400" dirty="0" err="1"/>
              <a:t>kontraktür</a:t>
            </a:r>
            <a:r>
              <a:rPr lang="tr-TR" sz="2400" dirty="0"/>
              <a:t> onarımı</a:t>
            </a:r>
          </a:p>
          <a:p>
            <a:pPr marL="800100" lvl="1" indent="-342900">
              <a:buFont typeface="Arial" panose="020B0604020202020204" pitchFamily="34" charset="0"/>
              <a:buChar char="•"/>
            </a:pPr>
            <a:r>
              <a:rPr lang="tr-TR" sz="2400" dirty="0"/>
              <a:t>El bileğinde gangliyon ve küçük arter </a:t>
            </a:r>
            <a:r>
              <a:rPr lang="tr-TR" sz="2400" dirty="0" err="1"/>
              <a:t>eksizyonları</a:t>
            </a:r>
            <a:endParaRPr lang="tr-TR" sz="2400" dirty="0"/>
          </a:p>
          <a:p>
            <a:pPr marL="800100" lvl="1" indent="-342900">
              <a:buFont typeface="Arial" panose="020B0604020202020204" pitchFamily="34" charset="0"/>
              <a:buChar char="•"/>
            </a:pPr>
            <a:r>
              <a:rPr lang="tr-TR" sz="2400" dirty="0"/>
              <a:t>Kalça ya da diz operasyonları (</a:t>
            </a:r>
            <a:r>
              <a:rPr lang="tr-TR" sz="2400" dirty="0" err="1"/>
              <a:t>artroplasti</a:t>
            </a:r>
            <a:r>
              <a:rPr lang="tr-TR" sz="2400" dirty="0"/>
              <a:t>, </a:t>
            </a:r>
            <a:r>
              <a:rPr lang="tr-TR" sz="2400" dirty="0" err="1"/>
              <a:t>artroskopi</a:t>
            </a:r>
            <a:r>
              <a:rPr lang="tr-TR" sz="2400" dirty="0"/>
              <a:t>)</a:t>
            </a:r>
          </a:p>
          <a:p>
            <a:pPr marL="800100" lvl="1" indent="-342900">
              <a:buFont typeface="Arial" panose="020B0604020202020204" pitchFamily="34" charset="0"/>
              <a:buChar char="•"/>
            </a:pPr>
            <a:r>
              <a:rPr lang="tr-TR" sz="2400" dirty="0" err="1"/>
              <a:t>İyatrojenik</a:t>
            </a:r>
            <a:r>
              <a:rPr lang="tr-TR" sz="2400" dirty="0"/>
              <a:t> </a:t>
            </a:r>
            <a:r>
              <a:rPr lang="tr-TR" sz="2400" dirty="0" err="1"/>
              <a:t>immobilizasyon</a:t>
            </a:r>
            <a:r>
              <a:rPr lang="tr-TR" sz="2400" dirty="0"/>
              <a:t>, sıkı alçı ve sargılar</a:t>
            </a:r>
          </a:p>
          <a:p>
            <a:pPr marL="800100" lvl="1" indent="-342900">
              <a:buFont typeface="Arial" panose="020B0604020202020204" pitchFamily="34" charset="0"/>
              <a:buChar char="•"/>
            </a:pPr>
            <a:r>
              <a:rPr lang="tr-TR" sz="2400" dirty="0"/>
              <a:t>Zorlu manipülasyonlar</a:t>
            </a:r>
          </a:p>
          <a:p>
            <a:pPr marL="800100" lvl="1" indent="-342900">
              <a:buFont typeface="Arial" panose="020B0604020202020204" pitchFamily="34" charset="0"/>
              <a:buChar char="•"/>
            </a:pPr>
            <a:r>
              <a:rPr lang="tr-TR" sz="2400" dirty="0"/>
              <a:t>Cerrahi </a:t>
            </a:r>
            <a:r>
              <a:rPr lang="tr-TR" sz="2400" dirty="0" err="1"/>
              <a:t>skarlar</a:t>
            </a:r>
            <a:endParaRPr lang="tr-TR" sz="2400" dirty="0"/>
          </a:p>
          <a:p>
            <a:pPr marL="800100" lvl="1" indent="-342900">
              <a:buFont typeface="Arial" panose="020B0604020202020204" pitchFamily="34" charset="0"/>
              <a:buChar char="•"/>
            </a:pPr>
            <a:endParaRPr lang="tr-TR" sz="2400" dirty="0"/>
          </a:p>
        </p:txBody>
      </p:sp>
    </p:spTree>
    <p:extLst>
      <p:ext uri="{BB962C8B-B14F-4D97-AF65-F5344CB8AC3E}">
        <p14:creationId xmlns:p14="http://schemas.microsoft.com/office/powerpoint/2010/main" val="3876281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990599"/>
            <a:ext cx="7429500" cy="685800"/>
          </a:xfrm>
        </p:spPr>
        <p:txBody>
          <a:bodyPr anchor="t">
            <a:normAutofit/>
          </a:bodyPr>
          <a:lstStyle/>
          <a:p>
            <a:r>
              <a:rPr lang="tr-TR" sz="3600" b="1" dirty="0"/>
              <a:t>Etiyoloji </a:t>
            </a:r>
          </a:p>
        </p:txBody>
      </p:sp>
      <p:sp>
        <p:nvSpPr>
          <p:cNvPr id="6" name="Rectangle 5">
            <a:extLst>
              <a:ext uri="{FF2B5EF4-FFF2-40B4-BE49-F238E27FC236}">
                <a16:creationId xmlns:a16="http://schemas.microsoft.com/office/drawing/2014/main" id="{A36C2DCB-6FCF-7646-BF8F-02CB314CDFE2}"/>
              </a:ext>
            </a:extLst>
          </p:cNvPr>
          <p:cNvSpPr/>
          <p:nvPr/>
        </p:nvSpPr>
        <p:spPr>
          <a:xfrm>
            <a:off x="755575" y="1756588"/>
            <a:ext cx="7632848" cy="4647426"/>
          </a:xfrm>
          <a:prstGeom prst="rect">
            <a:avLst/>
          </a:prstGeom>
        </p:spPr>
        <p:txBody>
          <a:bodyPr wrap="square">
            <a:spAutoFit/>
          </a:bodyPr>
          <a:lstStyle/>
          <a:p>
            <a:pPr marL="457200" indent="-457200">
              <a:buFont typeface=".Apple Color Emoji UI"/>
              <a:buChar char="📍"/>
            </a:pPr>
            <a:r>
              <a:rPr lang="tr-TR" sz="2800" b="1" dirty="0"/>
              <a:t>Kas İskelet Sistemi Hastalıkları ve </a:t>
            </a:r>
            <a:r>
              <a:rPr lang="tr-TR" sz="2800" b="1" dirty="0" err="1"/>
              <a:t>Romatolojik</a:t>
            </a:r>
            <a:r>
              <a:rPr lang="tr-TR" sz="2800" b="1" dirty="0"/>
              <a:t> Hastalıklar</a:t>
            </a:r>
          </a:p>
          <a:p>
            <a:pPr marL="800100" lvl="1" indent="-342900">
              <a:buFont typeface="Arial" panose="020B0604020202020204" pitchFamily="34" charset="0"/>
              <a:buChar char="•"/>
            </a:pPr>
            <a:r>
              <a:rPr lang="tr-TR" sz="2400" dirty="0" err="1"/>
              <a:t>Servikal</a:t>
            </a:r>
            <a:r>
              <a:rPr lang="tr-TR" sz="2400" dirty="0"/>
              <a:t> </a:t>
            </a:r>
            <a:r>
              <a:rPr lang="tr-TR" sz="2400" dirty="0" err="1"/>
              <a:t>spondiloz</a:t>
            </a:r>
            <a:endParaRPr lang="tr-TR" sz="2400" dirty="0"/>
          </a:p>
          <a:p>
            <a:pPr marL="800100" lvl="1" indent="-342900">
              <a:buFont typeface="Arial" panose="020B0604020202020204" pitchFamily="34" charset="0"/>
              <a:buChar char="•"/>
            </a:pPr>
            <a:r>
              <a:rPr lang="tr-TR" sz="2400" dirty="0" err="1"/>
              <a:t>Servikal</a:t>
            </a:r>
            <a:r>
              <a:rPr lang="tr-TR" sz="2400" dirty="0"/>
              <a:t> disk </a:t>
            </a:r>
            <a:r>
              <a:rPr lang="tr-TR" sz="2400" dirty="0" err="1"/>
              <a:t>hernisi</a:t>
            </a:r>
            <a:endParaRPr lang="tr-TR" sz="2400" dirty="0"/>
          </a:p>
          <a:p>
            <a:pPr marL="800100" lvl="1" indent="-342900">
              <a:buFont typeface="Arial" panose="020B0604020202020204" pitchFamily="34" charset="0"/>
              <a:buChar char="•"/>
            </a:pPr>
            <a:r>
              <a:rPr lang="tr-TR" sz="2400" dirty="0" err="1"/>
              <a:t>Miyofasiyal</a:t>
            </a:r>
            <a:r>
              <a:rPr lang="tr-TR" sz="2400" dirty="0"/>
              <a:t> ağrı sendromu</a:t>
            </a:r>
          </a:p>
          <a:p>
            <a:pPr marL="800100" lvl="1" indent="-342900">
              <a:buFont typeface="Arial" panose="020B0604020202020204" pitchFamily="34" charset="0"/>
              <a:buChar char="•"/>
            </a:pPr>
            <a:r>
              <a:rPr lang="tr-TR" sz="2400" dirty="0" err="1"/>
              <a:t>Tendinopatiler</a:t>
            </a:r>
            <a:r>
              <a:rPr lang="tr-TR" sz="2400" dirty="0"/>
              <a:t>, </a:t>
            </a:r>
            <a:r>
              <a:rPr lang="tr-TR" sz="2400" dirty="0" err="1"/>
              <a:t>bursitler</a:t>
            </a:r>
            <a:endParaRPr lang="tr-TR" sz="2400" dirty="0"/>
          </a:p>
          <a:p>
            <a:pPr marL="800100" lvl="1" indent="-342900">
              <a:buFont typeface="Arial" panose="020B0604020202020204" pitchFamily="34" charset="0"/>
              <a:buChar char="•"/>
            </a:pPr>
            <a:r>
              <a:rPr lang="tr-TR" sz="2400" dirty="0" err="1"/>
              <a:t>Polimiyaljiya</a:t>
            </a:r>
            <a:r>
              <a:rPr lang="tr-TR" sz="2400" dirty="0"/>
              <a:t> </a:t>
            </a:r>
            <a:r>
              <a:rPr lang="tr-TR" sz="2400" dirty="0" err="1"/>
              <a:t>Romatika</a:t>
            </a:r>
            <a:endParaRPr lang="tr-TR" sz="2400" dirty="0"/>
          </a:p>
          <a:p>
            <a:pPr marL="800100" lvl="1" indent="-342900">
              <a:buFont typeface="Arial" panose="020B0604020202020204" pitchFamily="34" charset="0"/>
              <a:buChar char="•"/>
            </a:pPr>
            <a:r>
              <a:rPr lang="tr-TR" sz="2400" dirty="0" err="1"/>
              <a:t>Romatoid</a:t>
            </a:r>
            <a:r>
              <a:rPr lang="tr-TR" sz="2400" dirty="0"/>
              <a:t> </a:t>
            </a:r>
            <a:r>
              <a:rPr lang="tr-TR" sz="2400" dirty="0" err="1"/>
              <a:t>Artrit</a:t>
            </a:r>
            <a:endParaRPr lang="tr-TR" sz="2400" dirty="0"/>
          </a:p>
          <a:p>
            <a:pPr marL="800100" lvl="1" indent="-342900">
              <a:buFont typeface="Arial" panose="020B0604020202020204" pitchFamily="34" charset="0"/>
              <a:buChar char="•"/>
            </a:pPr>
            <a:r>
              <a:rPr lang="tr-TR" sz="2400" dirty="0" err="1"/>
              <a:t>Ankilozan</a:t>
            </a:r>
            <a:r>
              <a:rPr lang="tr-TR" sz="2400" dirty="0"/>
              <a:t> </a:t>
            </a:r>
            <a:r>
              <a:rPr lang="tr-TR" sz="2400" dirty="0" err="1"/>
              <a:t>Spondilit</a:t>
            </a:r>
            <a:endParaRPr lang="tr-TR" sz="2400" dirty="0"/>
          </a:p>
          <a:p>
            <a:pPr marL="800100" lvl="1" indent="-342900">
              <a:buFont typeface="Arial" panose="020B0604020202020204" pitchFamily="34" charset="0"/>
              <a:buChar char="•"/>
            </a:pPr>
            <a:r>
              <a:rPr lang="tr-TR" sz="2400" dirty="0" err="1"/>
              <a:t>Reiter</a:t>
            </a:r>
            <a:r>
              <a:rPr lang="tr-TR" sz="2400" dirty="0"/>
              <a:t> Sendromu</a:t>
            </a:r>
          </a:p>
          <a:p>
            <a:pPr marL="800100" lvl="1" indent="-342900">
              <a:buFont typeface="Arial" panose="020B0604020202020204" pitchFamily="34" charset="0"/>
              <a:buChar char="•"/>
            </a:pPr>
            <a:r>
              <a:rPr lang="tr-TR" sz="2400" dirty="0" err="1"/>
              <a:t>Poliartritis</a:t>
            </a:r>
            <a:r>
              <a:rPr lang="tr-TR" sz="2400" dirty="0"/>
              <a:t> </a:t>
            </a:r>
            <a:r>
              <a:rPr lang="tr-TR" sz="2400" dirty="0" err="1"/>
              <a:t>Nodosa</a:t>
            </a:r>
            <a:endParaRPr lang="tr-TR" sz="2400" dirty="0"/>
          </a:p>
          <a:p>
            <a:pPr lvl="1"/>
            <a:endParaRPr lang="tr-TR" sz="2400" dirty="0"/>
          </a:p>
        </p:txBody>
      </p:sp>
    </p:spTree>
    <p:extLst>
      <p:ext uri="{BB962C8B-B14F-4D97-AF65-F5344CB8AC3E}">
        <p14:creationId xmlns:p14="http://schemas.microsoft.com/office/powerpoint/2010/main" val="58709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990599"/>
            <a:ext cx="7429500" cy="685800"/>
          </a:xfrm>
        </p:spPr>
        <p:txBody>
          <a:bodyPr anchor="t">
            <a:normAutofit/>
          </a:bodyPr>
          <a:lstStyle/>
          <a:p>
            <a:r>
              <a:rPr lang="tr-TR" sz="3600" b="1" dirty="0"/>
              <a:t>Etiyoloji </a:t>
            </a:r>
          </a:p>
        </p:txBody>
      </p:sp>
      <p:sp>
        <p:nvSpPr>
          <p:cNvPr id="6" name="Rectangle 5">
            <a:extLst>
              <a:ext uri="{FF2B5EF4-FFF2-40B4-BE49-F238E27FC236}">
                <a16:creationId xmlns:a16="http://schemas.microsoft.com/office/drawing/2014/main" id="{A36C2DCB-6FCF-7646-BF8F-02CB314CDFE2}"/>
              </a:ext>
            </a:extLst>
          </p:cNvPr>
          <p:cNvSpPr/>
          <p:nvPr/>
        </p:nvSpPr>
        <p:spPr>
          <a:xfrm>
            <a:off x="755575" y="1756588"/>
            <a:ext cx="7429500" cy="4339650"/>
          </a:xfrm>
          <a:prstGeom prst="rect">
            <a:avLst/>
          </a:prstGeom>
        </p:spPr>
        <p:txBody>
          <a:bodyPr wrap="square">
            <a:spAutoFit/>
          </a:bodyPr>
          <a:lstStyle/>
          <a:p>
            <a:pPr marL="457200" indent="-457200">
              <a:buFont typeface=".Apple Color Emoji UI"/>
              <a:buChar char="📍"/>
            </a:pPr>
            <a:r>
              <a:rPr lang="tr-TR" sz="2800" b="1" dirty="0" err="1"/>
              <a:t>Vasküler</a:t>
            </a:r>
            <a:r>
              <a:rPr lang="tr-TR" sz="2800" b="1" dirty="0"/>
              <a:t> Hastalıklar</a:t>
            </a:r>
          </a:p>
          <a:p>
            <a:pPr marL="800100" lvl="1" indent="-342900">
              <a:buFont typeface="Arial" panose="020B0604020202020204" pitchFamily="34" charset="0"/>
              <a:buChar char="•"/>
            </a:pPr>
            <a:r>
              <a:rPr lang="tr-TR" sz="2400" dirty="0" err="1"/>
              <a:t>Diffüz</a:t>
            </a:r>
            <a:r>
              <a:rPr lang="tr-TR" sz="2400" dirty="0"/>
              <a:t> arterit ve diğer </a:t>
            </a:r>
            <a:r>
              <a:rPr lang="tr-TR" sz="2400" dirty="0" err="1"/>
              <a:t>vaskülitler</a:t>
            </a:r>
            <a:endParaRPr lang="tr-TR" sz="2400" dirty="0"/>
          </a:p>
          <a:p>
            <a:pPr marL="800100" lvl="1" indent="-342900">
              <a:buFont typeface="Arial" panose="020B0604020202020204" pitchFamily="34" charset="0"/>
              <a:buChar char="•"/>
            </a:pPr>
            <a:r>
              <a:rPr lang="tr-TR" sz="2400" dirty="0" err="1"/>
              <a:t>Ateroskleroz</a:t>
            </a:r>
            <a:r>
              <a:rPr lang="tr-TR" sz="2400" dirty="0"/>
              <a:t>, </a:t>
            </a:r>
            <a:r>
              <a:rPr lang="tr-TR" sz="2400" dirty="0" err="1"/>
              <a:t>trombofilebit</a:t>
            </a:r>
            <a:endParaRPr lang="tr-TR" sz="2400" dirty="0"/>
          </a:p>
          <a:p>
            <a:pPr lvl="1"/>
            <a:endParaRPr lang="tr-TR" sz="2400" dirty="0"/>
          </a:p>
          <a:p>
            <a:pPr marL="457200" indent="-457200">
              <a:buFont typeface=".Apple Color Emoji UI"/>
              <a:buChar char="📍"/>
            </a:pPr>
            <a:r>
              <a:rPr lang="tr-TR" sz="2800" b="1" dirty="0"/>
              <a:t>İlaçlar</a:t>
            </a:r>
          </a:p>
          <a:p>
            <a:pPr marL="914400" lvl="1" indent="-457200">
              <a:buFont typeface="Arial" panose="020B0604020202020204" pitchFamily="34" charset="0"/>
              <a:buChar char="•"/>
            </a:pPr>
            <a:r>
              <a:rPr lang="tr-TR" sz="2400" dirty="0"/>
              <a:t>Anti tüberküloz ajanlar ( </a:t>
            </a:r>
            <a:r>
              <a:rPr lang="tr-TR" sz="2400" dirty="0" err="1"/>
              <a:t>İzoniyazid</a:t>
            </a:r>
            <a:r>
              <a:rPr lang="tr-TR" sz="2400" dirty="0"/>
              <a:t>, </a:t>
            </a:r>
            <a:r>
              <a:rPr lang="tr-TR" sz="2400" dirty="0" err="1"/>
              <a:t>Rifampisin</a:t>
            </a:r>
            <a:r>
              <a:rPr lang="tr-TR" sz="2400" dirty="0"/>
              <a:t>, </a:t>
            </a:r>
            <a:r>
              <a:rPr lang="tr-TR" sz="2400" dirty="0" err="1"/>
              <a:t>Prizinamid</a:t>
            </a:r>
            <a:r>
              <a:rPr lang="tr-TR" sz="2400" dirty="0"/>
              <a:t>)</a:t>
            </a:r>
          </a:p>
          <a:p>
            <a:pPr marL="914400" lvl="1" indent="-457200">
              <a:buFont typeface="Arial" panose="020B0604020202020204" pitchFamily="34" charset="0"/>
              <a:buChar char="•"/>
            </a:pPr>
            <a:r>
              <a:rPr lang="tr-TR" sz="2400" dirty="0" err="1"/>
              <a:t>Antikonvülzanlar</a:t>
            </a:r>
            <a:r>
              <a:rPr lang="tr-TR" sz="2400" dirty="0"/>
              <a:t> (</a:t>
            </a:r>
            <a:r>
              <a:rPr lang="tr-TR" sz="2400" dirty="0" err="1"/>
              <a:t>Barbitüratlar</a:t>
            </a:r>
            <a:r>
              <a:rPr lang="tr-TR" sz="2400" dirty="0"/>
              <a:t>, </a:t>
            </a:r>
            <a:r>
              <a:rPr lang="tr-TR" sz="2400" dirty="0" err="1"/>
              <a:t>Benzodiazepinler</a:t>
            </a:r>
            <a:r>
              <a:rPr lang="tr-TR" sz="2400" dirty="0"/>
              <a:t>)</a:t>
            </a:r>
          </a:p>
          <a:p>
            <a:pPr marL="914400" lvl="1" indent="-457200">
              <a:buFont typeface="Arial" panose="020B0604020202020204" pitchFamily="34" charset="0"/>
              <a:buChar char="•"/>
            </a:pPr>
            <a:r>
              <a:rPr lang="tr-TR" sz="2400" dirty="0" err="1"/>
              <a:t>Siklosporin</a:t>
            </a:r>
            <a:endParaRPr lang="tr-TR" sz="2400" dirty="0"/>
          </a:p>
          <a:p>
            <a:pPr marL="457200" indent="-457200">
              <a:buFont typeface=".Apple Color Emoji UI"/>
              <a:buChar char="📍"/>
            </a:pPr>
            <a:endParaRPr lang="tr-TR" sz="2800" b="1" dirty="0"/>
          </a:p>
          <a:p>
            <a:endParaRPr lang="tr-TR" sz="2400" dirty="0"/>
          </a:p>
        </p:txBody>
      </p:sp>
    </p:spTree>
    <p:extLst>
      <p:ext uri="{BB962C8B-B14F-4D97-AF65-F5344CB8AC3E}">
        <p14:creationId xmlns:p14="http://schemas.microsoft.com/office/powerpoint/2010/main" val="250436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990599"/>
            <a:ext cx="7429500" cy="685800"/>
          </a:xfrm>
        </p:spPr>
        <p:txBody>
          <a:bodyPr anchor="t">
            <a:normAutofit/>
          </a:bodyPr>
          <a:lstStyle/>
          <a:p>
            <a:r>
              <a:rPr lang="tr-TR" sz="3600" b="1" dirty="0"/>
              <a:t>Etiyoloji </a:t>
            </a:r>
          </a:p>
        </p:txBody>
      </p:sp>
      <p:sp>
        <p:nvSpPr>
          <p:cNvPr id="6" name="Rectangle 5">
            <a:extLst>
              <a:ext uri="{FF2B5EF4-FFF2-40B4-BE49-F238E27FC236}">
                <a16:creationId xmlns:a16="http://schemas.microsoft.com/office/drawing/2014/main" id="{A36C2DCB-6FCF-7646-BF8F-02CB314CDFE2}"/>
              </a:ext>
            </a:extLst>
          </p:cNvPr>
          <p:cNvSpPr/>
          <p:nvPr/>
        </p:nvSpPr>
        <p:spPr>
          <a:xfrm>
            <a:off x="755575" y="1756588"/>
            <a:ext cx="7429500" cy="5386090"/>
          </a:xfrm>
          <a:prstGeom prst="rect">
            <a:avLst/>
          </a:prstGeom>
        </p:spPr>
        <p:txBody>
          <a:bodyPr wrap="square">
            <a:spAutoFit/>
          </a:bodyPr>
          <a:lstStyle/>
          <a:p>
            <a:pPr marL="457200" indent="-457200">
              <a:buFont typeface=".Apple Color Emoji UI"/>
              <a:buChar char="📍"/>
            </a:pPr>
            <a:r>
              <a:rPr lang="tr-TR" sz="2800" b="1" dirty="0"/>
              <a:t>Diğer Nedenler</a:t>
            </a:r>
          </a:p>
          <a:p>
            <a:pPr marL="800100" lvl="1" indent="-342900">
              <a:buFont typeface="Arial" panose="020B0604020202020204" pitchFamily="34" charset="0"/>
              <a:buChar char="•"/>
            </a:pPr>
            <a:r>
              <a:rPr lang="tr-TR" sz="2400" dirty="0" err="1"/>
              <a:t>Miyokard</a:t>
            </a:r>
            <a:r>
              <a:rPr lang="tr-TR" sz="2400" dirty="0"/>
              <a:t> enfarktüsü, </a:t>
            </a:r>
            <a:r>
              <a:rPr lang="tr-TR" sz="2400" dirty="0" err="1"/>
              <a:t>enfektif</a:t>
            </a:r>
            <a:r>
              <a:rPr lang="tr-TR" sz="2400" dirty="0"/>
              <a:t> </a:t>
            </a:r>
            <a:r>
              <a:rPr lang="tr-TR" sz="2400" dirty="0" err="1"/>
              <a:t>endokardit</a:t>
            </a:r>
            <a:r>
              <a:rPr lang="tr-TR" sz="2400" dirty="0"/>
              <a:t>, </a:t>
            </a:r>
            <a:r>
              <a:rPr lang="tr-TR" sz="2400" dirty="0" err="1"/>
              <a:t>perikardit</a:t>
            </a:r>
            <a:r>
              <a:rPr lang="tr-TR" sz="2400" dirty="0"/>
              <a:t> </a:t>
            </a:r>
          </a:p>
          <a:p>
            <a:pPr marL="800100" lvl="1" indent="-342900">
              <a:buFont typeface="Arial" panose="020B0604020202020204" pitchFamily="34" charset="0"/>
              <a:buChar char="•"/>
            </a:pPr>
            <a:r>
              <a:rPr lang="tr-TR" sz="2400" dirty="0" err="1"/>
              <a:t>Torasik</a:t>
            </a:r>
            <a:r>
              <a:rPr lang="tr-TR" sz="2400" dirty="0"/>
              <a:t> ve kardiyak operasyonlar</a:t>
            </a:r>
          </a:p>
          <a:p>
            <a:pPr marL="800100" lvl="1" indent="-342900">
              <a:buFont typeface="Arial" panose="020B0604020202020204" pitchFamily="34" charset="0"/>
              <a:buChar char="•"/>
            </a:pPr>
            <a:r>
              <a:rPr lang="tr-TR" sz="2400" dirty="0" err="1"/>
              <a:t>Pnömotoraks</a:t>
            </a:r>
            <a:r>
              <a:rPr lang="tr-TR" sz="2400" dirty="0"/>
              <a:t>, </a:t>
            </a:r>
            <a:r>
              <a:rPr lang="tr-TR" sz="2400" dirty="0" err="1"/>
              <a:t>hemotoraks</a:t>
            </a:r>
            <a:endParaRPr lang="tr-TR" sz="2400" dirty="0"/>
          </a:p>
          <a:p>
            <a:pPr marL="800100" lvl="1" indent="-342900">
              <a:buFont typeface="Arial" panose="020B0604020202020204" pitchFamily="34" charset="0"/>
              <a:buChar char="•"/>
            </a:pPr>
            <a:r>
              <a:rPr lang="tr-TR" sz="2400" dirty="0"/>
              <a:t>Enfeksiyonlar</a:t>
            </a:r>
          </a:p>
          <a:p>
            <a:pPr marL="800100" lvl="1" indent="-342900">
              <a:buFont typeface="Arial" panose="020B0604020202020204" pitchFamily="34" charset="0"/>
              <a:buChar char="•"/>
            </a:pPr>
            <a:r>
              <a:rPr lang="tr-TR" sz="2400" dirty="0" err="1"/>
              <a:t>Pulmoner</a:t>
            </a:r>
            <a:r>
              <a:rPr lang="tr-TR" sz="2400" dirty="0"/>
              <a:t> tüberküloz</a:t>
            </a:r>
          </a:p>
          <a:p>
            <a:pPr marL="800100" lvl="1" indent="-342900">
              <a:buFont typeface="Arial" panose="020B0604020202020204" pitchFamily="34" charset="0"/>
              <a:buChar char="•"/>
            </a:pPr>
            <a:r>
              <a:rPr lang="tr-TR" sz="2400" dirty="0" err="1"/>
              <a:t>Neoplazmlar</a:t>
            </a:r>
            <a:r>
              <a:rPr lang="tr-TR" sz="2400" dirty="0"/>
              <a:t> (meme, akciğer CA)</a:t>
            </a:r>
          </a:p>
          <a:p>
            <a:pPr marL="800100" lvl="1" indent="-342900">
              <a:buFont typeface="Arial" panose="020B0604020202020204" pitchFamily="34" charset="0"/>
              <a:buChar char="•"/>
            </a:pPr>
            <a:r>
              <a:rPr lang="tr-TR" sz="2400" dirty="0"/>
              <a:t>Endokrin hastalıklar (</a:t>
            </a:r>
            <a:r>
              <a:rPr lang="tr-TR" sz="2400" dirty="0" err="1"/>
              <a:t>hipertiroidi</a:t>
            </a:r>
            <a:r>
              <a:rPr lang="tr-TR" sz="2400" dirty="0"/>
              <a:t>, DM)</a:t>
            </a:r>
          </a:p>
          <a:p>
            <a:pPr marL="800100" lvl="1" indent="-342900">
              <a:buFont typeface="Arial" panose="020B0604020202020204" pitchFamily="34" charset="0"/>
              <a:buChar char="•"/>
            </a:pPr>
            <a:r>
              <a:rPr lang="tr-TR" sz="2400" dirty="0"/>
              <a:t>Histerik kişilik</a:t>
            </a:r>
          </a:p>
          <a:p>
            <a:pPr marL="800100" lvl="1" indent="-342900">
              <a:buFont typeface="Arial" panose="020B0604020202020204" pitchFamily="34" charset="0"/>
              <a:buChar char="•"/>
            </a:pPr>
            <a:r>
              <a:rPr lang="tr-TR" sz="2400" dirty="0"/>
              <a:t>Diş çekimi</a:t>
            </a:r>
          </a:p>
          <a:p>
            <a:pPr marL="800100" lvl="1" indent="-342900">
              <a:buFont typeface="Arial" panose="020B0604020202020204" pitchFamily="34" charset="0"/>
              <a:buChar char="•"/>
            </a:pPr>
            <a:r>
              <a:rPr lang="tr-TR" sz="2400" dirty="0" err="1"/>
              <a:t>Hiperlipidemi</a:t>
            </a:r>
            <a:endParaRPr lang="tr-TR" sz="2400" dirty="0"/>
          </a:p>
          <a:p>
            <a:pPr marL="800100" lvl="1" indent="-342900">
              <a:buFont typeface="Arial" panose="020B0604020202020204" pitchFamily="34" charset="0"/>
              <a:buChar char="•"/>
            </a:pPr>
            <a:r>
              <a:rPr lang="tr-TR" sz="2400" dirty="0"/>
              <a:t>Gebelik (son aylarda alt </a:t>
            </a:r>
            <a:r>
              <a:rPr lang="tr-TR" sz="2400" dirty="0" err="1"/>
              <a:t>ekstremitede</a:t>
            </a:r>
            <a:r>
              <a:rPr lang="tr-TR" sz="2400" dirty="0"/>
              <a:t>)</a:t>
            </a:r>
          </a:p>
          <a:p>
            <a:pPr marL="457200" indent="-457200">
              <a:buFont typeface=".Apple Color Emoji UI"/>
              <a:buChar char="📍"/>
            </a:pPr>
            <a:endParaRPr lang="tr-TR" sz="2800" b="1" dirty="0"/>
          </a:p>
          <a:p>
            <a:endParaRPr lang="tr-TR" sz="2400" dirty="0"/>
          </a:p>
        </p:txBody>
      </p:sp>
    </p:spTree>
    <p:extLst>
      <p:ext uri="{BB962C8B-B14F-4D97-AF65-F5344CB8AC3E}">
        <p14:creationId xmlns:p14="http://schemas.microsoft.com/office/powerpoint/2010/main" val="245593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2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p:cNvSpPr>
            <a:spLocks noGrp="1"/>
          </p:cNvSpPr>
          <p:nvPr>
            <p:ph type="title"/>
          </p:nvPr>
        </p:nvSpPr>
        <p:spPr>
          <a:xfrm>
            <a:off x="482600" y="321734"/>
            <a:ext cx="8178799" cy="1135737"/>
          </a:xfrm>
        </p:spPr>
        <p:txBody>
          <a:bodyPr>
            <a:normAutofit/>
          </a:bodyPr>
          <a:lstStyle/>
          <a:p>
            <a:r>
              <a:rPr lang="tr-TR" sz="3600" b="1" dirty="0" err="1"/>
              <a:t>Patofizyolojik</a:t>
            </a:r>
            <a:r>
              <a:rPr lang="tr-TR" sz="3600" b="1" dirty="0"/>
              <a:t> Mekanizmalar </a:t>
            </a:r>
          </a:p>
        </p:txBody>
      </p:sp>
      <p:sp>
        <p:nvSpPr>
          <p:cNvPr id="45" name="Rectangle 3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3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İçerik Yer Tutucusu 2">
            <a:extLst>
              <a:ext uri="{FF2B5EF4-FFF2-40B4-BE49-F238E27FC236}">
                <a16:creationId xmlns:a16="http://schemas.microsoft.com/office/drawing/2014/main" id="{95C66D9D-7475-E575-2287-43D9C4D5C38F}"/>
              </a:ext>
            </a:extLst>
          </p:cNvPr>
          <p:cNvGraphicFramePr>
            <a:graphicFrameLocks noGrp="1"/>
          </p:cNvGraphicFramePr>
          <p:nvPr>
            <p:ph idx="1"/>
            <p:extLst>
              <p:ext uri="{D42A27DB-BD31-4B8C-83A1-F6EECF244321}">
                <p14:modId xmlns:p14="http://schemas.microsoft.com/office/powerpoint/2010/main" val="604147430"/>
              </p:ext>
            </p:extLst>
          </p:nvPr>
        </p:nvGraphicFramePr>
        <p:xfrm>
          <a:off x="425557" y="1386466"/>
          <a:ext cx="8235842" cy="5052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176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5" y="476672"/>
            <a:ext cx="8090543" cy="617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477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5600700" cy="6858000"/>
            <a:chOff x="7467600" y="0"/>
            <a:chExt cx="4724400" cy="6858000"/>
          </a:xfrm>
        </p:grpSpPr>
        <p:sp>
          <p:nvSpPr>
            <p:cNvPr id="13" name="Rectangle 12">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27275"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1676400"/>
            <a:ext cx="2857500" cy="3505200"/>
          </a:xfrm>
        </p:spPr>
        <p:txBody>
          <a:bodyPr anchor="t">
            <a:normAutofit/>
          </a:bodyPr>
          <a:lstStyle/>
          <a:p>
            <a:r>
              <a:rPr lang="tr-TR" sz="3500" dirty="0"/>
              <a:t>Günümüzde en çok kabul gören </a:t>
            </a:r>
            <a:r>
              <a:rPr lang="tr-TR" sz="3500" dirty="0" err="1"/>
              <a:t>patofizyoloji</a:t>
            </a:r>
            <a:r>
              <a:rPr lang="tr-TR" sz="3500" dirty="0"/>
              <a:t>;</a:t>
            </a:r>
          </a:p>
        </p:txBody>
      </p:sp>
      <p:sp>
        <p:nvSpPr>
          <p:cNvPr id="5" name="Yuvarlatılmış Dikdörtgen 4"/>
          <p:cNvSpPr/>
          <p:nvPr/>
        </p:nvSpPr>
        <p:spPr>
          <a:xfrm>
            <a:off x="106923" y="5969185"/>
            <a:ext cx="8930153" cy="855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tr-TR" sz="1200" dirty="0" err="1">
                <a:solidFill>
                  <a:schemeClr val="tx1"/>
                </a:solidFill>
              </a:rPr>
              <a:t>Coderre</a:t>
            </a:r>
            <a:r>
              <a:rPr lang="tr-TR" sz="1200" dirty="0">
                <a:solidFill>
                  <a:schemeClr val="tx1"/>
                </a:solidFill>
              </a:rPr>
              <a:t> TJ, et al. </a:t>
            </a:r>
            <a:r>
              <a:rPr lang="tr-TR" sz="1200" dirty="0" err="1">
                <a:solidFill>
                  <a:schemeClr val="tx1"/>
                </a:solidFill>
              </a:rPr>
              <a:t>Chronic</a:t>
            </a:r>
            <a:r>
              <a:rPr lang="tr-TR" sz="1200" dirty="0">
                <a:solidFill>
                  <a:schemeClr val="tx1"/>
                </a:solidFill>
              </a:rPr>
              <a:t> post-</a:t>
            </a:r>
            <a:r>
              <a:rPr lang="tr-TR" sz="1200" dirty="0" err="1">
                <a:solidFill>
                  <a:schemeClr val="tx1"/>
                </a:solidFill>
              </a:rPr>
              <a:t>ischemia</a:t>
            </a:r>
            <a:r>
              <a:rPr lang="tr-TR" sz="1200" dirty="0">
                <a:solidFill>
                  <a:schemeClr val="tx1"/>
                </a:solidFill>
              </a:rPr>
              <a:t> </a:t>
            </a:r>
            <a:r>
              <a:rPr lang="tr-TR" sz="1200" dirty="0" err="1">
                <a:solidFill>
                  <a:schemeClr val="tx1"/>
                </a:solidFill>
              </a:rPr>
              <a:t>pain</a:t>
            </a:r>
            <a:r>
              <a:rPr lang="tr-TR" sz="1200" dirty="0">
                <a:solidFill>
                  <a:schemeClr val="tx1"/>
                </a:solidFill>
              </a:rPr>
              <a:t> (CPIP): a </a:t>
            </a:r>
            <a:r>
              <a:rPr lang="tr-TR" sz="1200" dirty="0" err="1">
                <a:solidFill>
                  <a:schemeClr val="tx1"/>
                </a:solidFill>
              </a:rPr>
              <a:t>novel</a:t>
            </a:r>
            <a:r>
              <a:rPr lang="tr-TR" sz="1200" dirty="0">
                <a:solidFill>
                  <a:schemeClr val="tx1"/>
                </a:solidFill>
              </a:rPr>
              <a:t> </a:t>
            </a:r>
            <a:r>
              <a:rPr lang="tr-TR" sz="1200" dirty="0" err="1">
                <a:solidFill>
                  <a:schemeClr val="tx1"/>
                </a:solidFill>
              </a:rPr>
              <a:t>animal</a:t>
            </a:r>
            <a:r>
              <a:rPr lang="tr-TR" sz="1200" dirty="0">
                <a:solidFill>
                  <a:schemeClr val="tx1"/>
                </a:solidFill>
              </a:rPr>
              <a:t> model of </a:t>
            </a:r>
            <a:r>
              <a:rPr lang="tr-TR" sz="1200" dirty="0" err="1">
                <a:solidFill>
                  <a:schemeClr val="tx1"/>
                </a:solidFill>
              </a:rPr>
              <a:t>complex</a:t>
            </a:r>
            <a:r>
              <a:rPr lang="tr-TR" sz="1200" dirty="0">
                <a:solidFill>
                  <a:schemeClr val="tx1"/>
                </a:solidFill>
              </a:rPr>
              <a:t> </a:t>
            </a:r>
            <a:r>
              <a:rPr lang="tr-TR" sz="1200" dirty="0" err="1">
                <a:solidFill>
                  <a:schemeClr val="tx1"/>
                </a:solidFill>
              </a:rPr>
              <a:t>regional</a:t>
            </a:r>
            <a:r>
              <a:rPr lang="tr-TR" sz="1200" dirty="0">
                <a:solidFill>
                  <a:schemeClr val="tx1"/>
                </a:solidFill>
              </a:rPr>
              <a:t> </a:t>
            </a:r>
            <a:r>
              <a:rPr lang="tr-TR" sz="1200" dirty="0" err="1">
                <a:solidFill>
                  <a:schemeClr val="tx1"/>
                </a:solidFill>
              </a:rPr>
              <a:t>pain</a:t>
            </a:r>
            <a:r>
              <a:rPr lang="tr-TR" sz="1200" dirty="0">
                <a:solidFill>
                  <a:schemeClr val="tx1"/>
                </a:solidFill>
              </a:rPr>
              <a:t> </a:t>
            </a:r>
            <a:r>
              <a:rPr lang="tr-TR" sz="1200" dirty="0" err="1">
                <a:solidFill>
                  <a:schemeClr val="tx1"/>
                </a:solidFill>
              </a:rPr>
              <a:t>syndrome</a:t>
            </a:r>
            <a:r>
              <a:rPr lang="tr-TR" sz="1200" dirty="0">
                <a:solidFill>
                  <a:schemeClr val="tx1"/>
                </a:solidFill>
              </a:rPr>
              <a:t> </a:t>
            </a:r>
            <a:r>
              <a:rPr lang="tr-TR" sz="1200" dirty="0" err="1">
                <a:solidFill>
                  <a:schemeClr val="tx1"/>
                </a:solidFill>
              </a:rPr>
              <a:t>Type</a:t>
            </a:r>
            <a:r>
              <a:rPr lang="tr-TR" sz="1200" dirty="0">
                <a:solidFill>
                  <a:schemeClr val="tx1"/>
                </a:solidFill>
              </a:rPr>
              <a:t> I (CRPS-I; </a:t>
            </a:r>
            <a:r>
              <a:rPr lang="tr-TR" sz="1200" dirty="0" err="1">
                <a:solidFill>
                  <a:schemeClr val="tx1"/>
                </a:solidFill>
              </a:rPr>
              <a:t>reflex</a:t>
            </a:r>
            <a:r>
              <a:rPr lang="tr-TR" sz="1200" dirty="0">
                <a:solidFill>
                  <a:schemeClr val="tx1"/>
                </a:solidFill>
              </a:rPr>
              <a:t> </a:t>
            </a:r>
            <a:r>
              <a:rPr lang="tr-TR" sz="1200" dirty="0" err="1">
                <a:solidFill>
                  <a:schemeClr val="tx1"/>
                </a:solidFill>
              </a:rPr>
              <a:t>sympathetic</a:t>
            </a:r>
            <a:r>
              <a:rPr lang="tr-TR" sz="1200" dirty="0">
                <a:solidFill>
                  <a:schemeClr val="tx1"/>
                </a:solidFill>
              </a:rPr>
              <a:t> </a:t>
            </a:r>
            <a:r>
              <a:rPr lang="tr-TR" sz="1200" dirty="0" err="1">
                <a:solidFill>
                  <a:schemeClr val="tx1"/>
                </a:solidFill>
              </a:rPr>
              <a:t>dystrophy</a:t>
            </a:r>
            <a:r>
              <a:rPr lang="tr-TR" sz="1200" dirty="0">
                <a:solidFill>
                  <a:schemeClr val="tx1"/>
                </a:solidFill>
              </a:rPr>
              <a:t>) </a:t>
            </a:r>
            <a:r>
              <a:rPr lang="tr-TR" sz="1200" dirty="0" err="1">
                <a:solidFill>
                  <a:schemeClr val="tx1"/>
                </a:solidFill>
              </a:rPr>
              <a:t>produced</a:t>
            </a:r>
            <a:r>
              <a:rPr lang="tr-TR" sz="1200" dirty="0">
                <a:solidFill>
                  <a:schemeClr val="tx1"/>
                </a:solidFill>
              </a:rPr>
              <a:t> </a:t>
            </a:r>
            <a:r>
              <a:rPr lang="tr-TR" sz="1200" dirty="0" err="1">
                <a:solidFill>
                  <a:schemeClr val="tx1"/>
                </a:solidFill>
              </a:rPr>
              <a:t>by</a:t>
            </a:r>
            <a:r>
              <a:rPr lang="tr-TR" sz="1200" dirty="0">
                <a:solidFill>
                  <a:schemeClr val="tx1"/>
                </a:solidFill>
              </a:rPr>
              <a:t> </a:t>
            </a:r>
            <a:r>
              <a:rPr lang="tr-TR" sz="1200" dirty="0" err="1">
                <a:solidFill>
                  <a:schemeClr val="tx1"/>
                </a:solidFill>
              </a:rPr>
              <a:t>prolonged</a:t>
            </a:r>
            <a:r>
              <a:rPr lang="tr-TR" sz="1200" dirty="0">
                <a:solidFill>
                  <a:schemeClr val="tx1"/>
                </a:solidFill>
              </a:rPr>
              <a:t> </a:t>
            </a:r>
            <a:r>
              <a:rPr lang="tr-TR" sz="1200" dirty="0" err="1">
                <a:solidFill>
                  <a:schemeClr val="tx1"/>
                </a:solidFill>
              </a:rPr>
              <a:t>hindpaw</a:t>
            </a:r>
            <a:r>
              <a:rPr lang="tr-TR" sz="1200" dirty="0">
                <a:solidFill>
                  <a:schemeClr val="tx1"/>
                </a:solidFill>
              </a:rPr>
              <a:t> </a:t>
            </a:r>
            <a:r>
              <a:rPr lang="tr-TR" sz="1200" dirty="0" err="1">
                <a:solidFill>
                  <a:schemeClr val="tx1"/>
                </a:solidFill>
              </a:rPr>
              <a:t>ischemia</a:t>
            </a:r>
            <a:r>
              <a:rPr lang="tr-TR" sz="1200" dirty="0">
                <a:solidFill>
                  <a:schemeClr val="tx1"/>
                </a:solidFill>
              </a:rPr>
              <a:t> </a:t>
            </a:r>
            <a:r>
              <a:rPr lang="tr-TR" sz="1200" dirty="0" err="1">
                <a:solidFill>
                  <a:schemeClr val="tx1"/>
                </a:solidFill>
              </a:rPr>
              <a:t>and</a:t>
            </a:r>
            <a:r>
              <a:rPr lang="tr-TR" sz="1200" dirty="0">
                <a:solidFill>
                  <a:schemeClr val="tx1"/>
                </a:solidFill>
              </a:rPr>
              <a:t> </a:t>
            </a:r>
            <a:r>
              <a:rPr lang="tr-TR" sz="1200" dirty="0" err="1">
                <a:solidFill>
                  <a:schemeClr val="tx1"/>
                </a:solidFill>
              </a:rPr>
              <a:t>reperfusion</a:t>
            </a:r>
            <a:r>
              <a:rPr lang="tr-TR" sz="1200" dirty="0">
                <a:solidFill>
                  <a:schemeClr val="tx1"/>
                </a:solidFill>
              </a:rPr>
              <a:t> in </a:t>
            </a:r>
            <a:r>
              <a:rPr lang="tr-TR" sz="1200" dirty="0" err="1">
                <a:solidFill>
                  <a:schemeClr val="tx1"/>
                </a:solidFill>
              </a:rPr>
              <a:t>the</a:t>
            </a:r>
            <a:r>
              <a:rPr lang="tr-TR" sz="1200" dirty="0">
                <a:solidFill>
                  <a:schemeClr val="tx1"/>
                </a:solidFill>
              </a:rPr>
              <a:t> </a:t>
            </a:r>
            <a:r>
              <a:rPr lang="tr-TR" sz="1200" dirty="0" err="1">
                <a:solidFill>
                  <a:schemeClr val="tx1"/>
                </a:solidFill>
              </a:rPr>
              <a:t>rat</a:t>
            </a:r>
            <a:r>
              <a:rPr lang="tr-TR" sz="1200" dirty="0">
                <a:solidFill>
                  <a:schemeClr val="tx1"/>
                </a:solidFill>
              </a:rPr>
              <a:t>. </a:t>
            </a:r>
            <a:r>
              <a:rPr lang="tr-TR" sz="1200" dirty="0" err="1">
                <a:solidFill>
                  <a:schemeClr val="tx1"/>
                </a:solidFill>
              </a:rPr>
              <a:t>Pain</a:t>
            </a:r>
            <a:r>
              <a:rPr lang="tr-TR" sz="1200" dirty="0">
                <a:solidFill>
                  <a:schemeClr val="tx1"/>
                </a:solidFill>
              </a:rPr>
              <a:t> 2004;112:94-105. </a:t>
            </a:r>
          </a:p>
        </p:txBody>
      </p:sp>
      <p:sp>
        <p:nvSpPr>
          <p:cNvPr id="17" name="İçerik Yer Tutucusu 2">
            <a:extLst>
              <a:ext uri="{FF2B5EF4-FFF2-40B4-BE49-F238E27FC236}">
                <a16:creationId xmlns:a16="http://schemas.microsoft.com/office/drawing/2014/main" id="{D4B1582B-807F-3344-A283-82097088F636}"/>
              </a:ext>
            </a:extLst>
          </p:cNvPr>
          <p:cNvSpPr>
            <a:spLocks noGrp="1"/>
          </p:cNvSpPr>
          <p:nvPr>
            <p:ph idx="1"/>
          </p:nvPr>
        </p:nvSpPr>
        <p:spPr>
          <a:xfrm>
            <a:off x="3444875" y="1692275"/>
            <a:ext cx="5159573" cy="4040981"/>
          </a:xfrm>
        </p:spPr>
        <p:txBody>
          <a:bodyPr>
            <a:noAutofit/>
          </a:bodyPr>
          <a:lstStyle/>
          <a:p>
            <a:pPr>
              <a:spcBef>
                <a:spcPct val="0"/>
              </a:spcBef>
            </a:pPr>
            <a:r>
              <a:rPr lang="tr-TR" sz="2000" dirty="0">
                <a:latin typeface="+mj-lt"/>
                <a:ea typeface="+mj-ea"/>
                <a:cs typeface="+mj-cs"/>
              </a:rPr>
              <a:t>Başlangıçta travma sonucu yumuşak doku ve sinirlerdeki C lifleri ile A delta </a:t>
            </a:r>
            <a:r>
              <a:rPr lang="tr-TR" sz="2000" dirty="0" err="1">
                <a:latin typeface="+mj-lt"/>
                <a:ea typeface="+mj-ea"/>
                <a:cs typeface="+mj-cs"/>
              </a:rPr>
              <a:t>afferentlerinin</a:t>
            </a:r>
            <a:r>
              <a:rPr lang="tr-TR" sz="2000" dirty="0">
                <a:latin typeface="+mj-lt"/>
                <a:ea typeface="+mj-ea"/>
                <a:cs typeface="+mj-cs"/>
              </a:rPr>
              <a:t> uyarılması sonucu </a:t>
            </a:r>
            <a:r>
              <a:rPr lang="tr-TR" sz="2000" dirty="0" err="1">
                <a:latin typeface="+mj-lt"/>
                <a:ea typeface="+mj-ea"/>
                <a:cs typeface="+mj-cs"/>
              </a:rPr>
              <a:t>nörojenik</a:t>
            </a:r>
            <a:r>
              <a:rPr lang="tr-TR" sz="2000" dirty="0">
                <a:latin typeface="+mj-lt"/>
                <a:ea typeface="+mj-ea"/>
                <a:cs typeface="+mj-cs"/>
              </a:rPr>
              <a:t> </a:t>
            </a:r>
            <a:r>
              <a:rPr lang="tr-TR" sz="2000" dirty="0" err="1">
                <a:latin typeface="+mj-lt"/>
                <a:ea typeface="+mj-ea"/>
                <a:cs typeface="+mj-cs"/>
              </a:rPr>
              <a:t>inflamasyon</a:t>
            </a:r>
            <a:r>
              <a:rPr lang="tr-TR" sz="2000" dirty="0">
                <a:latin typeface="+mj-lt"/>
                <a:ea typeface="+mj-ea"/>
                <a:cs typeface="+mj-cs"/>
              </a:rPr>
              <a:t> başlaması</a:t>
            </a:r>
          </a:p>
          <a:p>
            <a:pPr marL="0" indent="0">
              <a:spcBef>
                <a:spcPct val="0"/>
              </a:spcBef>
              <a:buNone/>
            </a:pPr>
            <a:endParaRPr lang="tr-TR" sz="2000" dirty="0">
              <a:latin typeface="+mj-lt"/>
              <a:ea typeface="+mj-ea"/>
              <a:cs typeface="+mj-cs"/>
            </a:endParaRPr>
          </a:p>
          <a:p>
            <a:pPr>
              <a:spcBef>
                <a:spcPct val="0"/>
              </a:spcBef>
            </a:pPr>
            <a:r>
              <a:rPr lang="tr-TR" sz="2000" dirty="0">
                <a:latin typeface="+mj-lt"/>
                <a:ea typeface="+mj-ea"/>
                <a:cs typeface="+mj-cs"/>
              </a:rPr>
              <a:t>Hastalığın erken dönemindeki </a:t>
            </a:r>
            <a:r>
              <a:rPr lang="tr-TR" sz="2000" dirty="0" err="1">
                <a:latin typeface="+mj-lt"/>
                <a:ea typeface="+mj-ea"/>
                <a:cs typeface="+mj-cs"/>
              </a:rPr>
              <a:t>sempatetik</a:t>
            </a:r>
            <a:r>
              <a:rPr lang="tr-TR" sz="2000" dirty="0">
                <a:latin typeface="+mj-lt"/>
                <a:ea typeface="+mj-ea"/>
                <a:cs typeface="+mj-cs"/>
              </a:rPr>
              <a:t> ağrının önemli rolünün yanı sıra, ilerleyen dönemlerde </a:t>
            </a:r>
            <a:r>
              <a:rPr lang="tr-TR" sz="2000" dirty="0" err="1">
                <a:latin typeface="+mj-lt"/>
                <a:ea typeface="+mj-ea"/>
                <a:cs typeface="+mj-cs"/>
              </a:rPr>
              <a:t>N,metil</a:t>
            </a:r>
            <a:r>
              <a:rPr lang="tr-TR" sz="2000" dirty="0">
                <a:latin typeface="+mj-lt"/>
                <a:ea typeface="+mj-ea"/>
                <a:cs typeface="+mj-cs"/>
              </a:rPr>
              <a:t>-D-</a:t>
            </a:r>
            <a:r>
              <a:rPr lang="tr-TR" sz="2000" dirty="0" err="1">
                <a:latin typeface="+mj-lt"/>
                <a:ea typeface="+mj-ea"/>
                <a:cs typeface="+mj-cs"/>
              </a:rPr>
              <a:t>aspartat</a:t>
            </a:r>
            <a:r>
              <a:rPr lang="tr-TR" sz="2000" dirty="0">
                <a:latin typeface="+mj-lt"/>
                <a:ea typeface="+mj-ea"/>
                <a:cs typeface="+mj-cs"/>
              </a:rPr>
              <a:t> (NMDA) reseptör aktivasyonu ve </a:t>
            </a:r>
            <a:r>
              <a:rPr lang="tr-TR" sz="2000" dirty="0" err="1">
                <a:latin typeface="+mj-lt"/>
                <a:ea typeface="+mj-ea"/>
                <a:cs typeface="+mj-cs"/>
              </a:rPr>
              <a:t>dorsal</a:t>
            </a:r>
            <a:r>
              <a:rPr lang="tr-TR" sz="2000" dirty="0">
                <a:latin typeface="+mj-lt"/>
                <a:ea typeface="+mj-ea"/>
                <a:cs typeface="+mj-cs"/>
              </a:rPr>
              <a:t> kök </a:t>
            </a:r>
            <a:r>
              <a:rPr lang="tr-TR" sz="2000" dirty="0" err="1">
                <a:latin typeface="+mj-lt"/>
                <a:ea typeface="+mj-ea"/>
                <a:cs typeface="+mj-cs"/>
              </a:rPr>
              <a:t>ganglion</a:t>
            </a:r>
            <a:r>
              <a:rPr lang="tr-TR" sz="2000" dirty="0">
                <a:latin typeface="+mj-lt"/>
                <a:ea typeface="+mj-ea"/>
                <a:cs typeface="+mj-cs"/>
              </a:rPr>
              <a:t> seviyesindeki yapısal değişiklikler ile santral </a:t>
            </a:r>
            <a:r>
              <a:rPr lang="tr-TR" sz="2000" dirty="0" err="1">
                <a:latin typeface="+mj-lt"/>
                <a:ea typeface="+mj-ea"/>
                <a:cs typeface="+mj-cs"/>
              </a:rPr>
              <a:t>sensitizasyonun</a:t>
            </a:r>
            <a:r>
              <a:rPr lang="tr-TR" sz="2000" dirty="0">
                <a:latin typeface="+mj-lt"/>
                <a:ea typeface="+mj-ea"/>
                <a:cs typeface="+mj-cs"/>
              </a:rPr>
              <a:t> meydana gelmesidir</a:t>
            </a:r>
          </a:p>
        </p:txBody>
      </p:sp>
    </p:spTree>
    <p:extLst>
      <p:ext uri="{BB962C8B-B14F-4D97-AF65-F5344CB8AC3E}">
        <p14:creationId xmlns:p14="http://schemas.microsoft.com/office/powerpoint/2010/main" val="2852091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332656"/>
            <a:ext cx="7695483" cy="528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10970" y="5678158"/>
            <a:ext cx="8193478" cy="1063210"/>
          </a:xfrm>
          <a:prstGeom prst="rect">
            <a:avLst/>
          </a:prstGeom>
          <a:solidFill>
            <a:srgbClr val="BEEBF2">
              <a:alpha val="4596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000" dirty="0">
                <a:solidFill>
                  <a:schemeClr val="tx1"/>
                </a:solidFill>
              </a:rPr>
              <a:t>Sağ el bilek kırığı sonrasında olan KBAS Tip 1’in tedavi öncesi görünümü</a:t>
            </a:r>
          </a:p>
          <a:p>
            <a:pPr marL="342900" indent="-342900">
              <a:buFont typeface="Arial" panose="020B0604020202020204" pitchFamily="34" charset="0"/>
              <a:buChar char="•"/>
            </a:pPr>
            <a:r>
              <a:rPr lang="tr-TR" sz="2000" dirty="0">
                <a:solidFill>
                  <a:schemeClr val="tx1"/>
                </a:solidFill>
              </a:rPr>
              <a:t>Hastanın sağ elinde renk değişikliği, şişlik, parlaklık, kıllanmada artış görülmektedir.</a:t>
            </a:r>
          </a:p>
        </p:txBody>
      </p:sp>
    </p:spTree>
    <p:extLst>
      <p:ext uri="{BB962C8B-B14F-4D97-AF65-F5344CB8AC3E}">
        <p14:creationId xmlns:p14="http://schemas.microsoft.com/office/powerpoint/2010/main" val="3482246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Klinik </a:t>
            </a:r>
          </a:p>
        </p:txBody>
      </p:sp>
      <p:sp>
        <p:nvSpPr>
          <p:cNvPr id="3" name="İçerik Yer Tutucusu 2"/>
          <p:cNvSpPr>
            <a:spLocks noGrp="1"/>
          </p:cNvSpPr>
          <p:nvPr>
            <p:ph idx="1"/>
          </p:nvPr>
        </p:nvSpPr>
        <p:spPr/>
        <p:txBody>
          <a:bodyPr/>
          <a:lstStyle/>
          <a:p>
            <a:pPr>
              <a:buFont typeface=".Apple Color Emoji UI"/>
              <a:buChar char="📌"/>
            </a:pPr>
            <a:r>
              <a:rPr lang="tr-TR" dirty="0">
                <a:solidFill>
                  <a:srgbClr val="0070C0"/>
                </a:solidFill>
              </a:rPr>
              <a:t>Otonom</a:t>
            </a:r>
          </a:p>
          <a:p>
            <a:pPr>
              <a:buFont typeface=".Apple Color Emoji UI"/>
              <a:buChar char="📌"/>
            </a:pPr>
            <a:r>
              <a:rPr lang="tr-TR" dirty="0">
                <a:solidFill>
                  <a:srgbClr val="0070C0"/>
                </a:solidFill>
              </a:rPr>
              <a:t>Duyusal</a:t>
            </a:r>
          </a:p>
          <a:p>
            <a:pPr>
              <a:buFont typeface=".Apple Color Emoji UI"/>
              <a:buChar char="📌"/>
            </a:pPr>
            <a:r>
              <a:rPr lang="tr-TR" dirty="0">
                <a:solidFill>
                  <a:srgbClr val="0070C0"/>
                </a:solidFill>
              </a:rPr>
              <a:t>Motor</a:t>
            </a:r>
          </a:p>
          <a:p>
            <a:pPr>
              <a:buFont typeface=".Apple Color Emoji UI"/>
              <a:buChar char="📌"/>
            </a:pPr>
            <a:r>
              <a:rPr lang="tr-TR" dirty="0">
                <a:solidFill>
                  <a:schemeClr val="tx1">
                    <a:lumMod val="75000"/>
                    <a:lumOff val="25000"/>
                  </a:schemeClr>
                </a:solidFill>
              </a:rPr>
              <a:t>Bazı vakalarda </a:t>
            </a:r>
            <a:r>
              <a:rPr lang="tr-TR" dirty="0">
                <a:solidFill>
                  <a:srgbClr val="0070C0"/>
                </a:solidFill>
              </a:rPr>
              <a:t>radyolojik</a:t>
            </a:r>
            <a:r>
              <a:rPr lang="tr-TR" dirty="0">
                <a:solidFill>
                  <a:schemeClr val="tx1">
                    <a:lumMod val="75000"/>
                    <a:lumOff val="25000"/>
                  </a:schemeClr>
                </a:solidFill>
              </a:rPr>
              <a:t> değişikliklerle karakterizedir</a:t>
            </a:r>
          </a:p>
          <a:p>
            <a:endParaRPr lang="tr-TR" dirty="0">
              <a:solidFill>
                <a:schemeClr val="tx1">
                  <a:lumMod val="75000"/>
                  <a:lumOff val="25000"/>
                </a:schemeClr>
              </a:solidFill>
            </a:endParaRPr>
          </a:p>
          <a:p>
            <a:pPr>
              <a:buFont typeface=".Apple Color Emoji UI"/>
              <a:buChar char="🔎"/>
            </a:pPr>
            <a:r>
              <a:rPr lang="tr-TR" dirty="0">
                <a:solidFill>
                  <a:schemeClr val="tx1">
                    <a:lumMod val="75000"/>
                    <a:lumOff val="25000"/>
                  </a:schemeClr>
                </a:solidFill>
              </a:rPr>
              <a:t>Semptomlar olayın başlangıcından 3 hafta ile 6 ay sonrasında gelişir</a:t>
            </a:r>
          </a:p>
          <a:p>
            <a:pPr>
              <a:buFont typeface=".Apple Color Emoji UI"/>
              <a:buChar char="🔎"/>
            </a:pPr>
            <a:r>
              <a:rPr lang="tr-TR" dirty="0">
                <a:solidFill>
                  <a:schemeClr val="tx1">
                    <a:lumMod val="75000"/>
                    <a:lumOff val="25000"/>
                  </a:schemeClr>
                </a:solidFill>
              </a:rPr>
              <a:t>Travma ciddiyeti ile semptomların ciddiyeti arasında korelasyon yoktur</a:t>
            </a:r>
          </a:p>
          <a:p>
            <a:pPr>
              <a:buFont typeface=".Apple Color Emoji UI"/>
              <a:buChar char="🔎"/>
            </a:pPr>
            <a:r>
              <a:rPr lang="tr-TR" dirty="0">
                <a:solidFill>
                  <a:schemeClr val="tx1">
                    <a:lumMod val="75000"/>
                    <a:lumOff val="25000"/>
                  </a:schemeClr>
                </a:solidFill>
              </a:rPr>
              <a:t>Hastalığın seyri hastadan hastaya değişkenlik gösterir</a:t>
            </a:r>
          </a:p>
          <a:p>
            <a:endParaRPr lang="tr-TR" dirty="0"/>
          </a:p>
        </p:txBody>
      </p:sp>
    </p:spTree>
    <p:extLst>
      <p:ext uri="{BB962C8B-B14F-4D97-AF65-F5344CB8AC3E}">
        <p14:creationId xmlns:p14="http://schemas.microsoft.com/office/powerpoint/2010/main" val="279285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990599"/>
            <a:ext cx="7429500" cy="685800"/>
          </a:xfrm>
        </p:spPr>
        <p:txBody>
          <a:bodyPr anchor="t">
            <a:normAutofit/>
          </a:bodyPr>
          <a:lstStyle/>
          <a:p>
            <a:r>
              <a:rPr lang="tr-TR" sz="3500" b="1" dirty="0"/>
              <a:t>Sunum Planı </a:t>
            </a:r>
          </a:p>
        </p:txBody>
      </p:sp>
      <p:graphicFrame>
        <p:nvGraphicFramePr>
          <p:cNvPr id="5" name="İçerik Yer Tutucusu 2">
            <a:extLst>
              <a:ext uri="{FF2B5EF4-FFF2-40B4-BE49-F238E27FC236}">
                <a16:creationId xmlns:a16="http://schemas.microsoft.com/office/drawing/2014/main" id="{D47C2E62-0654-4781-AF11-CA0BC07318F2}"/>
              </a:ext>
            </a:extLst>
          </p:cNvPr>
          <p:cNvGraphicFramePr>
            <a:graphicFrameLocks noGrp="1"/>
          </p:cNvGraphicFramePr>
          <p:nvPr>
            <p:ph idx="1"/>
            <p:extLst>
              <p:ext uri="{D42A27DB-BD31-4B8C-83A1-F6EECF244321}">
                <p14:modId xmlns:p14="http://schemas.microsoft.com/office/powerpoint/2010/main" val="1208179210"/>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6229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Klinik </a:t>
            </a:r>
          </a:p>
        </p:txBody>
      </p:sp>
      <p:graphicFrame>
        <p:nvGraphicFramePr>
          <p:cNvPr id="4" name="İçerik Yer Tutucusu 3"/>
          <p:cNvGraphicFramePr>
            <a:graphicFrameLocks noGrp="1"/>
          </p:cNvGraphicFramePr>
          <p:nvPr>
            <p:ph idx="1"/>
          </p:nvPr>
        </p:nvGraphicFramePr>
        <p:xfrm>
          <a:off x="457200" y="1600200"/>
          <a:ext cx="8229600" cy="44500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tr-TR" dirty="0"/>
                        <a:t>SEMPTOMLAR</a:t>
                      </a:r>
                    </a:p>
                  </a:txBody>
                  <a:tcPr/>
                </a:tc>
                <a:tc>
                  <a:txBody>
                    <a:bodyPr/>
                    <a:lstStyle/>
                    <a:p>
                      <a:r>
                        <a:rPr lang="tr-TR" dirty="0"/>
                        <a:t>BULGULAR</a:t>
                      </a:r>
                    </a:p>
                  </a:txBody>
                  <a:tcPr/>
                </a:tc>
                <a:extLst>
                  <a:ext uri="{0D108BD9-81ED-4DB2-BD59-A6C34878D82A}">
                    <a16:rowId xmlns:a16="http://schemas.microsoft.com/office/drawing/2014/main" val="10000"/>
                  </a:ext>
                </a:extLst>
              </a:tr>
              <a:tr h="370840">
                <a:tc>
                  <a:txBody>
                    <a:bodyPr/>
                    <a:lstStyle/>
                    <a:p>
                      <a:r>
                        <a:rPr lang="tr-TR" sz="1800" kern="1200" dirty="0">
                          <a:solidFill>
                            <a:schemeClr val="dk1"/>
                          </a:solidFill>
                          <a:effectLst/>
                          <a:latin typeface="+mn-lt"/>
                          <a:ea typeface="+mn-ea"/>
                          <a:cs typeface="+mn-cs"/>
                        </a:rPr>
                        <a:t>Isı farkı                   %87</a:t>
                      </a:r>
                    </a:p>
                  </a:txBody>
                  <a:tcPr/>
                </a:tc>
                <a:tc>
                  <a:txBody>
                    <a:bodyPr/>
                    <a:lstStyle/>
                    <a:p>
                      <a:r>
                        <a:rPr lang="tr-TR" sz="1800" kern="1200" dirty="0" err="1">
                          <a:solidFill>
                            <a:schemeClr val="dk1"/>
                          </a:solidFill>
                          <a:effectLst/>
                          <a:latin typeface="+mn-lt"/>
                          <a:ea typeface="+mn-ea"/>
                          <a:cs typeface="+mn-cs"/>
                        </a:rPr>
                        <a:t>Allodini</a:t>
                      </a:r>
                      <a:r>
                        <a:rPr lang="tr-TR" sz="1800" kern="1200" dirty="0">
                          <a:solidFill>
                            <a:schemeClr val="dk1"/>
                          </a:solidFill>
                          <a:effectLst/>
                          <a:latin typeface="+mn-lt"/>
                          <a:ea typeface="+mn-ea"/>
                          <a:cs typeface="+mn-cs"/>
                        </a:rPr>
                        <a:t>                                    %74</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dk1"/>
                          </a:solidFill>
                          <a:effectLst/>
                          <a:latin typeface="+mn-lt"/>
                          <a:ea typeface="+mn-ea"/>
                          <a:cs typeface="+mn-cs"/>
                        </a:rPr>
                        <a:t>Spontan</a:t>
                      </a:r>
                      <a:r>
                        <a:rPr lang="tr-TR" sz="1800" kern="1200" dirty="0">
                          <a:solidFill>
                            <a:schemeClr val="dk1"/>
                          </a:solidFill>
                          <a:effectLst/>
                          <a:latin typeface="+mn-lt"/>
                          <a:ea typeface="+mn-ea"/>
                          <a:cs typeface="+mn-cs"/>
                        </a:rPr>
                        <a:t> ağrı          %81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Azalmış EHA                          </a:t>
                      </a:r>
                      <a:r>
                        <a:rPr lang="tr-TR" sz="1800" kern="1200" baseline="0" dirty="0">
                          <a:solidFill>
                            <a:schemeClr val="dk1"/>
                          </a:solidFill>
                          <a:effectLst/>
                          <a:latin typeface="+mn-lt"/>
                          <a:ea typeface="+mn-ea"/>
                          <a:cs typeface="+mn-cs"/>
                        </a:rPr>
                        <a:t> </a:t>
                      </a:r>
                      <a:r>
                        <a:rPr lang="tr-TR" sz="1800" kern="1200" dirty="0">
                          <a:solidFill>
                            <a:schemeClr val="dk1"/>
                          </a:solidFill>
                          <a:effectLst/>
                          <a:latin typeface="+mn-lt"/>
                          <a:ea typeface="+mn-ea"/>
                          <a:cs typeface="+mn-cs"/>
                        </a:rPr>
                        <a:t>%70</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Ödem                     %80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Renk asimetrisi                       %66</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Azalmış hareket     %80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Sıcaklık farkı                           %56</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Renk değişikliği      %79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Güç kaybı                               %54</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Güçsüzlük              %75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Deri değişiklikleri                    %20</a:t>
                      </a:r>
                    </a:p>
                  </a:txBody>
                  <a:tcPr/>
                </a:tc>
                <a:extLst>
                  <a:ext uri="{0D108BD9-81ED-4DB2-BD59-A6C34878D82A}">
                    <a16:rowId xmlns:a16="http://schemas.microsoft.com/office/drawing/2014/main" val="10006"/>
                  </a:ext>
                </a:extLst>
              </a:tr>
              <a:tr h="370840">
                <a:tc>
                  <a:txBody>
                    <a:bodyPr/>
                    <a:lstStyle/>
                    <a:p>
                      <a:r>
                        <a:rPr lang="tr-TR" sz="1800" kern="1200" dirty="0" err="1">
                          <a:solidFill>
                            <a:schemeClr val="dk1"/>
                          </a:solidFill>
                          <a:effectLst/>
                          <a:latin typeface="+mn-lt"/>
                          <a:ea typeface="+mn-ea"/>
                          <a:cs typeface="+mn-cs"/>
                        </a:rPr>
                        <a:t>Hiperestezi</a:t>
                      </a:r>
                      <a:r>
                        <a:rPr lang="tr-TR" sz="1800" kern="1200" dirty="0">
                          <a:solidFill>
                            <a:schemeClr val="dk1"/>
                          </a:solidFill>
                          <a:effectLst/>
                          <a:latin typeface="+mn-lt"/>
                          <a:ea typeface="+mn-ea"/>
                          <a:cs typeface="+mn-cs"/>
                        </a:rPr>
                        <a:t>             %65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dk1"/>
                          </a:solidFill>
                          <a:effectLst/>
                          <a:latin typeface="+mn-lt"/>
                          <a:ea typeface="+mn-ea"/>
                          <a:cs typeface="+mn-cs"/>
                        </a:rPr>
                        <a:t>Distoni</a:t>
                      </a:r>
                      <a:r>
                        <a:rPr lang="tr-TR" sz="1800" kern="1200" dirty="0">
                          <a:solidFill>
                            <a:schemeClr val="dk1"/>
                          </a:solidFill>
                          <a:effectLst/>
                          <a:latin typeface="+mn-lt"/>
                          <a:ea typeface="+mn-ea"/>
                          <a:cs typeface="+mn-cs"/>
                        </a:rPr>
                        <a:t>                                    %14</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Asimetrik terleme   %53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Tremor                                    %9</a:t>
                      </a:r>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dk1"/>
                          </a:solidFill>
                          <a:effectLst/>
                          <a:latin typeface="+mn-lt"/>
                          <a:ea typeface="+mn-ea"/>
                          <a:cs typeface="+mn-cs"/>
                        </a:rPr>
                        <a:t>Trofik</a:t>
                      </a:r>
                      <a:r>
                        <a:rPr lang="tr-TR" sz="1800" kern="1200" dirty="0">
                          <a:solidFill>
                            <a:schemeClr val="dk1"/>
                          </a:solidFill>
                          <a:effectLst/>
                          <a:latin typeface="+mn-lt"/>
                          <a:ea typeface="+mn-ea"/>
                          <a:cs typeface="+mn-cs"/>
                        </a:rPr>
                        <a:t> değişiklikler  %18-24</a:t>
                      </a:r>
                    </a:p>
                  </a:txBody>
                  <a:tcPr/>
                </a:tc>
                <a:tc>
                  <a:txBody>
                    <a:bodyPr/>
                    <a:lstStyle/>
                    <a:p>
                      <a:r>
                        <a:rPr lang="tr-TR" sz="1800" kern="1200" dirty="0">
                          <a:solidFill>
                            <a:schemeClr val="dk1"/>
                          </a:solidFill>
                          <a:effectLst/>
                          <a:latin typeface="+mn-lt"/>
                          <a:ea typeface="+mn-ea"/>
                          <a:cs typeface="+mn-cs"/>
                        </a:rPr>
                        <a:t>Tırnak değişikliği                     %9</a:t>
                      </a:r>
                    </a:p>
                  </a:txBody>
                  <a:tcPr/>
                </a:tc>
                <a:extLst>
                  <a:ext uri="{0D108BD9-81ED-4DB2-BD59-A6C34878D82A}">
                    <a16:rowId xmlns:a16="http://schemas.microsoft.com/office/drawing/2014/main" val="10009"/>
                  </a:ext>
                </a:extLst>
              </a:tr>
              <a:tr h="370840">
                <a:tc>
                  <a:txBody>
                    <a:bodyPr/>
                    <a:lstStyle/>
                    <a:p>
                      <a:r>
                        <a:rPr lang="tr-TR" sz="1800" kern="1200" dirty="0">
                          <a:solidFill>
                            <a:schemeClr val="dk1"/>
                          </a:solidFill>
                          <a:effectLst/>
                          <a:latin typeface="+mn-lt"/>
                          <a:ea typeface="+mn-ea"/>
                          <a:cs typeface="+mn-cs"/>
                        </a:rPr>
                        <a:t>Tremor                   %20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Tüy değişikliği                         %9</a:t>
                      </a:r>
                    </a:p>
                  </a:txBody>
                  <a:tcPr/>
                </a:tc>
                <a:extLst>
                  <a:ext uri="{0D108BD9-81ED-4DB2-BD59-A6C34878D82A}">
                    <a16:rowId xmlns:a16="http://schemas.microsoft.com/office/drawing/2014/main" val="10010"/>
                  </a:ext>
                </a:extLst>
              </a:tr>
              <a:tr h="370840">
                <a:tc>
                  <a:txBody>
                    <a:bodyPr/>
                    <a:lstStyle/>
                    <a:p>
                      <a:endParaRPr lang="tr-T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effectLst/>
                          <a:latin typeface="+mn-lt"/>
                          <a:ea typeface="+mn-ea"/>
                          <a:cs typeface="+mn-cs"/>
                        </a:rPr>
                        <a:t>Yabancılık hissi-ihmal sendromu??</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085246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Klinik</a:t>
            </a:r>
          </a:p>
        </p:txBody>
      </p:sp>
      <p:sp>
        <p:nvSpPr>
          <p:cNvPr id="3" name="İçerik Yer Tutucusu 2"/>
          <p:cNvSpPr>
            <a:spLocks noGrp="1"/>
          </p:cNvSpPr>
          <p:nvPr>
            <p:ph idx="1"/>
          </p:nvPr>
        </p:nvSpPr>
        <p:spPr/>
        <p:txBody>
          <a:bodyPr>
            <a:normAutofit/>
          </a:bodyPr>
          <a:lstStyle/>
          <a:p>
            <a:pPr marL="0" indent="0">
              <a:buNone/>
            </a:pPr>
            <a:r>
              <a:rPr lang="tr-TR" sz="2800" b="1" dirty="0">
                <a:solidFill>
                  <a:srgbClr val="0070C0"/>
                </a:solidFill>
              </a:rPr>
              <a:t>⚜️ Ağrı</a:t>
            </a:r>
          </a:p>
          <a:p>
            <a:pPr lvl="1"/>
            <a:r>
              <a:rPr lang="tr-TR" sz="2400" dirty="0">
                <a:solidFill>
                  <a:schemeClr val="tx1">
                    <a:lumMod val="75000"/>
                    <a:lumOff val="25000"/>
                  </a:schemeClr>
                </a:solidFill>
              </a:rPr>
              <a:t>En sık ve en belirgin başlangıç semptomu</a:t>
            </a:r>
          </a:p>
          <a:p>
            <a:pPr lvl="1"/>
            <a:r>
              <a:rPr lang="tr-TR" sz="2400" dirty="0" err="1">
                <a:solidFill>
                  <a:schemeClr val="tx1">
                    <a:lumMod val="75000"/>
                    <a:lumOff val="25000"/>
                  </a:schemeClr>
                </a:solidFill>
              </a:rPr>
              <a:t>Ekstremite</a:t>
            </a:r>
            <a:r>
              <a:rPr lang="tr-TR" sz="2400" dirty="0">
                <a:solidFill>
                  <a:schemeClr val="tx1">
                    <a:lumMod val="75000"/>
                    <a:lumOff val="25000"/>
                  </a:schemeClr>
                </a:solidFill>
              </a:rPr>
              <a:t> </a:t>
            </a:r>
            <a:r>
              <a:rPr lang="tr-TR" sz="2400" dirty="0" err="1">
                <a:solidFill>
                  <a:schemeClr val="tx1">
                    <a:lumMod val="75000"/>
                    <a:lumOff val="25000"/>
                  </a:schemeClr>
                </a:solidFill>
              </a:rPr>
              <a:t>distalinde</a:t>
            </a:r>
            <a:r>
              <a:rPr lang="tr-TR" sz="2400" dirty="0">
                <a:solidFill>
                  <a:schemeClr val="tx1">
                    <a:lumMod val="75000"/>
                    <a:lumOff val="25000"/>
                  </a:schemeClr>
                </a:solidFill>
              </a:rPr>
              <a:t> başlar </a:t>
            </a:r>
            <a:r>
              <a:rPr lang="tr-TR" sz="2400" dirty="0" err="1">
                <a:solidFill>
                  <a:schemeClr val="tx1">
                    <a:lumMod val="75000"/>
                    <a:lumOff val="25000"/>
                  </a:schemeClr>
                </a:solidFill>
              </a:rPr>
              <a:t>proksimale</a:t>
            </a:r>
            <a:r>
              <a:rPr lang="tr-TR" sz="2400" dirty="0">
                <a:solidFill>
                  <a:schemeClr val="tx1">
                    <a:lumMod val="75000"/>
                    <a:lumOff val="25000"/>
                  </a:schemeClr>
                </a:solidFill>
              </a:rPr>
              <a:t> doğru yayılır, daha </a:t>
            </a:r>
            <a:r>
              <a:rPr lang="tr-TR" sz="2400" dirty="0" err="1">
                <a:solidFill>
                  <a:schemeClr val="tx1">
                    <a:lumMod val="75000"/>
                    <a:lumOff val="25000"/>
                  </a:schemeClr>
                </a:solidFill>
              </a:rPr>
              <a:t>diffüz</a:t>
            </a:r>
            <a:r>
              <a:rPr lang="tr-TR" sz="2400" dirty="0">
                <a:solidFill>
                  <a:schemeClr val="tx1">
                    <a:lumMod val="75000"/>
                    <a:lumOff val="25000"/>
                  </a:schemeClr>
                </a:solidFill>
              </a:rPr>
              <a:t> ve derin karakter kazanır</a:t>
            </a:r>
          </a:p>
          <a:p>
            <a:pPr lvl="1"/>
            <a:r>
              <a:rPr lang="tr-TR" sz="2400" dirty="0">
                <a:solidFill>
                  <a:schemeClr val="tx1">
                    <a:lumMod val="75000"/>
                    <a:lumOff val="25000"/>
                  </a:schemeClr>
                </a:solidFill>
              </a:rPr>
              <a:t>Yanıcı, batıcı, zonklayıcı ağrı</a:t>
            </a:r>
          </a:p>
          <a:p>
            <a:r>
              <a:rPr lang="tr-TR" sz="2400" dirty="0" err="1">
                <a:solidFill>
                  <a:schemeClr val="tx1">
                    <a:lumMod val="75000"/>
                    <a:lumOff val="25000"/>
                  </a:schemeClr>
                </a:solidFill>
              </a:rPr>
              <a:t>Hiperaljezi</a:t>
            </a:r>
            <a:r>
              <a:rPr lang="tr-TR" sz="2400" dirty="0">
                <a:solidFill>
                  <a:schemeClr val="tx1">
                    <a:lumMod val="75000"/>
                    <a:lumOff val="25000"/>
                  </a:schemeClr>
                </a:solidFill>
              </a:rPr>
              <a:t>, </a:t>
            </a:r>
            <a:r>
              <a:rPr lang="tr-TR" sz="2400" dirty="0" err="1">
                <a:solidFill>
                  <a:schemeClr val="tx1">
                    <a:lumMod val="75000"/>
                    <a:lumOff val="25000"/>
                  </a:schemeClr>
                </a:solidFill>
              </a:rPr>
              <a:t>allodini</a:t>
            </a:r>
            <a:r>
              <a:rPr lang="tr-TR" sz="2400" dirty="0">
                <a:solidFill>
                  <a:schemeClr val="tx1">
                    <a:lumMod val="75000"/>
                    <a:lumOff val="25000"/>
                  </a:schemeClr>
                </a:solidFill>
              </a:rPr>
              <a:t>, </a:t>
            </a:r>
            <a:r>
              <a:rPr lang="tr-TR" sz="2400" dirty="0" err="1">
                <a:solidFill>
                  <a:schemeClr val="tx1">
                    <a:lumMod val="75000"/>
                    <a:lumOff val="25000"/>
                  </a:schemeClr>
                </a:solidFill>
              </a:rPr>
              <a:t>hiperpati</a:t>
            </a:r>
            <a:r>
              <a:rPr lang="tr-TR" sz="2400" dirty="0">
                <a:solidFill>
                  <a:schemeClr val="tx1">
                    <a:lumMod val="75000"/>
                    <a:lumOff val="25000"/>
                  </a:schemeClr>
                </a:solidFill>
              </a:rPr>
              <a:t>, </a:t>
            </a:r>
            <a:r>
              <a:rPr lang="tr-TR" sz="2400" dirty="0" err="1">
                <a:solidFill>
                  <a:schemeClr val="tx1">
                    <a:lumMod val="75000"/>
                    <a:lumOff val="25000"/>
                  </a:schemeClr>
                </a:solidFill>
              </a:rPr>
              <a:t>hiperestezi</a:t>
            </a:r>
            <a:r>
              <a:rPr lang="tr-TR" sz="2400" dirty="0">
                <a:solidFill>
                  <a:schemeClr val="tx1">
                    <a:lumMod val="75000"/>
                    <a:lumOff val="25000"/>
                  </a:schemeClr>
                </a:solidFill>
              </a:rPr>
              <a:t>, </a:t>
            </a:r>
            <a:r>
              <a:rPr lang="tr-TR" sz="2400" dirty="0" err="1">
                <a:solidFill>
                  <a:schemeClr val="tx1">
                    <a:lumMod val="75000"/>
                    <a:lumOff val="25000"/>
                  </a:schemeClr>
                </a:solidFill>
              </a:rPr>
              <a:t>dizestezi</a:t>
            </a:r>
            <a:r>
              <a:rPr lang="tr-TR" sz="2400" dirty="0">
                <a:solidFill>
                  <a:schemeClr val="tx1">
                    <a:lumMod val="75000"/>
                    <a:lumOff val="25000"/>
                  </a:schemeClr>
                </a:solidFill>
              </a:rPr>
              <a:t>, </a:t>
            </a:r>
            <a:r>
              <a:rPr lang="tr-TR" sz="2400" dirty="0" err="1">
                <a:solidFill>
                  <a:schemeClr val="tx1">
                    <a:lumMod val="75000"/>
                    <a:lumOff val="25000"/>
                  </a:schemeClr>
                </a:solidFill>
              </a:rPr>
              <a:t>parestezi</a:t>
            </a:r>
            <a:r>
              <a:rPr lang="tr-TR" sz="2400" dirty="0">
                <a:solidFill>
                  <a:schemeClr val="tx1">
                    <a:lumMod val="75000"/>
                    <a:lumOff val="25000"/>
                  </a:schemeClr>
                </a:solidFill>
              </a:rPr>
              <a:t> gibi duyusal semptomlar bulunabilir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4581128"/>
            <a:ext cx="3026971" cy="1988840"/>
          </a:xfrm>
          <a:prstGeom prst="rect">
            <a:avLst/>
          </a:prstGeom>
        </p:spPr>
      </p:pic>
    </p:spTree>
    <p:extLst>
      <p:ext uri="{BB962C8B-B14F-4D97-AF65-F5344CB8AC3E}">
        <p14:creationId xmlns:p14="http://schemas.microsoft.com/office/powerpoint/2010/main" val="79994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Klinik</a:t>
            </a:r>
          </a:p>
        </p:txBody>
      </p:sp>
      <p:sp>
        <p:nvSpPr>
          <p:cNvPr id="3" name="İçerik Yer Tutucusu 2"/>
          <p:cNvSpPr>
            <a:spLocks noGrp="1"/>
          </p:cNvSpPr>
          <p:nvPr>
            <p:ph idx="1"/>
          </p:nvPr>
        </p:nvSpPr>
        <p:spPr/>
        <p:txBody>
          <a:bodyPr>
            <a:normAutofit/>
          </a:bodyPr>
          <a:lstStyle/>
          <a:p>
            <a:pPr marL="0" indent="0">
              <a:buNone/>
            </a:pPr>
            <a:r>
              <a:rPr lang="tr-TR" sz="2800" b="1" dirty="0">
                <a:solidFill>
                  <a:srgbClr val="0070C0"/>
                </a:solidFill>
              </a:rPr>
              <a:t>⚜️ </a:t>
            </a:r>
            <a:r>
              <a:rPr lang="tr-TR" sz="2800" b="1" dirty="0" err="1">
                <a:solidFill>
                  <a:srgbClr val="0070C0"/>
                </a:solidFill>
              </a:rPr>
              <a:t>Vazomotor</a:t>
            </a:r>
            <a:r>
              <a:rPr lang="tr-TR" sz="2800" b="1" dirty="0">
                <a:solidFill>
                  <a:srgbClr val="0070C0"/>
                </a:solidFill>
              </a:rPr>
              <a:t> değişiklikler </a:t>
            </a:r>
          </a:p>
          <a:p>
            <a:pPr lvl="1"/>
            <a:r>
              <a:rPr lang="tr-TR" sz="2400" dirty="0" err="1">
                <a:solidFill>
                  <a:schemeClr val="tx1">
                    <a:lumMod val="75000"/>
                    <a:lumOff val="25000"/>
                  </a:schemeClr>
                </a:solidFill>
              </a:rPr>
              <a:t>KBAS’ın</a:t>
            </a:r>
            <a:r>
              <a:rPr lang="tr-TR" sz="2400" dirty="0">
                <a:solidFill>
                  <a:schemeClr val="tx1">
                    <a:lumMod val="75000"/>
                    <a:lumOff val="25000"/>
                  </a:schemeClr>
                </a:solidFill>
              </a:rPr>
              <a:t> sık görülen bulgularındandır</a:t>
            </a:r>
          </a:p>
          <a:p>
            <a:pPr lvl="1"/>
            <a:r>
              <a:rPr lang="tr-TR" sz="2400" dirty="0">
                <a:solidFill>
                  <a:schemeClr val="tx1">
                    <a:lumMod val="75000"/>
                    <a:lumOff val="25000"/>
                  </a:schemeClr>
                </a:solidFill>
              </a:rPr>
              <a:t>Isı değişikliği, başlangıçta etkilenen tarafta ısı artışı, sonra terleme, </a:t>
            </a:r>
            <a:r>
              <a:rPr lang="tr-TR" sz="2400" dirty="0" err="1">
                <a:solidFill>
                  <a:schemeClr val="tx1">
                    <a:lumMod val="75000"/>
                    <a:lumOff val="25000"/>
                  </a:schemeClr>
                </a:solidFill>
              </a:rPr>
              <a:t>siyanoz</a:t>
            </a:r>
            <a:r>
              <a:rPr lang="tr-TR" sz="2400" dirty="0">
                <a:solidFill>
                  <a:schemeClr val="tx1">
                    <a:lumMod val="75000"/>
                    <a:lumOff val="25000"/>
                  </a:schemeClr>
                </a:solidFill>
              </a:rPr>
              <a:t>, solukluk ve soğukluk görülebilir</a:t>
            </a:r>
          </a:p>
          <a:p>
            <a:pPr marL="0" indent="0">
              <a:buNone/>
            </a:pPr>
            <a:r>
              <a:rPr lang="tr-TR" sz="2400" b="1" dirty="0">
                <a:solidFill>
                  <a:srgbClr val="0070C0"/>
                </a:solidFill>
              </a:rPr>
              <a:t>⚜️ </a:t>
            </a:r>
            <a:r>
              <a:rPr lang="tr-TR" sz="2800" b="1" dirty="0">
                <a:solidFill>
                  <a:srgbClr val="0070C0"/>
                </a:solidFill>
              </a:rPr>
              <a:t>Cilt değişiklikleri</a:t>
            </a:r>
          </a:p>
          <a:p>
            <a:pPr lvl="1"/>
            <a:r>
              <a:rPr lang="tr-TR" sz="2400" dirty="0">
                <a:solidFill>
                  <a:schemeClr val="tx1">
                    <a:lumMod val="75000"/>
                    <a:lumOff val="25000"/>
                  </a:schemeClr>
                </a:solidFill>
              </a:rPr>
              <a:t>Önce ince gergin parlak, sonra kalın, kuru </a:t>
            </a:r>
          </a:p>
          <a:p>
            <a:pPr marL="0" indent="0">
              <a:buNone/>
            </a:pPr>
            <a:r>
              <a:rPr lang="tr-TR" sz="2400" b="1" dirty="0">
                <a:solidFill>
                  <a:srgbClr val="0070C0"/>
                </a:solidFill>
              </a:rPr>
              <a:t>⚜️ </a:t>
            </a:r>
            <a:r>
              <a:rPr lang="tr-TR" sz="2800" b="1" dirty="0">
                <a:solidFill>
                  <a:srgbClr val="0070C0"/>
                </a:solidFill>
              </a:rPr>
              <a:t>Ödem</a:t>
            </a:r>
          </a:p>
          <a:p>
            <a:pPr lvl="1"/>
            <a:r>
              <a:rPr lang="tr-TR" sz="2400" dirty="0">
                <a:solidFill>
                  <a:schemeClr val="tx1">
                    <a:lumMod val="75000"/>
                    <a:lumOff val="25000"/>
                  </a:schemeClr>
                </a:solidFill>
              </a:rPr>
              <a:t>Lokal, yumuşak, esmerimsi ödem, </a:t>
            </a:r>
            <a:r>
              <a:rPr lang="tr-TR" sz="2400" dirty="0" err="1">
                <a:solidFill>
                  <a:schemeClr val="tx1">
                    <a:lumMod val="75000"/>
                    <a:lumOff val="25000"/>
                  </a:schemeClr>
                </a:solidFill>
              </a:rPr>
              <a:t>gode</a:t>
            </a:r>
            <a:r>
              <a:rPr lang="tr-TR" sz="2400" dirty="0">
                <a:solidFill>
                  <a:schemeClr val="tx1">
                    <a:lumMod val="75000"/>
                    <a:lumOff val="25000"/>
                  </a:schemeClr>
                </a:solidFill>
              </a:rPr>
              <a:t> bırakabilir</a:t>
            </a:r>
          </a:p>
        </p:txBody>
      </p:sp>
    </p:spTree>
    <p:extLst>
      <p:ext uri="{BB962C8B-B14F-4D97-AF65-F5344CB8AC3E}">
        <p14:creationId xmlns:p14="http://schemas.microsoft.com/office/powerpoint/2010/main" val="3696687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Klinik</a:t>
            </a:r>
          </a:p>
        </p:txBody>
      </p:sp>
      <p:sp>
        <p:nvSpPr>
          <p:cNvPr id="3" name="İçerik Yer Tutucusu 2"/>
          <p:cNvSpPr>
            <a:spLocks noGrp="1"/>
          </p:cNvSpPr>
          <p:nvPr>
            <p:ph idx="1"/>
          </p:nvPr>
        </p:nvSpPr>
        <p:spPr/>
        <p:txBody>
          <a:bodyPr>
            <a:normAutofit/>
          </a:bodyPr>
          <a:lstStyle/>
          <a:p>
            <a:pPr marL="0" indent="0">
              <a:buNone/>
            </a:pPr>
            <a:r>
              <a:rPr lang="tr-TR" sz="2800" b="1" dirty="0">
                <a:solidFill>
                  <a:srgbClr val="0070C0"/>
                </a:solidFill>
              </a:rPr>
              <a:t>⚜️ </a:t>
            </a:r>
            <a:r>
              <a:rPr lang="tr-TR" sz="2800" b="1" dirty="0" err="1">
                <a:solidFill>
                  <a:srgbClr val="0070C0"/>
                </a:solidFill>
              </a:rPr>
              <a:t>Trofik</a:t>
            </a:r>
            <a:r>
              <a:rPr lang="tr-TR" sz="2800" b="1" dirty="0">
                <a:solidFill>
                  <a:srgbClr val="0070C0"/>
                </a:solidFill>
              </a:rPr>
              <a:t> Değişiklikler</a:t>
            </a:r>
          </a:p>
          <a:p>
            <a:pPr lvl="1"/>
            <a:r>
              <a:rPr lang="tr-TR" sz="2400" dirty="0">
                <a:solidFill>
                  <a:schemeClr val="tx1">
                    <a:lumMod val="75000"/>
                    <a:lumOff val="25000"/>
                  </a:schemeClr>
                </a:solidFill>
              </a:rPr>
              <a:t>İleri evrelerde görülür</a:t>
            </a:r>
          </a:p>
          <a:p>
            <a:pPr lvl="1"/>
            <a:r>
              <a:rPr lang="tr-TR" sz="2400" dirty="0">
                <a:solidFill>
                  <a:schemeClr val="tx1">
                    <a:lumMod val="75000"/>
                    <a:lumOff val="25000"/>
                  </a:schemeClr>
                </a:solidFill>
              </a:rPr>
              <a:t>Başlangıçta kıllanma artar, tırnaklarda uzama olur. Sonra kıllanma azalır, tırnak soluk, kırılgan hale gelir</a:t>
            </a:r>
          </a:p>
          <a:p>
            <a:pPr lvl="1"/>
            <a:r>
              <a:rPr lang="tr-TR" sz="2400" dirty="0">
                <a:solidFill>
                  <a:schemeClr val="tx1">
                    <a:lumMod val="75000"/>
                    <a:lumOff val="25000"/>
                  </a:schemeClr>
                </a:solidFill>
              </a:rPr>
              <a:t>Parmaklar ve </a:t>
            </a:r>
            <a:r>
              <a:rPr lang="tr-TR" sz="2400" dirty="0" err="1">
                <a:solidFill>
                  <a:schemeClr val="tx1">
                    <a:lumMod val="75000"/>
                    <a:lumOff val="25000"/>
                  </a:schemeClr>
                </a:solidFill>
              </a:rPr>
              <a:t>palmar</a:t>
            </a:r>
            <a:r>
              <a:rPr lang="tr-TR" sz="2400" dirty="0">
                <a:solidFill>
                  <a:schemeClr val="tx1">
                    <a:lumMod val="75000"/>
                    <a:lumOff val="25000"/>
                  </a:schemeClr>
                </a:solidFill>
              </a:rPr>
              <a:t> </a:t>
            </a:r>
            <a:r>
              <a:rPr lang="tr-TR" sz="2400" dirty="0" err="1">
                <a:solidFill>
                  <a:schemeClr val="tx1">
                    <a:lumMod val="75000"/>
                    <a:lumOff val="25000"/>
                  </a:schemeClr>
                </a:solidFill>
              </a:rPr>
              <a:t>fasyada</a:t>
            </a:r>
            <a:r>
              <a:rPr lang="tr-TR" sz="2400" dirty="0">
                <a:solidFill>
                  <a:schemeClr val="tx1">
                    <a:lumMod val="75000"/>
                    <a:lumOff val="25000"/>
                  </a:schemeClr>
                </a:solidFill>
              </a:rPr>
              <a:t> </a:t>
            </a:r>
            <a:r>
              <a:rPr lang="tr-TR" sz="2400" dirty="0" err="1">
                <a:solidFill>
                  <a:schemeClr val="tx1">
                    <a:lumMod val="75000"/>
                    <a:lumOff val="25000"/>
                  </a:schemeClr>
                </a:solidFill>
              </a:rPr>
              <a:t>kontraktürler</a:t>
            </a:r>
            <a:r>
              <a:rPr lang="tr-TR" sz="2400" dirty="0">
                <a:solidFill>
                  <a:schemeClr val="tx1">
                    <a:lumMod val="75000"/>
                    <a:lumOff val="25000"/>
                  </a:schemeClr>
                </a:solidFill>
              </a:rPr>
              <a:t>  gelişebilir</a:t>
            </a:r>
          </a:p>
          <a:p>
            <a:pPr lvl="1"/>
            <a:r>
              <a:rPr lang="tr-TR" sz="2400" dirty="0" err="1">
                <a:solidFill>
                  <a:schemeClr val="tx1">
                    <a:lumMod val="75000"/>
                    <a:lumOff val="25000"/>
                  </a:schemeClr>
                </a:solidFill>
              </a:rPr>
              <a:t>Miyofasiyal</a:t>
            </a:r>
            <a:r>
              <a:rPr lang="tr-TR" sz="2400" dirty="0">
                <a:solidFill>
                  <a:schemeClr val="tx1">
                    <a:lumMod val="75000"/>
                    <a:lumOff val="25000"/>
                  </a:schemeClr>
                </a:solidFill>
              </a:rPr>
              <a:t> tetik noktalar travma alanında veya omuz ve trapez çevresinde yaygındır</a:t>
            </a:r>
          </a:p>
        </p:txBody>
      </p:sp>
      <p:sp>
        <p:nvSpPr>
          <p:cNvPr id="4" name="3 Dikdörtgen"/>
          <p:cNvSpPr/>
          <p:nvPr/>
        </p:nvSpPr>
        <p:spPr>
          <a:xfrm>
            <a:off x="24416" y="6492874"/>
            <a:ext cx="9144000" cy="276999"/>
          </a:xfrm>
          <a:prstGeom prst="rect">
            <a:avLst/>
          </a:prstGeom>
        </p:spPr>
        <p:txBody>
          <a:bodyPr wrap="square">
            <a:spAutoFit/>
          </a:bodyPr>
          <a:lstStyle/>
          <a:p>
            <a:r>
              <a:rPr lang="de-DE" sz="1200" dirty="0" err="1"/>
              <a:t>Birklein</a:t>
            </a:r>
            <a:r>
              <a:rPr lang="de-DE" sz="1200" dirty="0"/>
              <a:t> F, et al</a:t>
            </a:r>
            <a:r>
              <a:rPr lang="tr-TR" sz="1200" dirty="0"/>
              <a:t>. </a:t>
            </a:r>
            <a:r>
              <a:rPr lang="tr-TR" sz="1200" dirty="0" err="1"/>
              <a:t>Complex</a:t>
            </a:r>
            <a:r>
              <a:rPr lang="tr-TR" sz="1200" dirty="0"/>
              <a:t> </a:t>
            </a:r>
            <a:r>
              <a:rPr lang="tr-TR" sz="1200" dirty="0" err="1"/>
              <a:t>regional</a:t>
            </a:r>
            <a:r>
              <a:rPr lang="tr-TR" sz="1200" dirty="0"/>
              <a:t> </a:t>
            </a:r>
            <a:r>
              <a:rPr lang="tr-TR" sz="1200" dirty="0" err="1"/>
              <a:t>pain</a:t>
            </a:r>
            <a:r>
              <a:rPr lang="tr-TR" sz="1200" dirty="0"/>
              <a:t> </a:t>
            </a:r>
            <a:r>
              <a:rPr lang="tr-TR" sz="1200" dirty="0" err="1"/>
              <a:t>syndrome</a:t>
            </a:r>
            <a:r>
              <a:rPr lang="tr-TR" sz="1200" dirty="0"/>
              <a:t>: An </a:t>
            </a:r>
            <a:r>
              <a:rPr lang="tr-TR" sz="1200" dirty="0" err="1"/>
              <a:t>optimistic</a:t>
            </a:r>
            <a:r>
              <a:rPr lang="tr-TR" sz="1200" dirty="0"/>
              <a:t> </a:t>
            </a:r>
            <a:r>
              <a:rPr lang="tr-TR" sz="1200" dirty="0" err="1"/>
              <a:t>perspective</a:t>
            </a:r>
            <a:r>
              <a:rPr lang="tr-TR" sz="1200" dirty="0"/>
              <a:t>. </a:t>
            </a:r>
            <a:r>
              <a:rPr lang="en-US" sz="1200" dirty="0"/>
              <a:t>Neurology. 2015 Jan;84(1):89-96. </a:t>
            </a:r>
            <a:endParaRPr lang="tr-TR" sz="1200" dirty="0"/>
          </a:p>
        </p:txBody>
      </p:sp>
    </p:spTree>
    <p:extLst>
      <p:ext uri="{BB962C8B-B14F-4D97-AF65-F5344CB8AC3E}">
        <p14:creationId xmlns:p14="http://schemas.microsoft.com/office/powerpoint/2010/main" val="2786285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marL="0" indent="0">
              <a:buNone/>
            </a:pPr>
            <a:r>
              <a:rPr lang="tr-TR" sz="2800" b="1" dirty="0">
                <a:solidFill>
                  <a:srgbClr val="0070C0"/>
                </a:solidFill>
              </a:rPr>
              <a:t>⚜️ Motor </a:t>
            </a:r>
            <a:r>
              <a:rPr lang="tr-TR" sz="2800" b="1" dirty="0" err="1">
                <a:solidFill>
                  <a:srgbClr val="0070C0"/>
                </a:solidFill>
              </a:rPr>
              <a:t>Disfonksiyon</a:t>
            </a:r>
            <a:endParaRPr lang="tr-TR" sz="2800" b="1" dirty="0">
              <a:solidFill>
                <a:srgbClr val="0070C0"/>
              </a:solidFill>
            </a:endParaRPr>
          </a:p>
          <a:p>
            <a:pPr lvl="1"/>
            <a:r>
              <a:rPr lang="tr-TR" sz="2400" dirty="0">
                <a:solidFill>
                  <a:schemeClr val="tx1">
                    <a:lumMod val="75000"/>
                    <a:lumOff val="25000"/>
                  </a:schemeClr>
                </a:solidFill>
              </a:rPr>
              <a:t>Erken dönemde kuvvet kaybı, </a:t>
            </a:r>
            <a:r>
              <a:rPr lang="tr-TR" sz="2400" dirty="0" err="1">
                <a:solidFill>
                  <a:schemeClr val="tx1">
                    <a:lumMod val="75000"/>
                    <a:lumOff val="25000"/>
                  </a:schemeClr>
                </a:solidFill>
              </a:rPr>
              <a:t>irritabiliteye</a:t>
            </a:r>
            <a:r>
              <a:rPr lang="tr-TR" sz="2400" dirty="0">
                <a:solidFill>
                  <a:schemeClr val="tx1">
                    <a:lumMod val="75000"/>
                    <a:lumOff val="25000"/>
                  </a:schemeClr>
                </a:solidFill>
              </a:rPr>
              <a:t> bağlı tremor, ilerleyen dönemlerde eklem sertliğine bağlı </a:t>
            </a:r>
            <a:r>
              <a:rPr lang="tr-TR" sz="2400" dirty="0" err="1">
                <a:solidFill>
                  <a:schemeClr val="tx1">
                    <a:lumMod val="75000"/>
                    <a:lumOff val="25000"/>
                  </a:schemeClr>
                </a:solidFill>
              </a:rPr>
              <a:t>distoni</a:t>
            </a:r>
            <a:r>
              <a:rPr lang="tr-TR" sz="2400" dirty="0">
                <a:solidFill>
                  <a:schemeClr val="tx1">
                    <a:lumMod val="75000"/>
                    <a:lumOff val="25000"/>
                  </a:schemeClr>
                </a:solidFill>
              </a:rPr>
              <a:t> ve koordinasyon bozukluğu görülebilir</a:t>
            </a:r>
          </a:p>
          <a:p>
            <a:pPr marL="0" indent="0">
              <a:buNone/>
            </a:pPr>
            <a:r>
              <a:rPr lang="tr-TR" sz="2800" b="1" dirty="0">
                <a:solidFill>
                  <a:srgbClr val="0070C0"/>
                </a:solidFill>
              </a:rPr>
              <a:t>⚜️ Kemik Değişiklikleri</a:t>
            </a:r>
          </a:p>
          <a:p>
            <a:pPr lvl="1"/>
            <a:r>
              <a:rPr lang="tr-TR" sz="2400" dirty="0" err="1">
                <a:solidFill>
                  <a:schemeClr val="tx1">
                    <a:lumMod val="75000"/>
                    <a:lumOff val="25000"/>
                  </a:schemeClr>
                </a:solidFill>
              </a:rPr>
              <a:t>Osteoporotik</a:t>
            </a:r>
            <a:r>
              <a:rPr lang="tr-TR" sz="2400" dirty="0">
                <a:solidFill>
                  <a:schemeClr val="tx1">
                    <a:lumMod val="75000"/>
                    <a:lumOff val="25000"/>
                  </a:schemeClr>
                </a:solidFill>
              </a:rPr>
              <a:t> ve </a:t>
            </a:r>
            <a:r>
              <a:rPr lang="tr-TR" sz="2400" dirty="0" err="1">
                <a:solidFill>
                  <a:schemeClr val="tx1">
                    <a:lumMod val="75000"/>
                    <a:lumOff val="25000"/>
                  </a:schemeClr>
                </a:solidFill>
              </a:rPr>
              <a:t>ankilozik</a:t>
            </a:r>
            <a:r>
              <a:rPr lang="tr-TR" sz="2400" dirty="0">
                <a:solidFill>
                  <a:schemeClr val="tx1">
                    <a:lumMod val="75000"/>
                    <a:lumOff val="25000"/>
                  </a:schemeClr>
                </a:solidFill>
              </a:rPr>
              <a:t> değişiklikler ilk olarak </a:t>
            </a:r>
            <a:r>
              <a:rPr lang="tr-TR" sz="2400" dirty="0" err="1">
                <a:solidFill>
                  <a:schemeClr val="tx1">
                    <a:lumMod val="75000"/>
                    <a:lumOff val="25000"/>
                  </a:schemeClr>
                </a:solidFill>
              </a:rPr>
              <a:t>metakarp</a:t>
            </a:r>
            <a:r>
              <a:rPr lang="tr-TR" sz="2400" dirty="0">
                <a:solidFill>
                  <a:schemeClr val="tx1">
                    <a:lumMod val="75000"/>
                    <a:lumOff val="25000"/>
                  </a:schemeClr>
                </a:solidFill>
              </a:rPr>
              <a:t>, </a:t>
            </a:r>
            <a:r>
              <a:rPr lang="tr-TR" sz="2400" dirty="0" err="1">
                <a:solidFill>
                  <a:schemeClr val="tx1">
                    <a:lumMod val="75000"/>
                    <a:lumOff val="25000"/>
                  </a:schemeClr>
                </a:solidFill>
              </a:rPr>
              <a:t>metatars</a:t>
            </a:r>
            <a:r>
              <a:rPr lang="tr-TR" sz="2400" dirty="0">
                <a:solidFill>
                  <a:schemeClr val="tx1">
                    <a:lumMod val="75000"/>
                    <a:lumOff val="25000"/>
                  </a:schemeClr>
                </a:solidFill>
              </a:rPr>
              <a:t> ve </a:t>
            </a:r>
            <a:r>
              <a:rPr lang="tr-TR" sz="2400" dirty="0" err="1">
                <a:solidFill>
                  <a:schemeClr val="tx1">
                    <a:lumMod val="75000"/>
                    <a:lumOff val="25000"/>
                  </a:schemeClr>
                </a:solidFill>
              </a:rPr>
              <a:t>falankslarda</a:t>
            </a:r>
            <a:r>
              <a:rPr lang="tr-TR" sz="2400" dirty="0">
                <a:solidFill>
                  <a:schemeClr val="tx1">
                    <a:lumMod val="75000"/>
                    <a:lumOff val="25000"/>
                  </a:schemeClr>
                </a:solidFill>
              </a:rPr>
              <a:t> meydana gelir</a:t>
            </a:r>
          </a:p>
          <a:p>
            <a:pPr lvl="1"/>
            <a:endParaRPr lang="tr-TR" sz="2400" dirty="0">
              <a:solidFill>
                <a:schemeClr val="tx1">
                  <a:lumMod val="75000"/>
                  <a:lumOff val="25000"/>
                </a:schemeClr>
              </a:solidFill>
            </a:endParaRPr>
          </a:p>
          <a:p>
            <a:pPr lvl="1"/>
            <a:r>
              <a:rPr lang="tr-TR" sz="2400" dirty="0">
                <a:solidFill>
                  <a:schemeClr val="tx1">
                    <a:lumMod val="75000"/>
                    <a:lumOff val="25000"/>
                  </a:schemeClr>
                </a:solidFill>
              </a:rPr>
              <a:t>İleri vakalarda depresyon, </a:t>
            </a:r>
            <a:r>
              <a:rPr lang="tr-TR" sz="2400" dirty="0" err="1">
                <a:solidFill>
                  <a:schemeClr val="tx1">
                    <a:lumMod val="75000"/>
                    <a:lumOff val="25000"/>
                  </a:schemeClr>
                </a:solidFill>
              </a:rPr>
              <a:t>anksiyete</a:t>
            </a:r>
            <a:r>
              <a:rPr lang="tr-TR" sz="2400" dirty="0">
                <a:solidFill>
                  <a:schemeClr val="tx1">
                    <a:lumMod val="75000"/>
                    <a:lumOff val="25000"/>
                  </a:schemeClr>
                </a:solidFill>
              </a:rPr>
              <a:t>, korku, kızgınlık gibi psikolojik semptomlar görülmektedir</a:t>
            </a:r>
          </a:p>
          <a:p>
            <a:pPr lvl="1"/>
            <a:endParaRPr lang="tr-TR" sz="2400" dirty="0">
              <a:solidFill>
                <a:schemeClr val="tx1">
                  <a:lumMod val="75000"/>
                  <a:lumOff val="25000"/>
                </a:schemeClr>
              </a:solidFill>
            </a:endParaRPr>
          </a:p>
        </p:txBody>
      </p:sp>
      <p:sp>
        <p:nvSpPr>
          <p:cNvPr id="4" name="Başlık 1">
            <a:extLst>
              <a:ext uri="{FF2B5EF4-FFF2-40B4-BE49-F238E27FC236}">
                <a16:creationId xmlns:a16="http://schemas.microsoft.com/office/drawing/2014/main" id="{2C8AA123-4BE0-944A-913F-5AA3D76C1BAD}"/>
              </a:ext>
            </a:extLst>
          </p:cNvPr>
          <p:cNvSpPr>
            <a:spLocks noGrp="1"/>
          </p:cNvSpPr>
          <p:nvPr>
            <p:ph type="title"/>
          </p:nvPr>
        </p:nvSpPr>
        <p:spPr/>
        <p:txBody>
          <a:bodyPr>
            <a:normAutofit/>
          </a:bodyPr>
          <a:lstStyle/>
          <a:p>
            <a:r>
              <a:rPr lang="tr-TR" sz="3600" b="1" dirty="0"/>
              <a:t>Klinik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18302" y="260648"/>
            <a:ext cx="8728084" cy="3443649"/>
          </a:xfrm>
          <a:prstGeom prst="rect">
            <a:avLst/>
          </a:prstGeom>
        </p:spPr>
      </p:pic>
      <p:sp>
        <p:nvSpPr>
          <p:cNvPr id="5" name="Oval 4"/>
          <p:cNvSpPr/>
          <p:nvPr/>
        </p:nvSpPr>
        <p:spPr>
          <a:xfrm>
            <a:off x="395536" y="3933056"/>
            <a:ext cx="7632848" cy="280831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a:p>
            <a:pPr algn="ctr"/>
            <a:endParaRPr lang="tr-TR" sz="2000" dirty="0">
              <a:solidFill>
                <a:schemeClr val="tx1"/>
              </a:solidFill>
            </a:endParaRPr>
          </a:p>
          <a:p>
            <a:pPr algn="ctr"/>
            <a:r>
              <a:rPr lang="tr-TR" sz="2000" dirty="0">
                <a:solidFill>
                  <a:schemeClr val="tx1"/>
                </a:solidFill>
              </a:rPr>
              <a:t>Genel olarak kronik ağrı hastaları ve özellikle KBAS hastaları, normal popülasyona kıyasla daha yüksek oranda depresyondan etkilenir. Depresyon KBAS hastalarında daha yüksek intihar eğilimine yol açabileceğinden, psikolojik ve psikiyatrik tedavi mümkün olduğu kadar erken dönemde önerilmektedir</a:t>
            </a:r>
          </a:p>
          <a:p>
            <a:pPr algn="ctr"/>
            <a:endParaRPr lang="tr-TR" sz="2000" dirty="0"/>
          </a:p>
        </p:txBody>
      </p:sp>
    </p:spTree>
    <p:extLst>
      <p:ext uri="{BB962C8B-B14F-4D97-AF65-F5344CB8AC3E}">
        <p14:creationId xmlns:p14="http://schemas.microsoft.com/office/powerpoint/2010/main" val="3293001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Klinik Evreler </a:t>
            </a:r>
          </a:p>
        </p:txBody>
      </p:sp>
      <p:sp>
        <p:nvSpPr>
          <p:cNvPr id="3" name="2 İçerik Yer Tutucusu"/>
          <p:cNvSpPr>
            <a:spLocks noGrp="1"/>
          </p:cNvSpPr>
          <p:nvPr>
            <p:ph idx="1"/>
          </p:nvPr>
        </p:nvSpPr>
        <p:spPr/>
        <p:txBody>
          <a:bodyPr/>
          <a:lstStyle/>
          <a:p>
            <a:pPr>
              <a:buFont typeface=".Apple Color Emoji UI"/>
              <a:buChar char="📍"/>
            </a:pPr>
            <a:r>
              <a:rPr lang="tr-TR" sz="2900" dirty="0">
                <a:solidFill>
                  <a:schemeClr val="tx1">
                    <a:lumMod val="75000"/>
                    <a:lumOff val="25000"/>
                  </a:schemeClr>
                </a:solidFill>
              </a:rPr>
              <a:t>KBAS klinik olarak 3 evreye ayrılır:</a:t>
            </a:r>
          </a:p>
          <a:p>
            <a:pPr lvl="1">
              <a:buFont typeface=".Apple Color Emoji UI"/>
              <a:buChar char="✏️"/>
            </a:pPr>
            <a:r>
              <a:rPr lang="tr-TR" sz="2700" dirty="0">
                <a:solidFill>
                  <a:schemeClr val="tx1">
                    <a:lumMod val="75000"/>
                    <a:lumOff val="25000"/>
                  </a:schemeClr>
                </a:solidFill>
              </a:rPr>
              <a:t>Evre 1 (akut ya da </a:t>
            </a:r>
            <a:r>
              <a:rPr lang="tr-TR" sz="2700" dirty="0" err="1">
                <a:solidFill>
                  <a:schemeClr val="tx1">
                    <a:lumMod val="75000"/>
                    <a:lumOff val="25000"/>
                  </a:schemeClr>
                </a:solidFill>
              </a:rPr>
              <a:t>hiperemik</a:t>
            </a:r>
            <a:r>
              <a:rPr lang="tr-TR" sz="2700" dirty="0">
                <a:solidFill>
                  <a:schemeClr val="tx1">
                    <a:lumMod val="75000"/>
                    <a:lumOff val="25000"/>
                  </a:schemeClr>
                </a:solidFill>
              </a:rPr>
              <a:t> dönem)</a:t>
            </a:r>
          </a:p>
          <a:p>
            <a:pPr lvl="1">
              <a:buFont typeface=".Apple Color Emoji UI"/>
              <a:buChar char="✏️"/>
            </a:pPr>
            <a:r>
              <a:rPr lang="tr-TR" sz="2700" dirty="0">
                <a:solidFill>
                  <a:schemeClr val="tx1">
                    <a:lumMod val="75000"/>
                    <a:lumOff val="25000"/>
                  </a:schemeClr>
                </a:solidFill>
              </a:rPr>
              <a:t>Evre 2 (</a:t>
            </a:r>
            <a:r>
              <a:rPr lang="tr-TR" sz="2700" dirty="0" err="1">
                <a:solidFill>
                  <a:schemeClr val="tx1">
                    <a:lumMod val="75000"/>
                    <a:lumOff val="25000"/>
                  </a:schemeClr>
                </a:solidFill>
              </a:rPr>
              <a:t>distrofik</a:t>
            </a:r>
            <a:r>
              <a:rPr lang="tr-TR" sz="2700" dirty="0">
                <a:solidFill>
                  <a:schemeClr val="tx1">
                    <a:lumMod val="75000"/>
                    <a:lumOff val="25000"/>
                  </a:schemeClr>
                </a:solidFill>
              </a:rPr>
              <a:t> ya da </a:t>
            </a:r>
            <a:r>
              <a:rPr lang="tr-TR" sz="2700" dirty="0" err="1">
                <a:solidFill>
                  <a:schemeClr val="tx1">
                    <a:lumMod val="75000"/>
                    <a:lumOff val="25000"/>
                  </a:schemeClr>
                </a:solidFill>
              </a:rPr>
              <a:t>iskemik</a:t>
            </a:r>
            <a:r>
              <a:rPr lang="tr-TR" sz="2700" dirty="0">
                <a:solidFill>
                  <a:schemeClr val="tx1">
                    <a:lumMod val="75000"/>
                    <a:lumOff val="25000"/>
                  </a:schemeClr>
                </a:solidFill>
              </a:rPr>
              <a:t> dönem)</a:t>
            </a:r>
          </a:p>
          <a:p>
            <a:pPr lvl="1">
              <a:buFont typeface=".Apple Color Emoji UI"/>
              <a:buChar char="✏️"/>
            </a:pPr>
            <a:r>
              <a:rPr lang="tr-TR" sz="2700" dirty="0">
                <a:solidFill>
                  <a:schemeClr val="tx1">
                    <a:lumMod val="75000"/>
                    <a:lumOff val="25000"/>
                  </a:schemeClr>
                </a:solidFill>
              </a:rPr>
              <a:t>Evre 3 (</a:t>
            </a:r>
            <a:r>
              <a:rPr lang="tr-TR" sz="2700" dirty="0" err="1">
                <a:solidFill>
                  <a:schemeClr val="tx1">
                    <a:lumMod val="75000"/>
                    <a:lumOff val="25000"/>
                  </a:schemeClr>
                </a:solidFill>
              </a:rPr>
              <a:t>atrofik</a:t>
            </a:r>
            <a:r>
              <a:rPr lang="tr-TR" sz="2700" dirty="0">
                <a:solidFill>
                  <a:schemeClr val="tx1">
                    <a:lumMod val="75000"/>
                    <a:lumOff val="25000"/>
                  </a:schemeClr>
                </a:solidFill>
              </a:rPr>
              <a:t> dönem)</a:t>
            </a:r>
          </a:p>
          <a:p>
            <a:pPr>
              <a:buNone/>
            </a:pPr>
            <a:endParaRPr lang="tr-T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extLst>
              <p:ext uri="{D42A27DB-BD31-4B8C-83A1-F6EECF244321}">
                <p14:modId xmlns:p14="http://schemas.microsoft.com/office/powerpoint/2010/main" val="2159199430"/>
              </p:ext>
            </p:extLst>
          </p:nvPr>
        </p:nvGraphicFramePr>
        <p:xfrm>
          <a:off x="-1" y="476668"/>
          <a:ext cx="9144000" cy="5914408"/>
        </p:xfrm>
        <a:graphic>
          <a:graphicData uri="http://schemas.openxmlformats.org/drawingml/2006/table">
            <a:tbl>
              <a:tblPr firstRow="1" bandRow="1">
                <a:tableStyleId>{5C22544A-7EE6-4342-B048-85BDC9FD1C3A}</a:tableStyleId>
              </a:tblPr>
              <a:tblGrid>
                <a:gridCol w="1691681">
                  <a:extLst>
                    <a:ext uri="{9D8B030D-6E8A-4147-A177-3AD203B41FA5}">
                      <a16:colId xmlns:a16="http://schemas.microsoft.com/office/drawing/2014/main" val="20000"/>
                    </a:ext>
                  </a:extLst>
                </a:gridCol>
                <a:gridCol w="2880319">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44832">
                <a:tc>
                  <a:txBody>
                    <a:bodyPr/>
                    <a:lstStyle/>
                    <a:p>
                      <a:endParaRPr lang="tr-TR"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a:solidFill>
                            <a:schemeClr val="bg1"/>
                          </a:solidFill>
                        </a:rPr>
                        <a:t>Evre I</a:t>
                      </a:r>
                      <a:r>
                        <a:rPr lang="tr-TR" sz="2400" dirty="0">
                          <a:solidFill>
                            <a:srgbClr val="FF0000"/>
                          </a:solidFill>
                        </a:rPr>
                        <a:t>	</a:t>
                      </a:r>
                    </a:p>
                  </a:txBody>
                  <a:tcPr/>
                </a:tc>
                <a:tc>
                  <a:txBody>
                    <a:bodyPr/>
                    <a:lstStyle/>
                    <a:p>
                      <a:pPr algn="ctr"/>
                      <a:r>
                        <a:rPr lang="tr-TR" sz="2400" dirty="0">
                          <a:solidFill>
                            <a:schemeClr val="bg1"/>
                          </a:solidFill>
                        </a:rPr>
                        <a:t>Evre 2</a:t>
                      </a:r>
                    </a:p>
                  </a:txBody>
                  <a:tcPr/>
                </a:tc>
                <a:tc>
                  <a:txBody>
                    <a:bodyPr/>
                    <a:lstStyle/>
                    <a:p>
                      <a:pPr algn="ctr"/>
                      <a:r>
                        <a:rPr lang="tr-TR" sz="2400" dirty="0">
                          <a:solidFill>
                            <a:schemeClr val="bg1"/>
                          </a:solidFill>
                        </a:rPr>
                        <a:t>Evre 3</a:t>
                      </a:r>
                    </a:p>
                  </a:txBody>
                  <a:tcPr/>
                </a:tc>
                <a:extLst>
                  <a:ext uri="{0D108BD9-81ED-4DB2-BD59-A6C34878D82A}">
                    <a16:rowId xmlns:a16="http://schemas.microsoft.com/office/drawing/2014/main" val="10000"/>
                  </a:ext>
                </a:extLst>
              </a:tr>
              <a:tr h="454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dirty="0"/>
                        <a:t>Semptomlar</a:t>
                      </a:r>
                    </a:p>
                  </a:txBody>
                  <a:tcPr/>
                </a:tc>
                <a:tc>
                  <a:txBody>
                    <a:bodyPr/>
                    <a:lstStyle/>
                    <a:p>
                      <a:r>
                        <a:rPr lang="tr-TR" sz="1600" dirty="0"/>
                        <a:t>Sempatik </a:t>
                      </a:r>
                      <a:r>
                        <a:rPr lang="tr-TR" sz="1600" dirty="0" err="1"/>
                        <a:t>denervasyon</a:t>
                      </a:r>
                      <a:endParaRPr lang="tr-TR" sz="1600" dirty="0"/>
                    </a:p>
                  </a:txBody>
                  <a:tcPr/>
                </a:tc>
                <a:tc>
                  <a:txBody>
                    <a:bodyPr/>
                    <a:lstStyle/>
                    <a:p>
                      <a:r>
                        <a:rPr lang="tr-TR" sz="1600" dirty="0"/>
                        <a:t>Sempatik </a:t>
                      </a:r>
                      <a:r>
                        <a:rPr lang="tr-TR" sz="1600" dirty="0" err="1"/>
                        <a:t>overaktivite</a:t>
                      </a:r>
                      <a:endParaRPr lang="tr-TR" sz="1600" dirty="0"/>
                    </a:p>
                  </a:txBody>
                  <a:tcPr/>
                </a:tc>
                <a:tc>
                  <a:txBody>
                    <a:bodyPr/>
                    <a:lstStyle/>
                    <a:p>
                      <a:r>
                        <a:rPr lang="tr-TR" sz="1600" dirty="0"/>
                        <a:t> </a:t>
                      </a:r>
                      <a:r>
                        <a:rPr lang="tr-TR" sz="1600" dirty="0" err="1"/>
                        <a:t>Atrofi</a:t>
                      </a:r>
                      <a:endParaRPr lang="tr-TR" sz="1600" dirty="0"/>
                    </a:p>
                  </a:txBody>
                  <a:tcPr/>
                </a:tc>
                <a:extLst>
                  <a:ext uri="{0D108BD9-81ED-4DB2-BD59-A6C34878D82A}">
                    <a16:rowId xmlns:a16="http://schemas.microsoft.com/office/drawing/2014/main" val="10001"/>
                  </a:ext>
                </a:extLst>
              </a:tr>
              <a:tr h="454027">
                <a:tc>
                  <a:txBody>
                    <a:bodyPr/>
                    <a:lstStyle/>
                    <a:p>
                      <a:r>
                        <a:rPr lang="tr-TR" sz="1400" b="1" dirty="0"/>
                        <a:t>Başlangıç süresi</a:t>
                      </a:r>
                    </a:p>
                  </a:txBody>
                  <a:tcPr/>
                </a:tc>
                <a:tc>
                  <a:txBody>
                    <a:bodyPr/>
                    <a:lstStyle/>
                    <a:p>
                      <a:r>
                        <a:rPr lang="tr-TR" sz="1600" dirty="0"/>
                        <a:t>1 ay</a:t>
                      </a:r>
                    </a:p>
                  </a:txBody>
                  <a:tcPr/>
                </a:tc>
                <a:tc>
                  <a:txBody>
                    <a:bodyPr/>
                    <a:lstStyle/>
                    <a:p>
                      <a:r>
                        <a:rPr lang="tr-TR" sz="1600" dirty="0"/>
                        <a:t>3 - 6 ay</a:t>
                      </a:r>
                    </a:p>
                  </a:txBody>
                  <a:tcPr/>
                </a:tc>
                <a:tc>
                  <a:txBody>
                    <a:bodyPr/>
                    <a:lstStyle/>
                    <a:p>
                      <a:r>
                        <a:rPr lang="tr-TR" sz="1600" dirty="0"/>
                        <a:t>Belirsiz</a:t>
                      </a:r>
                    </a:p>
                  </a:txBody>
                  <a:tcPr/>
                </a:tc>
                <a:extLst>
                  <a:ext uri="{0D108BD9-81ED-4DB2-BD59-A6C34878D82A}">
                    <a16:rowId xmlns:a16="http://schemas.microsoft.com/office/drawing/2014/main" val="10002"/>
                  </a:ext>
                </a:extLst>
              </a:tr>
              <a:tr h="454027">
                <a:tc>
                  <a:txBody>
                    <a:bodyPr/>
                    <a:lstStyle/>
                    <a:p>
                      <a:r>
                        <a:rPr lang="tr-TR" sz="1400" b="1" dirty="0"/>
                        <a:t>Damarsal özellik</a:t>
                      </a:r>
                    </a:p>
                  </a:txBody>
                  <a:tcPr/>
                </a:tc>
                <a:tc>
                  <a:txBody>
                    <a:bodyPr/>
                    <a:lstStyle/>
                    <a:p>
                      <a:r>
                        <a:rPr lang="tr-TR" sz="1600" dirty="0" err="1"/>
                        <a:t>Vazodilatasyon</a:t>
                      </a:r>
                      <a:endParaRPr lang="tr-TR" sz="1600" dirty="0"/>
                    </a:p>
                  </a:txBody>
                  <a:tcPr/>
                </a:tc>
                <a:tc>
                  <a:txBody>
                    <a:bodyPr/>
                    <a:lstStyle/>
                    <a:p>
                      <a:r>
                        <a:rPr lang="tr-TR" sz="1600" dirty="0" err="1"/>
                        <a:t>Vazokonstrüksiyon</a:t>
                      </a:r>
                      <a:endParaRPr lang="tr-TR" sz="1600" dirty="0"/>
                    </a:p>
                  </a:txBody>
                  <a:tcPr/>
                </a:tc>
                <a:tc>
                  <a:txBody>
                    <a:bodyPr/>
                    <a:lstStyle/>
                    <a:p>
                      <a:r>
                        <a:rPr lang="tr-TR" sz="1600" dirty="0" err="1"/>
                        <a:t>Vazokonstrüksiyon</a:t>
                      </a:r>
                      <a:r>
                        <a:rPr lang="tr-TR" sz="1600" dirty="0"/>
                        <a:t> </a:t>
                      </a:r>
                    </a:p>
                  </a:txBody>
                  <a:tcPr/>
                </a:tc>
                <a:extLst>
                  <a:ext uri="{0D108BD9-81ED-4DB2-BD59-A6C34878D82A}">
                    <a16:rowId xmlns:a16="http://schemas.microsoft.com/office/drawing/2014/main" val="10003"/>
                  </a:ext>
                </a:extLst>
              </a:tr>
              <a:tr h="454027">
                <a:tc>
                  <a:txBody>
                    <a:bodyPr/>
                    <a:lstStyle/>
                    <a:p>
                      <a:r>
                        <a:rPr lang="tr-TR" sz="1400" b="1" dirty="0"/>
                        <a:t>Sıcak </a:t>
                      </a:r>
                      <a:r>
                        <a:rPr lang="tr-TR" sz="1400" b="1" dirty="0" err="1"/>
                        <a:t>intoleransı</a:t>
                      </a:r>
                      <a:endParaRPr lang="tr-TR" sz="1400" b="1" dirty="0"/>
                    </a:p>
                  </a:txBody>
                  <a:tcPr/>
                </a:tc>
                <a:tc>
                  <a:txBody>
                    <a:bodyPr/>
                    <a:lstStyle/>
                    <a:p>
                      <a:r>
                        <a:rPr lang="tr-TR" sz="1600" dirty="0"/>
                        <a:t>Var</a:t>
                      </a:r>
                    </a:p>
                  </a:txBody>
                  <a:tcPr/>
                </a:tc>
                <a:tc>
                  <a:txBody>
                    <a:bodyPr/>
                    <a:lstStyle/>
                    <a:p>
                      <a:r>
                        <a:rPr lang="tr-TR" sz="1600" dirty="0"/>
                        <a:t>Yok</a:t>
                      </a:r>
                    </a:p>
                  </a:txBody>
                  <a:tcPr/>
                </a:tc>
                <a:tc>
                  <a:txBody>
                    <a:bodyPr/>
                    <a:lstStyle/>
                    <a:p>
                      <a:r>
                        <a:rPr lang="tr-TR" sz="1600" dirty="0"/>
                        <a:t>Yok</a:t>
                      </a:r>
                    </a:p>
                  </a:txBody>
                  <a:tcPr/>
                </a:tc>
                <a:extLst>
                  <a:ext uri="{0D108BD9-81ED-4DB2-BD59-A6C34878D82A}">
                    <a16:rowId xmlns:a16="http://schemas.microsoft.com/office/drawing/2014/main" val="10004"/>
                  </a:ext>
                </a:extLst>
              </a:tr>
              <a:tr h="454027">
                <a:tc>
                  <a:txBody>
                    <a:bodyPr/>
                    <a:lstStyle/>
                    <a:p>
                      <a:r>
                        <a:rPr lang="tr-TR" sz="1400" b="1" dirty="0"/>
                        <a:t>Soğuk </a:t>
                      </a:r>
                      <a:r>
                        <a:rPr lang="tr-TR" sz="1400" b="1" dirty="0" err="1"/>
                        <a:t>intoleransı</a:t>
                      </a:r>
                      <a:endParaRPr lang="tr-TR" sz="1400" b="1" dirty="0"/>
                    </a:p>
                  </a:txBody>
                  <a:tcPr/>
                </a:tc>
                <a:tc>
                  <a:txBody>
                    <a:bodyPr/>
                    <a:lstStyle/>
                    <a:p>
                      <a:r>
                        <a:rPr lang="tr-TR" sz="1600" dirty="0"/>
                        <a:t>Yok</a:t>
                      </a:r>
                    </a:p>
                  </a:txBody>
                  <a:tcPr/>
                </a:tc>
                <a:tc>
                  <a:txBody>
                    <a:bodyPr/>
                    <a:lstStyle/>
                    <a:p>
                      <a:r>
                        <a:rPr lang="tr-TR" sz="1600" dirty="0"/>
                        <a:t>Var	</a:t>
                      </a:r>
                    </a:p>
                  </a:txBody>
                  <a:tcPr/>
                </a:tc>
                <a:tc>
                  <a:txBody>
                    <a:bodyPr/>
                    <a:lstStyle/>
                    <a:p>
                      <a:r>
                        <a:rPr lang="tr-TR" sz="1600" dirty="0"/>
                        <a:t>Var</a:t>
                      </a:r>
                    </a:p>
                  </a:txBody>
                  <a:tcPr/>
                </a:tc>
                <a:extLst>
                  <a:ext uri="{0D108BD9-81ED-4DB2-BD59-A6C34878D82A}">
                    <a16:rowId xmlns:a16="http://schemas.microsoft.com/office/drawing/2014/main" val="10005"/>
                  </a:ext>
                </a:extLst>
              </a:tr>
              <a:tr h="454027">
                <a:tc>
                  <a:txBody>
                    <a:bodyPr/>
                    <a:lstStyle/>
                    <a:p>
                      <a:r>
                        <a:rPr lang="tr-TR" sz="1400" b="1" dirty="0"/>
                        <a:t>Isı</a:t>
                      </a:r>
                    </a:p>
                  </a:txBody>
                  <a:tcPr/>
                </a:tc>
                <a:tc>
                  <a:txBody>
                    <a:bodyPr/>
                    <a:lstStyle/>
                    <a:p>
                      <a:r>
                        <a:rPr lang="tr-TR" sz="1600" dirty="0"/>
                        <a:t>Sıcak</a:t>
                      </a:r>
                    </a:p>
                  </a:txBody>
                  <a:tcPr/>
                </a:tc>
                <a:tc>
                  <a:txBody>
                    <a:bodyPr/>
                    <a:lstStyle/>
                    <a:p>
                      <a:r>
                        <a:rPr lang="tr-TR" sz="1600" dirty="0"/>
                        <a:t>Soğuk	</a:t>
                      </a:r>
                    </a:p>
                  </a:txBody>
                  <a:tcPr/>
                </a:tc>
                <a:tc>
                  <a:txBody>
                    <a:bodyPr/>
                    <a:lstStyle/>
                    <a:p>
                      <a:r>
                        <a:rPr lang="tr-TR" sz="1600" dirty="0"/>
                        <a:t>Soğuk, iki </a:t>
                      </a:r>
                      <a:r>
                        <a:rPr lang="tr-TR" sz="1600" dirty="0" err="1"/>
                        <a:t>ekstremite</a:t>
                      </a:r>
                      <a:r>
                        <a:rPr lang="tr-TR" sz="1600" dirty="0"/>
                        <a:t> farklı</a:t>
                      </a:r>
                    </a:p>
                  </a:txBody>
                  <a:tcPr/>
                </a:tc>
                <a:extLst>
                  <a:ext uri="{0D108BD9-81ED-4DB2-BD59-A6C34878D82A}">
                    <a16:rowId xmlns:a16="http://schemas.microsoft.com/office/drawing/2014/main" val="10006"/>
                  </a:ext>
                </a:extLst>
              </a:tr>
              <a:tr h="454027">
                <a:tc>
                  <a:txBody>
                    <a:bodyPr/>
                    <a:lstStyle/>
                    <a:p>
                      <a:r>
                        <a:rPr lang="tr-TR" sz="1400" b="1" dirty="0" err="1"/>
                        <a:t>Hiperestezi</a:t>
                      </a:r>
                      <a:endParaRPr lang="tr-TR" sz="1400" b="1" dirty="0"/>
                    </a:p>
                  </a:txBody>
                  <a:tcPr/>
                </a:tc>
                <a:tc>
                  <a:txBody>
                    <a:bodyPr/>
                    <a:lstStyle/>
                    <a:p>
                      <a:r>
                        <a:rPr lang="tr-TR" sz="1600" dirty="0"/>
                        <a:t>Var</a:t>
                      </a:r>
                    </a:p>
                  </a:txBody>
                  <a:tcPr/>
                </a:tc>
                <a:tc>
                  <a:txBody>
                    <a:bodyPr/>
                    <a:lstStyle/>
                    <a:p>
                      <a:r>
                        <a:rPr lang="tr-TR" sz="1600" dirty="0"/>
                        <a:t>Yok	</a:t>
                      </a:r>
                    </a:p>
                  </a:txBody>
                  <a:tcPr/>
                </a:tc>
                <a:tc>
                  <a:txBody>
                    <a:bodyPr/>
                    <a:lstStyle/>
                    <a:p>
                      <a:r>
                        <a:rPr lang="tr-TR" sz="1600" dirty="0"/>
                        <a:t>Yok	</a:t>
                      </a:r>
                    </a:p>
                  </a:txBody>
                  <a:tcPr/>
                </a:tc>
                <a:extLst>
                  <a:ext uri="{0D108BD9-81ED-4DB2-BD59-A6C34878D82A}">
                    <a16:rowId xmlns:a16="http://schemas.microsoft.com/office/drawing/2014/main" val="10007"/>
                  </a:ext>
                </a:extLst>
              </a:tr>
              <a:tr h="456773">
                <a:tc>
                  <a:txBody>
                    <a:bodyPr/>
                    <a:lstStyle/>
                    <a:p>
                      <a:r>
                        <a:rPr lang="tr-TR" sz="1400" b="1" dirty="0"/>
                        <a:t>Renk</a:t>
                      </a:r>
                    </a:p>
                  </a:txBody>
                  <a:tcPr/>
                </a:tc>
                <a:tc>
                  <a:txBody>
                    <a:bodyPr/>
                    <a:lstStyle/>
                    <a:p>
                      <a:r>
                        <a:rPr lang="tr-TR" sz="1600" dirty="0" err="1"/>
                        <a:t>Eritematöz</a:t>
                      </a:r>
                      <a:r>
                        <a:rPr lang="tr-TR" sz="1600" dirty="0"/>
                        <a:t> koyu kırmızı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dirty="0"/>
                        <a:t>Soluk, </a:t>
                      </a:r>
                      <a:r>
                        <a:rPr lang="tr-TR" sz="1600" dirty="0" err="1"/>
                        <a:t>siyanoze</a:t>
                      </a:r>
                      <a:r>
                        <a:rPr lang="tr-TR" sz="1600" dirty="0"/>
                        <a:t>, benekli </a:t>
                      </a:r>
                      <a:r>
                        <a:rPr lang="tr-TR" sz="1600" dirty="0" err="1"/>
                        <a:t>eritem</a:t>
                      </a:r>
                      <a:endParaRPr lang="tr-TR" sz="1600" dirty="0"/>
                    </a:p>
                  </a:txBody>
                  <a:tcPr/>
                </a:tc>
                <a:tc>
                  <a:txBody>
                    <a:bodyPr/>
                    <a:lstStyle/>
                    <a:p>
                      <a:r>
                        <a:rPr lang="tr-TR" sz="1600" dirty="0" err="1"/>
                        <a:t>Siyanoz</a:t>
                      </a:r>
                      <a:r>
                        <a:rPr lang="tr-TR" sz="1600" dirty="0"/>
                        <a:t>, parlak ve pürüzsüz</a:t>
                      </a:r>
                    </a:p>
                  </a:txBody>
                  <a:tcPr/>
                </a:tc>
                <a:extLst>
                  <a:ext uri="{0D108BD9-81ED-4DB2-BD59-A6C34878D82A}">
                    <a16:rowId xmlns:a16="http://schemas.microsoft.com/office/drawing/2014/main" val="10008"/>
                  </a:ext>
                </a:extLst>
              </a:tr>
              <a:tr h="454027">
                <a:tc>
                  <a:txBody>
                    <a:bodyPr/>
                    <a:lstStyle/>
                    <a:p>
                      <a:r>
                        <a:rPr lang="tr-TR" sz="1400" b="1" dirty="0"/>
                        <a:t>Ödem</a:t>
                      </a:r>
                    </a:p>
                  </a:txBody>
                  <a:tcPr/>
                </a:tc>
                <a:tc>
                  <a:txBody>
                    <a:bodyPr/>
                    <a:lstStyle/>
                    <a:p>
                      <a:r>
                        <a:rPr lang="tr-TR" sz="1600" dirty="0"/>
                        <a:t>Var</a:t>
                      </a:r>
                    </a:p>
                  </a:txBody>
                  <a:tcPr/>
                </a:tc>
                <a:tc>
                  <a:txBody>
                    <a:bodyPr/>
                    <a:lstStyle/>
                    <a:p>
                      <a:r>
                        <a:rPr lang="tr-TR" sz="1600" dirty="0"/>
                        <a:t>Var, yaygın, </a:t>
                      </a:r>
                      <a:r>
                        <a:rPr lang="tr-TR" sz="1600" dirty="0" err="1"/>
                        <a:t>fusiform</a:t>
                      </a:r>
                      <a:r>
                        <a:rPr lang="tr-TR" sz="1600" dirty="0"/>
                        <a:t> </a:t>
                      </a:r>
                    </a:p>
                  </a:txBody>
                  <a:tcPr/>
                </a:tc>
                <a:tc>
                  <a:txBody>
                    <a:bodyPr/>
                    <a:lstStyle/>
                    <a:p>
                      <a:r>
                        <a:rPr lang="tr-TR" sz="1600" dirty="0"/>
                        <a:t>Yok</a:t>
                      </a:r>
                    </a:p>
                  </a:txBody>
                  <a:tcPr/>
                </a:tc>
                <a:extLst>
                  <a:ext uri="{0D108BD9-81ED-4DB2-BD59-A6C34878D82A}">
                    <a16:rowId xmlns:a16="http://schemas.microsoft.com/office/drawing/2014/main" val="10009"/>
                  </a:ext>
                </a:extLst>
              </a:tr>
              <a:tr h="454027">
                <a:tc>
                  <a:txBody>
                    <a:bodyPr/>
                    <a:lstStyle/>
                    <a:p>
                      <a:r>
                        <a:rPr lang="tr-TR" sz="1400" b="1" dirty="0"/>
                        <a:t>Saç</a:t>
                      </a:r>
                    </a:p>
                  </a:txBody>
                  <a:tcPr/>
                </a:tc>
                <a:tc>
                  <a:txBody>
                    <a:bodyPr/>
                    <a:lstStyle/>
                    <a:p>
                      <a:r>
                        <a:rPr lang="tr-TR" sz="1600" dirty="0"/>
                        <a:t>Büyümesi artar</a:t>
                      </a:r>
                    </a:p>
                  </a:txBody>
                  <a:tcPr/>
                </a:tc>
                <a:tc>
                  <a:txBody>
                    <a:bodyPr/>
                    <a:lstStyle/>
                    <a:p>
                      <a:r>
                        <a:rPr lang="tr-TR" sz="1600" dirty="0"/>
                        <a:t>Büyümesi azalır</a:t>
                      </a:r>
                    </a:p>
                  </a:txBody>
                  <a:tcPr/>
                </a:tc>
                <a:tc>
                  <a:txBody>
                    <a:bodyPr/>
                    <a:lstStyle/>
                    <a:p>
                      <a:r>
                        <a:rPr lang="tr-TR" sz="1600" dirty="0" err="1"/>
                        <a:t>Hipertrikoz</a:t>
                      </a:r>
                      <a:r>
                        <a:rPr lang="tr-TR" sz="1600" dirty="0"/>
                        <a:t> </a:t>
                      </a:r>
                    </a:p>
                  </a:txBody>
                  <a:tcPr/>
                </a:tc>
                <a:extLst>
                  <a:ext uri="{0D108BD9-81ED-4DB2-BD59-A6C34878D82A}">
                    <a16:rowId xmlns:a16="http://schemas.microsoft.com/office/drawing/2014/main" val="10010"/>
                  </a:ext>
                </a:extLst>
              </a:tr>
              <a:tr h="456773">
                <a:tc>
                  <a:txBody>
                    <a:bodyPr/>
                    <a:lstStyle/>
                    <a:p>
                      <a:r>
                        <a:rPr lang="tr-TR" sz="1400" b="1" dirty="0"/>
                        <a:t>Tırnaklar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dirty="0"/>
                        <a:t>Büyümesi artar, </a:t>
                      </a:r>
                      <a:r>
                        <a:rPr lang="tr-TR" sz="1600" dirty="0" err="1"/>
                        <a:t>transvers</a:t>
                      </a:r>
                      <a:r>
                        <a:rPr lang="tr-TR" sz="1600" dirty="0"/>
                        <a:t> kavis var</a:t>
                      </a:r>
                    </a:p>
                  </a:txBody>
                  <a:tcPr/>
                </a:tc>
                <a:tc>
                  <a:txBody>
                    <a:bodyPr/>
                    <a:lstStyle/>
                    <a:p>
                      <a:r>
                        <a:rPr lang="tr-TR" sz="1600" dirty="0"/>
                        <a:t>Kolay kırılır</a:t>
                      </a:r>
                    </a:p>
                  </a:txBody>
                  <a:tcPr/>
                </a:tc>
                <a:tc>
                  <a:txBody>
                    <a:bodyPr/>
                    <a:lstStyle/>
                    <a:p>
                      <a:r>
                        <a:rPr lang="tr-TR" sz="1600" dirty="0"/>
                        <a:t>Kolay kırılır</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92804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extLst>
              <p:ext uri="{D42A27DB-BD31-4B8C-83A1-F6EECF244321}">
                <p14:modId xmlns:p14="http://schemas.microsoft.com/office/powerpoint/2010/main" val="2391203343"/>
              </p:ext>
            </p:extLst>
          </p:nvPr>
        </p:nvGraphicFramePr>
        <p:xfrm>
          <a:off x="0" y="332656"/>
          <a:ext cx="9144000" cy="6175391"/>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43151">
                <a:tc>
                  <a:txBody>
                    <a:bodyPr/>
                    <a:lstStyle/>
                    <a:p>
                      <a:endParaRPr lang="tr-TR"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a:solidFill>
                            <a:schemeClr val="bg1"/>
                          </a:solidFill>
                        </a:rPr>
                        <a:t>Evre I</a:t>
                      </a:r>
                      <a:r>
                        <a:rPr lang="tr-TR" sz="2400" dirty="0">
                          <a:solidFill>
                            <a:srgbClr val="FF0000"/>
                          </a:solidFill>
                        </a:rPr>
                        <a:t>	</a:t>
                      </a:r>
                    </a:p>
                  </a:txBody>
                  <a:tcPr/>
                </a:tc>
                <a:tc>
                  <a:txBody>
                    <a:bodyPr/>
                    <a:lstStyle/>
                    <a:p>
                      <a:pPr algn="ctr"/>
                      <a:r>
                        <a:rPr lang="tr-TR" sz="2400" dirty="0">
                          <a:solidFill>
                            <a:schemeClr val="bg1"/>
                          </a:solidFill>
                        </a:rPr>
                        <a:t>Evre 2</a:t>
                      </a:r>
                    </a:p>
                  </a:txBody>
                  <a:tcPr/>
                </a:tc>
                <a:tc>
                  <a:txBody>
                    <a:bodyPr/>
                    <a:lstStyle/>
                    <a:p>
                      <a:pPr algn="ctr"/>
                      <a:r>
                        <a:rPr lang="tr-TR" sz="2400" dirty="0">
                          <a:solidFill>
                            <a:schemeClr val="bg1"/>
                          </a:solidFill>
                        </a:rPr>
                        <a:t>Evre 3</a:t>
                      </a:r>
                    </a:p>
                  </a:txBody>
                  <a:tcPr/>
                </a:tc>
                <a:extLst>
                  <a:ext uri="{0D108BD9-81ED-4DB2-BD59-A6C34878D82A}">
                    <a16:rowId xmlns:a16="http://schemas.microsoft.com/office/drawing/2014/main" val="10000"/>
                  </a:ext>
                </a:extLst>
              </a:tr>
              <a:tr h="539202">
                <a:tc>
                  <a:txBody>
                    <a:bodyPr/>
                    <a:lstStyle/>
                    <a:p>
                      <a:r>
                        <a:rPr lang="tr-TR" sz="1400" b="1" dirty="0"/>
                        <a:t>Terleme	</a:t>
                      </a:r>
                    </a:p>
                  </a:txBody>
                  <a:tcPr/>
                </a:tc>
                <a:tc>
                  <a:txBody>
                    <a:bodyPr/>
                    <a:lstStyle/>
                    <a:p>
                      <a:r>
                        <a:rPr lang="tr-TR" sz="1600" dirty="0" err="1"/>
                        <a:t>Anhidroz</a:t>
                      </a:r>
                      <a:r>
                        <a:rPr lang="tr-TR" sz="1600" dirty="0"/>
                        <a:t>, geç dönemde </a:t>
                      </a:r>
                      <a:r>
                        <a:rPr lang="tr-TR" sz="1600" dirty="0" err="1"/>
                        <a:t>hiperhidroz</a:t>
                      </a:r>
                      <a:endParaRPr lang="tr-TR" sz="1600" dirty="0"/>
                    </a:p>
                  </a:txBody>
                  <a:tcPr/>
                </a:tc>
                <a:tc>
                  <a:txBody>
                    <a:bodyPr/>
                    <a:lstStyle/>
                    <a:p>
                      <a:r>
                        <a:rPr lang="tr-TR" sz="1600" dirty="0" err="1"/>
                        <a:t>Hiperhidroz</a:t>
                      </a:r>
                      <a:endParaRPr lang="tr-TR" sz="1600" dirty="0"/>
                    </a:p>
                  </a:txBody>
                  <a:tcPr/>
                </a:tc>
                <a:tc>
                  <a:txBody>
                    <a:bodyPr/>
                    <a:lstStyle/>
                    <a:p>
                      <a:r>
                        <a:rPr lang="tr-TR" sz="1600" dirty="0" err="1"/>
                        <a:t>Anhidroz</a:t>
                      </a:r>
                      <a:endParaRPr lang="tr-TR" sz="1600" dirty="0"/>
                    </a:p>
                  </a:txBody>
                  <a:tcPr/>
                </a:tc>
                <a:extLst>
                  <a:ext uri="{0D108BD9-81ED-4DB2-BD59-A6C34878D82A}">
                    <a16:rowId xmlns:a16="http://schemas.microsoft.com/office/drawing/2014/main" val="10012"/>
                  </a:ext>
                </a:extLst>
              </a:tr>
              <a:tr h="539202">
                <a:tc>
                  <a:txBody>
                    <a:bodyPr/>
                    <a:lstStyle/>
                    <a:p>
                      <a:r>
                        <a:rPr lang="tr-TR" sz="1400" b="1" dirty="0"/>
                        <a:t>Ağrı</a:t>
                      </a:r>
                    </a:p>
                  </a:txBody>
                  <a:tcPr/>
                </a:tc>
                <a:tc>
                  <a:txBody>
                    <a:bodyPr/>
                    <a:lstStyle/>
                    <a:p>
                      <a:r>
                        <a:rPr lang="tr-TR" sz="1600" dirty="0"/>
                        <a:t>Var</a:t>
                      </a:r>
                    </a:p>
                  </a:txBody>
                  <a:tcPr/>
                </a:tc>
                <a:tc>
                  <a:txBody>
                    <a:bodyPr/>
                    <a:lstStyle/>
                    <a:p>
                      <a:r>
                        <a:rPr lang="tr-TR" sz="1600" dirty="0"/>
                        <a:t>Var, yaygın, </a:t>
                      </a:r>
                      <a:r>
                        <a:rPr lang="tr-TR" sz="1600" dirty="0" err="1"/>
                        <a:t>nöralji</a:t>
                      </a:r>
                      <a:endParaRPr lang="tr-TR" sz="1600" dirty="0"/>
                    </a:p>
                  </a:txBody>
                  <a:tcPr/>
                </a:tc>
                <a:tc>
                  <a:txBody>
                    <a:bodyPr/>
                    <a:lstStyle/>
                    <a:p>
                      <a:r>
                        <a:rPr lang="tr-TR" sz="1600" dirty="0"/>
                        <a:t>Az veya kolay durdurulmayan</a:t>
                      </a:r>
                    </a:p>
                  </a:txBody>
                  <a:tcPr/>
                </a:tc>
                <a:extLst>
                  <a:ext uri="{0D108BD9-81ED-4DB2-BD59-A6C34878D82A}">
                    <a16:rowId xmlns:a16="http://schemas.microsoft.com/office/drawing/2014/main" val="10013"/>
                  </a:ext>
                </a:extLst>
              </a:tr>
              <a:tr h="535960">
                <a:tc>
                  <a:txBody>
                    <a:bodyPr/>
                    <a:lstStyle/>
                    <a:p>
                      <a:r>
                        <a:rPr lang="tr-TR" sz="1400" b="1" dirty="0"/>
                        <a:t>Kaslar</a:t>
                      </a:r>
                    </a:p>
                  </a:txBody>
                  <a:tcPr/>
                </a:tc>
                <a:tc>
                  <a:txBody>
                    <a:bodyPr/>
                    <a:lstStyle/>
                    <a:p>
                      <a:r>
                        <a:rPr lang="tr-TR" sz="1600" dirty="0" err="1"/>
                        <a:t>Hipertonik</a:t>
                      </a:r>
                      <a:endParaRPr lang="tr-TR" sz="1600" dirty="0"/>
                    </a:p>
                  </a:txBody>
                  <a:tcPr/>
                </a:tc>
                <a:tc>
                  <a:txBody>
                    <a:bodyPr/>
                    <a:lstStyle/>
                    <a:p>
                      <a:r>
                        <a:rPr lang="tr-TR" sz="1600" dirty="0" err="1"/>
                        <a:t>Atrofik</a:t>
                      </a:r>
                      <a:endParaRPr lang="tr-TR" sz="1600" dirty="0"/>
                    </a:p>
                  </a:txBody>
                  <a:tcPr/>
                </a:tc>
                <a:tc>
                  <a:txBody>
                    <a:bodyPr/>
                    <a:lstStyle/>
                    <a:p>
                      <a:r>
                        <a:rPr lang="tr-TR" sz="1600" dirty="0" err="1"/>
                        <a:t>Atrofik</a:t>
                      </a:r>
                      <a:endParaRPr lang="tr-TR" sz="1600" dirty="0"/>
                    </a:p>
                  </a:txBody>
                  <a:tcPr/>
                </a:tc>
                <a:extLst>
                  <a:ext uri="{0D108BD9-81ED-4DB2-BD59-A6C34878D82A}">
                    <a16:rowId xmlns:a16="http://schemas.microsoft.com/office/drawing/2014/main" val="10014"/>
                  </a:ext>
                </a:extLst>
              </a:tr>
              <a:tr h="535960">
                <a:tc>
                  <a:txBody>
                    <a:bodyPr/>
                    <a:lstStyle/>
                    <a:p>
                      <a:r>
                        <a:rPr lang="tr-TR" sz="1400" b="1" dirty="0" err="1"/>
                        <a:t>Subkutan</a:t>
                      </a:r>
                      <a:r>
                        <a:rPr lang="tr-TR" sz="1400" b="1" dirty="0"/>
                        <a:t> doku</a:t>
                      </a:r>
                    </a:p>
                  </a:txBody>
                  <a:tcPr/>
                </a:tc>
                <a:tc>
                  <a:txBody>
                    <a:bodyPr/>
                    <a:lstStyle/>
                    <a:p>
                      <a:r>
                        <a:rPr lang="tr-TR" sz="1600" dirty="0" err="1"/>
                        <a:t>Atrofi</a:t>
                      </a:r>
                      <a:r>
                        <a:rPr lang="tr-TR" sz="1600" dirty="0"/>
                        <a:t> var veya yok</a:t>
                      </a:r>
                    </a:p>
                  </a:txBody>
                  <a:tcPr/>
                </a:tc>
                <a:tc>
                  <a:txBody>
                    <a:bodyPr/>
                    <a:lstStyle/>
                    <a:p>
                      <a:r>
                        <a:rPr lang="tr-TR" sz="1600" dirty="0" err="1"/>
                        <a:t>Atrofi</a:t>
                      </a:r>
                      <a:endParaRPr lang="tr-TR" sz="1600" dirty="0"/>
                    </a:p>
                  </a:txBody>
                  <a:tcPr/>
                </a:tc>
                <a:tc>
                  <a:txBody>
                    <a:bodyPr/>
                    <a:lstStyle/>
                    <a:p>
                      <a:r>
                        <a:rPr lang="tr-TR" sz="1600" dirty="0" err="1"/>
                        <a:t>Atrofi</a:t>
                      </a:r>
                      <a:r>
                        <a:rPr lang="tr-TR" sz="1600" dirty="0"/>
                        <a:t>, incelmiş parmaklar</a:t>
                      </a:r>
                    </a:p>
                  </a:txBody>
                  <a:tcPr/>
                </a:tc>
                <a:extLst>
                  <a:ext uri="{0D108BD9-81ED-4DB2-BD59-A6C34878D82A}">
                    <a16:rowId xmlns:a16="http://schemas.microsoft.com/office/drawing/2014/main" val="10015"/>
                  </a:ext>
                </a:extLst>
              </a:tr>
              <a:tr h="535960">
                <a:tc>
                  <a:txBody>
                    <a:bodyPr/>
                    <a:lstStyle/>
                    <a:p>
                      <a:r>
                        <a:rPr lang="tr-TR" sz="1400" b="1" dirty="0" err="1"/>
                        <a:t>Kontraktür</a:t>
                      </a:r>
                      <a:endParaRPr lang="tr-TR" sz="1400" b="1" dirty="0"/>
                    </a:p>
                  </a:txBody>
                  <a:tcPr/>
                </a:tc>
                <a:tc>
                  <a:txBody>
                    <a:bodyPr/>
                    <a:lstStyle/>
                    <a:p>
                      <a:r>
                        <a:rPr lang="tr-TR" sz="1600" dirty="0"/>
                        <a:t>Yok</a:t>
                      </a:r>
                    </a:p>
                  </a:txBody>
                  <a:tcPr/>
                </a:tc>
                <a:tc>
                  <a:txBody>
                    <a:bodyPr/>
                    <a:lstStyle/>
                    <a:p>
                      <a:r>
                        <a:rPr lang="tr-TR" sz="1600" dirty="0"/>
                        <a:t>Yok veya var</a:t>
                      </a:r>
                    </a:p>
                  </a:txBody>
                  <a:tcPr/>
                </a:tc>
                <a:tc>
                  <a:txBody>
                    <a:bodyPr/>
                    <a:lstStyle/>
                    <a:p>
                      <a:r>
                        <a:rPr lang="tr-TR" sz="1600" dirty="0"/>
                        <a:t>Var</a:t>
                      </a:r>
                    </a:p>
                  </a:txBody>
                  <a:tcPr/>
                </a:tc>
                <a:extLst>
                  <a:ext uri="{0D108BD9-81ED-4DB2-BD59-A6C34878D82A}">
                    <a16:rowId xmlns:a16="http://schemas.microsoft.com/office/drawing/2014/main" val="10016"/>
                  </a:ext>
                </a:extLst>
              </a:tr>
              <a:tr h="535960">
                <a:tc>
                  <a:txBody>
                    <a:bodyPr/>
                    <a:lstStyle/>
                    <a:p>
                      <a:r>
                        <a:rPr lang="tr-TR" sz="1400" b="1" dirty="0" err="1"/>
                        <a:t>Sensorial</a:t>
                      </a:r>
                      <a:r>
                        <a:rPr lang="tr-TR" sz="1400" b="1" dirty="0"/>
                        <a:t> bozukluk </a:t>
                      </a:r>
                    </a:p>
                  </a:txBody>
                  <a:tcPr/>
                </a:tc>
                <a:tc>
                  <a:txBody>
                    <a:bodyPr/>
                    <a:lstStyle/>
                    <a:p>
                      <a:r>
                        <a:rPr lang="tr-TR" sz="1600" dirty="0" err="1"/>
                        <a:t>Hipoestezi</a:t>
                      </a:r>
                      <a:r>
                        <a:rPr lang="tr-TR" sz="1600" dirty="0"/>
                        <a:t> veya </a:t>
                      </a:r>
                      <a:r>
                        <a:rPr lang="tr-TR" sz="1600" dirty="0" err="1"/>
                        <a:t>hiperestezi</a:t>
                      </a:r>
                      <a:endParaRPr lang="tr-TR" sz="1600" dirty="0"/>
                    </a:p>
                  </a:txBody>
                  <a:tcPr/>
                </a:tc>
                <a:tc>
                  <a:txBody>
                    <a:bodyPr/>
                    <a:lstStyle/>
                    <a:p>
                      <a:r>
                        <a:rPr lang="tr-TR" sz="1600" dirty="0"/>
                        <a:t>Var veya yok</a:t>
                      </a:r>
                    </a:p>
                  </a:txBody>
                  <a:tcPr/>
                </a:tc>
                <a:tc>
                  <a:txBody>
                    <a:bodyPr/>
                    <a:lstStyle/>
                    <a:p>
                      <a:r>
                        <a:rPr lang="tr-TR" sz="1600" dirty="0"/>
                        <a:t>Var</a:t>
                      </a:r>
                    </a:p>
                  </a:txBody>
                  <a:tcPr/>
                </a:tc>
                <a:extLst>
                  <a:ext uri="{0D108BD9-81ED-4DB2-BD59-A6C34878D82A}">
                    <a16:rowId xmlns:a16="http://schemas.microsoft.com/office/drawing/2014/main" val="10017"/>
                  </a:ext>
                </a:extLst>
              </a:tr>
              <a:tr h="535960">
                <a:tc>
                  <a:txBody>
                    <a:bodyPr/>
                    <a:lstStyle/>
                    <a:p>
                      <a:r>
                        <a:rPr lang="tr-TR" sz="1400" b="1" dirty="0" err="1"/>
                        <a:t>Subluksasyon</a:t>
                      </a:r>
                      <a:endParaRPr lang="tr-TR" sz="1400" b="1" dirty="0"/>
                    </a:p>
                  </a:txBody>
                  <a:tcPr/>
                </a:tc>
                <a:tc>
                  <a:txBody>
                    <a:bodyPr/>
                    <a:lstStyle/>
                    <a:p>
                      <a:r>
                        <a:rPr lang="tr-TR" sz="1600" dirty="0"/>
                        <a:t>Yok</a:t>
                      </a:r>
                    </a:p>
                  </a:txBody>
                  <a:tcPr/>
                </a:tc>
                <a:tc>
                  <a:txBody>
                    <a:bodyPr/>
                    <a:lstStyle/>
                    <a:p>
                      <a:r>
                        <a:rPr lang="tr-TR" sz="1600" dirty="0"/>
                        <a:t>Yok</a:t>
                      </a:r>
                    </a:p>
                  </a:txBody>
                  <a:tcPr/>
                </a:tc>
                <a:tc>
                  <a:txBody>
                    <a:bodyPr/>
                    <a:lstStyle/>
                    <a:p>
                      <a:r>
                        <a:rPr lang="tr-TR" sz="1600" dirty="0"/>
                        <a:t>Nadiren</a:t>
                      </a:r>
                    </a:p>
                  </a:txBody>
                  <a:tcPr/>
                </a:tc>
                <a:extLst>
                  <a:ext uri="{0D108BD9-81ED-4DB2-BD59-A6C34878D82A}">
                    <a16:rowId xmlns:a16="http://schemas.microsoft.com/office/drawing/2014/main" val="10018"/>
                  </a:ext>
                </a:extLst>
              </a:tr>
              <a:tr h="535960">
                <a:tc>
                  <a:txBody>
                    <a:bodyPr/>
                    <a:lstStyle/>
                    <a:p>
                      <a:r>
                        <a:rPr lang="tr-TR" sz="1400" b="1" dirty="0" err="1"/>
                        <a:t>Disabilite</a:t>
                      </a:r>
                      <a:endParaRPr lang="tr-TR" sz="1400" b="1" dirty="0"/>
                    </a:p>
                  </a:txBody>
                  <a:tcPr/>
                </a:tc>
                <a:tc>
                  <a:txBody>
                    <a:bodyPr/>
                    <a:lstStyle/>
                    <a:p>
                      <a:r>
                        <a:rPr lang="tr-TR" sz="1600" dirty="0"/>
                        <a:t>Var</a:t>
                      </a:r>
                    </a:p>
                  </a:txBody>
                  <a:tcPr/>
                </a:tc>
                <a:tc>
                  <a:txBody>
                    <a:bodyPr/>
                    <a:lstStyle/>
                    <a:p>
                      <a:r>
                        <a:rPr lang="tr-TR" sz="1600" dirty="0"/>
                        <a:t>Var</a:t>
                      </a:r>
                    </a:p>
                  </a:txBody>
                  <a:tcPr/>
                </a:tc>
                <a:tc>
                  <a:txBody>
                    <a:bodyPr/>
                    <a:lstStyle/>
                    <a:p>
                      <a:r>
                        <a:rPr lang="tr-TR" sz="1600" dirty="0"/>
                        <a:t>Çok belirgin</a:t>
                      </a:r>
                    </a:p>
                  </a:txBody>
                  <a:tcPr/>
                </a:tc>
                <a:extLst>
                  <a:ext uri="{0D108BD9-81ED-4DB2-BD59-A6C34878D82A}">
                    <a16:rowId xmlns:a16="http://schemas.microsoft.com/office/drawing/2014/main" val="10019"/>
                  </a:ext>
                </a:extLst>
              </a:tr>
              <a:tr h="535960">
                <a:tc>
                  <a:txBody>
                    <a:bodyPr/>
                    <a:lstStyle/>
                    <a:p>
                      <a:r>
                        <a:rPr lang="tr-TR" sz="1400" b="1" dirty="0"/>
                        <a:t>Osteoporoz</a:t>
                      </a:r>
                    </a:p>
                  </a:txBody>
                  <a:tcPr/>
                </a:tc>
                <a:tc>
                  <a:txBody>
                    <a:bodyPr/>
                    <a:lstStyle/>
                    <a:p>
                      <a:r>
                        <a:rPr lang="tr-TR" sz="1600" dirty="0"/>
                        <a:t>Yok</a:t>
                      </a:r>
                    </a:p>
                  </a:txBody>
                  <a:tcPr/>
                </a:tc>
                <a:tc>
                  <a:txBody>
                    <a:bodyPr/>
                    <a:lstStyle/>
                    <a:p>
                      <a:r>
                        <a:rPr lang="tr-TR" sz="1600" dirty="0"/>
                        <a:t>Benekli</a:t>
                      </a:r>
                    </a:p>
                  </a:txBody>
                  <a:tcPr/>
                </a:tc>
                <a:tc>
                  <a:txBody>
                    <a:bodyPr/>
                    <a:lstStyle/>
                    <a:p>
                      <a:r>
                        <a:rPr lang="tr-TR" sz="1600" dirty="0"/>
                        <a:t>Benekli veya </a:t>
                      </a:r>
                      <a:r>
                        <a:rPr lang="tr-TR" sz="1600" dirty="0" err="1"/>
                        <a:t>difüz</a:t>
                      </a:r>
                      <a:endParaRPr lang="tr-TR" sz="1600" dirty="0"/>
                    </a:p>
                  </a:txBody>
                  <a:tcPr/>
                </a:tc>
                <a:extLst>
                  <a:ext uri="{0D108BD9-81ED-4DB2-BD59-A6C34878D82A}">
                    <a16:rowId xmlns:a16="http://schemas.microsoft.com/office/drawing/2014/main" val="10020"/>
                  </a:ext>
                </a:extLst>
              </a:tr>
              <a:tr h="535960">
                <a:tc>
                  <a:txBody>
                    <a:bodyPr/>
                    <a:lstStyle/>
                    <a:p>
                      <a:r>
                        <a:rPr lang="tr-TR" sz="1400" b="1" dirty="0" err="1"/>
                        <a:t>Prognoz</a:t>
                      </a:r>
                      <a:endParaRPr lang="tr-TR" sz="1400" b="1" dirty="0"/>
                    </a:p>
                  </a:txBody>
                  <a:tcPr/>
                </a:tc>
                <a:tc>
                  <a:txBody>
                    <a:bodyPr/>
                    <a:lstStyle/>
                    <a:p>
                      <a:r>
                        <a:rPr lang="tr-TR" sz="1600" dirty="0"/>
                        <a:t>İyi</a:t>
                      </a:r>
                    </a:p>
                  </a:txBody>
                  <a:tcPr/>
                </a:tc>
                <a:tc>
                  <a:txBody>
                    <a:bodyPr/>
                    <a:lstStyle/>
                    <a:p>
                      <a:r>
                        <a:rPr lang="tr-TR" sz="1600" dirty="0"/>
                        <a:t>Kötü</a:t>
                      </a:r>
                    </a:p>
                  </a:txBody>
                  <a:tcPr/>
                </a:tc>
                <a:tc>
                  <a:txBody>
                    <a:bodyPr/>
                    <a:lstStyle/>
                    <a:p>
                      <a:r>
                        <a:rPr lang="tr-TR" sz="1600" dirty="0"/>
                        <a:t>Kötü </a:t>
                      </a:r>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809962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3645024"/>
            <a:ext cx="2339752" cy="295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Unvan 1"/>
          <p:cNvSpPr>
            <a:spLocks noGrp="1"/>
          </p:cNvSpPr>
          <p:nvPr>
            <p:ph type="title"/>
          </p:nvPr>
        </p:nvSpPr>
        <p:spPr/>
        <p:txBody>
          <a:bodyPr>
            <a:normAutofit/>
          </a:bodyPr>
          <a:lstStyle/>
          <a:p>
            <a:r>
              <a:rPr lang="tr-TR" sz="3600" b="1" dirty="0"/>
              <a:t>Evre 1</a:t>
            </a:r>
          </a:p>
        </p:txBody>
      </p:sp>
      <p:sp>
        <p:nvSpPr>
          <p:cNvPr id="3" name="İçerik Yer Tutucusu 2"/>
          <p:cNvSpPr>
            <a:spLocks noGrp="1"/>
          </p:cNvSpPr>
          <p:nvPr>
            <p:ph idx="1"/>
          </p:nvPr>
        </p:nvSpPr>
        <p:spPr>
          <a:xfrm>
            <a:off x="628650" y="1825625"/>
            <a:ext cx="4303390" cy="4351338"/>
          </a:xfrm>
        </p:spPr>
        <p:txBody>
          <a:bodyPr>
            <a:normAutofit/>
          </a:bodyPr>
          <a:lstStyle/>
          <a:p>
            <a:r>
              <a:rPr lang="tr-TR" sz="2000" dirty="0"/>
              <a:t>En belirgin özellik </a:t>
            </a:r>
            <a:r>
              <a:rPr lang="tr-TR" sz="2000" dirty="0" err="1"/>
              <a:t>spontan</a:t>
            </a:r>
            <a:r>
              <a:rPr lang="tr-TR" sz="2000" dirty="0"/>
              <a:t> ağrıdır</a:t>
            </a:r>
          </a:p>
          <a:p>
            <a:r>
              <a:rPr lang="tr-TR" sz="2000" dirty="0"/>
              <a:t>Yanıcı, zonklayıcı, sürekli ve artan ağrı</a:t>
            </a:r>
          </a:p>
          <a:p>
            <a:r>
              <a:rPr lang="tr-TR" sz="2000" dirty="0" err="1"/>
              <a:t>Hiperaljezi</a:t>
            </a:r>
            <a:r>
              <a:rPr lang="tr-TR" sz="2000" dirty="0"/>
              <a:t>, </a:t>
            </a:r>
            <a:r>
              <a:rPr lang="tr-TR" sz="2000" dirty="0" err="1"/>
              <a:t>allodini</a:t>
            </a:r>
            <a:r>
              <a:rPr lang="tr-TR" sz="2000" dirty="0"/>
              <a:t>, </a:t>
            </a:r>
            <a:r>
              <a:rPr lang="tr-TR" sz="2000" dirty="0" err="1"/>
              <a:t>hiperpati</a:t>
            </a:r>
            <a:r>
              <a:rPr lang="tr-TR" sz="2000" dirty="0"/>
              <a:t> gibi duyusal değişiklikler görülür</a:t>
            </a:r>
          </a:p>
          <a:p>
            <a:r>
              <a:rPr lang="tr-TR" sz="2000" dirty="0" err="1"/>
              <a:t>Vazodilatasyon</a:t>
            </a:r>
            <a:r>
              <a:rPr lang="tr-TR" sz="2000" dirty="0"/>
              <a:t> sonucu sıcak </a:t>
            </a:r>
            <a:r>
              <a:rPr lang="tr-TR" sz="2000" dirty="0" err="1"/>
              <a:t>intoleransı</a:t>
            </a:r>
            <a:r>
              <a:rPr lang="tr-TR" sz="2000" dirty="0"/>
              <a:t>, yumuşak ödem, </a:t>
            </a:r>
            <a:r>
              <a:rPr lang="tr-TR" sz="2000" dirty="0" err="1"/>
              <a:t>eritematöz</a:t>
            </a:r>
            <a:r>
              <a:rPr lang="tr-TR" sz="2000" dirty="0"/>
              <a:t> renk değişikliği görülür</a:t>
            </a:r>
          </a:p>
          <a:p>
            <a:pPr fontAlgn="t"/>
            <a:r>
              <a:rPr lang="tr-TR" sz="2000" dirty="0"/>
              <a:t>Saç ve tırnaklar büyümesi artar</a:t>
            </a:r>
          </a:p>
          <a:p>
            <a:pPr fontAlgn="t"/>
            <a:r>
              <a:rPr lang="tr-TR" sz="2000" dirty="0" err="1"/>
              <a:t>Anhidroz</a:t>
            </a:r>
            <a:r>
              <a:rPr lang="tr-TR" sz="2000" dirty="0"/>
              <a:t>-</a:t>
            </a:r>
            <a:r>
              <a:rPr lang="tr-TR" sz="2000" dirty="0" err="1"/>
              <a:t>hiperhidroz</a:t>
            </a:r>
            <a:r>
              <a:rPr lang="tr-TR" sz="2000" dirty="0"/>
              <a:t> görülebilir</a:t>
            </a:r>
          </a:p>
          <a:p>
            <a:pPr fontAlgn="t"/>
            <a:r>
              <a:rPr lang="tr-TR" sz="2000" dirty="0"/>
              <a:t>Kaslar </a:t>
            </a:r>
            <a:r>
              <a:rPr lang="tr-TR" sz="2000" dirty="0" err="1"/>
              <a:t>hipertonik</a:t>
            </a:r>
            <a:r>
              <a:rPr lang="tr-TR" sz="2000" dirty="0"/>
              <a:t> ve ağrılıdır</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434480"/>
            <a:ext cx="3838660" cy="199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61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3" name="Group 12">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5600700" cy="6858000"/>
            <a:chOff x="7467600" y="0"/>
            <a:chExt cx="4724400" cy="6858000"/>
          </a:xfrm>
        </p:grpSpPr>
        <p:sp>
          <p:nvSpPr>
            <p:cNvPr id="14" name="Rectangle 13">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27275"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1676400"/>
            <a:ext cx="7747198" cy="3505200"/>
          </a:xfrm>
        </p:spPr>
        <p:txBody>
          <a:bodyPr anchor="t">
            <a:normAutofit/>
          </a:bodyPr>
          <a:lstStyle/>
          <a:p>
            <a:r>
              <a:rPr lang="en-US" sz="3600" b="1" dirty="0" err="1"/>
              <a:t>Kompleks</a:t>
            </a:r>
            <a:r>
              <a:rPr lang="en-US" sz="3600" b="1" dirty="0"/>
              <a:t> </a:t>
            </a:r>
            <a:r>
              <a:rPr lang="en-US" sz="3600" b="1" dirty="0" err="1"/>
              <a:t>Bölgesel</a:t>
            </a:r>
            <a:r>
              <a:rPr lang="en-US" sz="3600" b="1" dirty="0"/>
              <a:t> </a:t>
            </a:r>
            <a:r>
              <a:rPr lang="en-US" sz="3600" b="1" dirty="0" err="1"/>
              <a:t>Ağrı</a:t>
            </a:r>
            <a:r>
              <a:rPr lang="en-US" sz="3600" b="1" dirty="0"/>
              <a:t> </a:t>
            </a:r>
            <a:r>
              <a:rPr lang="en-US" sz="3600" b="1" dirty="0" err="1"/>
              <a:t>Sendromu</a:t>
            </a:r>
            <a:r>
              <a:rPr lang="en-US" sz="3600" b="1" dirty="0"/>
              <a:t> (KBAS)</a:t>
            </a:r>
            <a:br>
              <a:rPr lang="en-US" sz="3600" b="1" dirty="0"/>
            </a:br>
            <a:r>
              <a:rPr lang="tr-TR" sz="3500" b="1" dirty="0"/>
              <a:t>Tanım</a:t>
            </a:r>
          </a:p>
        </p:txBody>
      </p:sp>
      <p:sp>
        <p:nvSpPr>
          <p:cNvPr id="6" name="5 Dikdörtgen"/>
          <p:cNvSpPr/>
          <p:nvPr/>
        </p:nvSpPr>
        <p:spPr>
          <a:xfrm>
            <a:off x="-23272" y="6519833"/>
            <a:ext cx="9144000" cy="261610"/>
          </a:xfrm>
          <a:prstGeom prst="rect">
            <a:avLst/>
          </a:prstGeom>
        </p:spPr>
        <p:txBody>
          <a:bodyPr wrap="square">
            <a:spAutoFit/>
          </a:bodyPr>
          <a:lstStyle/>
          <a:p>
            <a:pPr>
              <a:spcAft>
                <a:spcPts val="600"/>
              </a:spcAft>
            </a:pPr>
            <a:r>
              <a:rPr lang="tr-TR" sz="1100" dirty="0" err="1"/>
              <a:t>Harden</a:t>
            </a:r>
            <a:r>
              <a:rPr lang="tr-TR" sz="1100" dirty="0"/>
              <a:t> RN, et al. </a:t>
            </a:r>
            <a:r>
              <a:rPr lang="tr-TR" sz="1100" dirty="0" err="1"/>
              <a:t>Validation</a:t>
            </a:r>
            <a:r>
              <a:rPr lang="tr-TR" sz="1100" dirty="0"/>
              <a:t> of </a:t>
            </a:r>
            <a:r>
              <a:rPr lang="tr-TR" sz="1100" dirty="0" err="1"/>
              <a:t>proposed</a:t>
            </a:r>
            <a:r>
              <a:rPr lang="tr-TR" sz="1100" dirty="0"/>
              <a:t> </a:t>
            </a:r>
            <a:r>
              <a:rPr lang="tr-TR" sz="1100" dirty="0" err="1"/>
              <a:t>diagnostic</a:t>
            </a:r>
            <a:r>
              <a:rPr lang="tr-TR" sz="1100" dirty="0"/>
              <a:t> </a:t>
            </a:r>
            <a:r>
              <a:rPr lang="tr-TR" sz="1100" dirty="0" err="1"/>
              <a:t>criteria</a:t>
            </a:r>
            <a:r>
              <a:rPr lang="tr-TR" sz="1100" dirty="0"/>
              <a:t> (</a:t>
            </a:r>
            <a:r>
              <a:rPr lang="tr-TR" sz="1100" dirty="0" err="1"/>
              <a:t>the</a:t>
            </a:r>
            <a:r>
              <a:rPr lang="tr-TR" sz="1100" dirty="0"/>
              <a:t> “</a:t>
            </a:r>
            <a:r>
              <a:rPr lang="tr-TR" sz="1100" dirty="0" err="1"/>
              <a:t>Budapest</a:t>
            </a:r>
            <a:r>
              <a:rPr lang="tr-TR" sz="1100" dirty="0"/>
              <a:t> </a:t>
            </a:r>
            <a:r>
              <a:rPr lang="tr-TR" sz="1100" dirty="0" err="1"/>
              <a:t>criteria</a:t>
            </a:r>
            <a:r>
              <a:rPr lang="tr-TR" sz="1100" dirty="0"/>
              <a:t>”) </a:t>
            </a:r>
            <a:r>
              <a:rPr lang="tr-TR" sz="1100" dirty="0" err="1"/>
              <a:t>for</a:t>
            </a:r>
            <a:r>
              <a:rPr lang="tr-TR" sz="1100" dirty="0"/>
              <a:t> </a:t>
            </a:r>
            <a:r>
              <a:rPr lang="tr-TR" sz="1100" dirty="0" err="1"/>
              <a:t>complex</a:t>
            </a:r>
            <a:r>
              <a:rPr lang="tr-TR" sz="1100" dirty="0"/>
              <a:t> </a:t>
            </a:r>
            <a:r>
              <a:rPr lang="tr-TR" sz="1100" dirty="0" err="1"/>
              <a:t>regional</a:t>
            </a:r>
            <a:r>
              <a:rPr lang="tr-TR" sz="1100" dirty="0"/>
              <a:t> </a:t>
            </a:r>
            <a:r>
              <a:rPr lang="tr-TR" sz="1100" dirty="0" err="1"/>
              <a:t>pain</a:t>
            </a:r>
            <a:r>
              <a:rPr lang="tr-TR" sz="1100" dirty="0"/>
              <a:t> </a:t>
            </a:r>
            <a:r>
              <a:rPr lang="tr-TR" sz="1100" dirty="0" err="1"/>
              <a:t>syndrome</a:t>
            </a:r>
            <a:r>
              <a:rPr lang="tr-TR" sz="1100" dirty="0"/>
              <a:t>. </a:t>
            </a:r>
            <a:r>
              <a:rPr lang="tr-TR" sz="1100" i="1" dirty="0" err="1"/>
              <a:t>Pain</a:t>
            </a:r>
            <a:r>
              <a:rPr lang="tr-TR" sz="1100" i="1" dirty="0"/>
              <a:t>. </a:t>
            </a:r>
            <a:r>
              <a:rPr lang="tr-TR" sz="1100" dirty="0"/>
              <a:t>2010;150:268–74</a:t>
            </a:r>
          </a:p>
        </p:txBody>
      </p:sp>
      <p:sp>
        <p:nvSpPr>
          <p:cNvPr id="4" name="Rectangle 3">
            <a:extLst>
              <a:ext uri="{FF2B5EF4-FFF2-40B4-BE49-F238E27FC236}">
                <a16:creationId xmlns:a16="http://schemas.microsoft.com/office/drawing/2014/main" id="{E6A7B871-B4D8-7B42-9A48-9FA5B43DD537}"/>
              </a:ext>
            </a:extLst>
          </p:cNvPr>
          <p:cNvSpPr/>
          <p:nvPr/>
        </p:nvSpPr>
        <p:spPr>
          <a:xfrm>
            <a:off x="1238461" y="3014633"/>
            <a:ext cx="6984776" cy="2308324"/>
          </a:xfrm>
          <a:prstGeom prst="rect">
            <a:avLst/>
          </a:prstGeom>
        </p:spPr>
        <p:txBody>
          <a:bodyPr wrap="square">
            <a:spAutoFit/>
          </a:bodyPr>
          <a:lstStyle/>
          <a:p>
            <a:pPr marL="342900" indent="-342900">
              <a:buFont typeface=".Apple Color Emoji UI"/>
              <a:buChar char="📌"/>
            </a:pPr>
            <a:r>
              <a:rPr lang="en-US" sz="2400" dirty="0" err="1"/>
              <a:t>Etkilenen</a:t>
            </a:r>
            <a:r>
              <a:rPr lang="en-US" sz="2400" dirty="0"/>
              <a:t> </a:t>
            </a:r>
            <a:r>
              <a:rPr lang="en-US" sz="2400" dirty="0" err="1"/>
              <a:t>ekstremitede</a:t>
            </a:r>
            <a:r>
              <a:rPr lang="en-US" sz="2400" dirty="0"/>
              <a:t> </a:t>
            </a:r>
            <a:r>
              <a:rPr lang="en-US" sz="2400" dirty="0" err="1"/>
              <a:t>şiddetli</a:t>
            </a:r>
            <a:r>
              <a:rPr lang="en-US" sz="2400" dirty="0"/>
              <a:t> </a:t>
            </a:r>
            <a:r>
              <a:rPr lang="en-US" sz="2400" dirty="0" err="1"/>
              <a:t>ağrı</a:t>
            </a:r>
            <a:endParaRPr lang="en-US" sz="2400" dirty="0"/>
          </a:p>
          <a:p>
            <a:pPr marL="342900" indent="-342900">
              <a:buFont typeface=".Apple Color Emoji UI"/>
              <a:buChar char="📌"/>
            </a:pPr>
            <a:r>
              <a:rPr lang="en-US" sz="2400" dirty="0" err="1"/>
              <a:t>Fonksiyon</a:t>
            </a:r>
            <a:r>
              <a:rPr lang="en-US" sz="2400" dirty="0"/>
              <a:t> </a:t>
            </a:r>
            <a:r>
              <a:rPr lang="en-US" sz="2400" dirty="0" err="1"/>
              <a:t>bozukluğu</a:t>
            </a:r>
            <a:endParaRPr lang="en-US" sz="2400" dirty="0"/>
          </a:p>
          <a:p>
            <a:pPr marL="342900" indent="-342900">
              <a:buFont typeface=".Apple Color Emoji UI"/>
              <a:buChar char="📌"/>
            </a:pPr>
            <a:r>
              <a:rPr lang="en-US" sz="2400" dirty="0"/>
              <a:t>Deri </a:t>
            </a:r>
            <a:r>
              <a:rPr lang="en-US" sz="2400" dirty="0" err="1"/>
              <a:t>ve</a:t>
            </a:r>
            <a:r>
              <a:rPr lang="en-US" sz="2400" dirty="0"/>
              <a:t> </a:t>
            </a:r>
            <a:r>
              <a:rPr lang="en-US" sz="2400" dirty="0" err="1"/>
              <a:t>kemiklerin</a:t>
            </a:r>
            <a:r>
              <a:rPr lang="en-US" sz="2400" dirty="0"/>
              <a:t> </a:t>
            </a:r>
            <a:r>
              <a:rPr lang="en-US" sz="2400" dirty="0" err="1"/>
              <a:t>distrofik</a:t>
            </a:r>
            <a:r>
              <a:rPr lang="en-US" sz="2400" dirty="0"/>
              <a:t> </a:t>
            </a:r>
            <a:r>
              <a:rPr lang="en-US" sz="2400" dirty="0" err="1"/>
              <a:t>değişiklikleri</a:t>
            </a:r>
            <a:endParaRPr lang="en-US" sz="2400" dirty="0"/>
          </a:p>
          <a:p>
            <a:pPr marL="342900" indent="-342900">
              <a:buFont typeface=".Apple Color Emoji UI"/>
              <a:buChar char="📌"/>
            </a:pPr>
            <a:r>
              <a:rPr lang="en-US" sz="2400" dirty="0" err="1"/>
              <a:t>Bozulmuş</a:t>
            </a:r>
            <a:r>
              <a:rPr lang="en-US" sz="2400" dirty="0"/>
              <a:t> </a:t>
            </a:r>
            <a:r>
              <a:rPr lang="en-US" sz="2400" dirty="0" err="1"/>
              <a:t>mobilite</a:t>
            </a:r>
            <a:endParaRPr lang="en-US" sz="2400" dirty="0"/>
          </a:p>
          <a:p>
            <a:pPr marL="342900" indent="-342900">
              <a:buFont typeface=".Apple Color Emoji UI"/>
              <a:buChar char="📌"/>
            </a:pPr>
            <a:r>
              <a:rPr lang="en-US" sz="2400" dirty="0" err="1"/>
              <a:t>Psikolojik</a:t>
            </a:r>
            <a:r>
              <a:rPr lang="en-US" sz="2400" dirty="0"/>
              <a:t> </a:t>
            </a:r>
            <a:r>
              <a:rPr lang="en-US" sz="2400" dirty="0" err="1"/>
              <a:t>değişiklikler</a:t>
            </a:r>
            <a:r>
              <a:rPr lang="en-US" sz="2400" dirty="0"/>
              <a:t> </a:t>
            </a:r>
            <a:r>
              <a:rPr lang="en-US" sz="2400" dirty="0" err="1"/>
              <a:t>ile</a:t>
            </a:r>
            <a:r>
              <a:rPr lang="en-US" sz="2400" dirty="0"/>
              <a:t> </a:t>
            </a:r>
            <a:r>
              <a:rPr lang="en-US" sz="2400" dirty="0" err="1"/>
              <a:t>karakterize</a:t>
            </a:r>
            <a:r>
              <a:rPr lang="en-US" sz="2400" dirty="0"/>
              <a:t> </a:t>
            </a:r>
            <a:r>
              <a:rPr lang="en-US" sz="2400" dirty="0" err="1"/>
              <a:t>semptomlar</a:t>
            </a:r>
            <a:r>
              <a:rPr lang="en-US" sz="2400" dirty="0"/>
              <a:t> </a:t>
            </a:r>
            <a:r>
              <a:rPr lang="en-US" sz="2400" dirty="0" err="1"/>
              <a:t>kompleksi</a:t>
            </a:r>
            <a:endParaRPr lang="en-US" sz="2400" dirty="0"/>
          </a:p>
        </p:txBody>
      </p:sp>
    </p:spTree>
    <p:extLst>
      <p:ext uri="{BB962C8B-B14F-4D97-AF65-F5344CB8AC3E}">
        <p14:creationId xmlns:p14="http://schemas.microsoft.com/office/powerpoint/2010/main" val="3197192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2803808"/>
            <a:ext cx="2787994" cy="239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Unvan 1"/>
          <p:cNvSpPr>
            <a:spLocks noGrp="1"/>
          </p:cNvSpPr>
          <p:nvPr>
            <p:ph type="title"/>
          </p:nvPr>
        </p:nvSpPr>
        <p:spPr/>
        <p:txBody>
          <a:bodyPr>
            <a:normAutofit/>
          </a:bodyPr>
          <a:lstStyle/>
          <a:p>
            <a:r>
              <a:rPr lang="tr-TR" sz="3600" b="1" dirty="0"/>
              <a:t>Evre 2</a:t>
            </a:r>
          </a:p>
        </p:txBody>
      </p:sp>
      <p:sp>
        <p:nvSpPr>
          <p:cNvPr id="3" name="İçerik Yer Tutucusu 2"/>
          <p:cNvSpPr>
            <a:spLocks noGrp="1"/>
          </p:cNvSpPr>
          <p:nvPr>
            <p:ph idx="1"/>
          </p:nvPr>
        </p:nvSpPr>
        <p:spPr>
          <a:xfrm>
            <a:off x="628650" y="1825625"/>
            <a:ext cx="5671542" cy="4351338"/>
          </a:xfrm>
        </p:spPr>
        <p:txBody>
          <a:bodyPr>
            <a:normAutofit fontScale="92500" lnSpcReduction="10000"/>
          </a:bodyPr>
          <a:lstStyle/>
          <a:p>
            <a:r>
              <a:rPr lang="tr-TR" sz="2200" dirty="0"/>
              <a:t>Ağrı, </a:t>
            </a:r>
            <a:r>
              <a:rPr lang="tr-TR" sz="2200" dirty="0" err="1"/>
              <a:t>hiperaljezi</a:t>
            </a:r>
            <a:r>
              <a:rPr lang="tr-TR" sz="2200" dirty="0"/>
              <a:t>, </a:t>
            </a:r>
            <a:r>
              <a:rPr lang="tr-TR" sz="2200" dirty="0" err="1"/>
              <a:t>allodini</a:t>
            </a:r>
            <a:r>
              <a:rPr lang="tr-TR" sz="2200" dirty="0"/>
              <a:t>, </a:t>
            </a:r>
            <a:r>
              <a:rPr lang="tr-TR" sz="2200" dirty="0" err="1"/>
              <a:t>hiperpati</a:t>
            </a:r>
            <a:r>
              <a:rPr lang="tr-TR" sz="2200" dirty="0"/>
              <a:t> daha belirgindir</a:t>
            </a:r>
          </a:p>
          <a:p>
            <a:r>
              <a:rPr lang="tr-TR" sz="2200" dirty="0" err="1"/>
              <a:t>Vazokonstriksiyon</a:t>
            </a:r>
            <a:r>
              <a:rPr lang="tr-TR" sz="2200" dirty="0"/>
              <a:t> sonucu soğuk </a:t>
            </a:r>
            <a:r>
              <a:rPr lang="tr-TR" sz="2200" dirty="0" err="1"/>
              <a:t>intoleransı</a:t>
            </a:r>
            <a:r>
              <a:rPr lang="tr-TR" sz="2200" dirty="0"/>
              <a:t>, soluk, </a:t>
            </a:r>
            <a:r>
              <a:rPr lang="tr-TR" sz="2200" dirty="0" err="1"/>
              <a:t>siyanoze</a:t>
            </a:r>
            <a:r>
              <a:rPr lang="tr-TR" sz="2200" dirty="0"/>
              <a:t>, benekli </a:t>
            </a:r>
            <a:r>
              <a:rPr lang="tr-TR" sz="2200" dirty="0" err="1"/>
              <a:t>eritem</a:t>
            </a:r>
            <a:r>
              <a:rPr lang="tr-TR" sz="2200" dirty="0"/>
              <a:t> görülebilir </a:t>
            </a:r>
          </a:p>
          <a:p>
            <a:r>
              <a:rPr lang="tr-TR" sz="2200" dirty="0"/>
              <a:t>Saç ve tırnak büyümesi azalır</a:t>
            </a:r>
          </a:p>
          <a:p>
            <a:r>
              <a:rPr lang="tr-TR" sz="2200" dirty="0" err="1"/>
              <a:t>Hiperhidroz</a:t>
            </a:r>
            <a:r>
              <a:rPr lang="tr-TR" sz="2200" dirty="0"/>
              <a:t> görülebilir</a:t>
            </a:r>
          </a:p>
          <a:p>
            <a:r>
              <a:rPr lang="tr-TR" sz="2200" dirty="0"/>
              <a:t>Kaslar ve </a:t>
            </a:r>
            <a:r>
              <a:rPr lang="tr-TR" sz="2200" dirty="0" err="1"/>
              <a:t>subkutan</a:t>
            </a:r>
            <a:r>
              <a:rPr lang="tr-TR" sz="2200" dirty="0"/>
              <a:t> doku  </a:t>
            </a:r>
            <a:r>
              <a:rPr lang="tr-TR" sz="2200" dirty="0" err="1"/>
              <a:t>atrofik</a:t>
            </a:r>
            <a:r>
              <a:rPr lang="tr-TR" sz="2200" dirty="0"/>
              <a:t> değişiklikler ve yaygın ağrı görülebilir</a:t>
            </a:r>
          </a:p>
          <a:p>
            <a:r>
              <a:rPr lang="tr-TR" sz="2200" dirty="0"/>
              <a:t>Yumuşak ödem sert ödeme dönüşür</a:t>
            </a:r>
          </a:p>
          <a:p>
            <a:r>
              <a:rPr lang="tr-TR" sz="2200" dirty="0"/>
              <a:t>Kemiklerde </a:t>
            </a:r>
            <a:r>
              <a:rPr lang="tr-TR" sz="2200" dirty="0" err="1"/>
              <a:t>deminerilizasyon</a:t>
            </a:r>
            <a:r>
              <a:rPr lang="tr-TR" sz="2200" dirty="0"/>
              <a:t> hızlanır ve benekli osteoporoz gözlenir</a:t>
            </a:r>
          </a:p>
          <a:p>
            <a:r>
              <a:rPr lang="tr-TR" sz="2200" dirty="0"/>
              <a:t>Dönemin sonlarına doğru homojen osteoporoz görülebilir</a:t>
            </a:r>
          </a:p>
          <a:p>
            <a:endParaRPr lang="tr-TR" dirty="0"/>
          </a:p>
        </p:txBody>
      </p:sp>
    </p:spTree>
    <p:extLst>
      <p:ext uri="{BB962C8B-B14F-4D97-AF65-F5344CB8AC3E}">
        <p14:creationId xmlns:p14="http://schemas.microsoft.com/office/powerpoint/2010/main" val="21947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596" y="500042"/>
            <a:ext cx="8229600" cy="1143000"/>
          </a:xfrm>
        </p:spPr>
        <p:txBody>
          <a:bodyPr>
            <a:normAutofit/>
          </a:bodyPr>
          <a:lstStyle/>
          <a:p>
            <a:r>
              <a:rPr lang="tr-TR" sz="3600" b="1" dirty="0"/>
              <a:t>Evre 3</a:t>
            </a:r>
          </a:p>
        </p:txBody>
      </p:sp>
      <p:sp>
        <p:nvSpPr>
          <p:cNvPr id="3" name="İçerik Yer Tutucusu 2"/>
          <p:cNvSpPr>
            <a:spLocks noGrp="1"/>
          </p:cNvSpPr>
          <p:nvPr>
            <p:ph idx="1"/>
          </p:nvPr>
        </p:nvSpPr>
        <p:spPr>
          <a:xfrm>
            <a:off x="457200" y="1567103"/>
            <a:ext cx="6829444" cy="4525963"/>
          </a:xfrm>
        </p:spPr>
        <p:txBody>
          <a:bodyPr>
            <a:normAutofit/>
          </a:bodyPr>
          <a:lstStyle/>
          <a:p>
            <a:r>
              <a:rPr lang="tr-TR" dirty="0" err="1"/>
              <a:t>Spontan</a:t>
            </a:r>
            <a:r>
              <a:rPr lang="tr-TR" dirty="0"/>
              <a:t> ağrı olmaz, zorlayıcı hareketlerle artabilir</a:t>
            </a:r>
          </a:p>
          <a:p>
            <a:r>
              <a:rPr lang="tr-TR" dirty="0"/>
              <a:t>Saçlarda </a:t>
            </a:r>
            <a:r>
              <a:rPr lang="tr-TR" dirty="0" err="1"/>
              <a:t>hipertrikoz</a:t>
            </a:r>
            <a:r>
              <a:rPr lang="tr-TR" dirty="0"/>
              <a:t> ve tırnaklarda kolay kırılma, terlemede azalma görülür</a:t>
            </a:r>
          </a:p>
          <a:p>
            <a:pPr fontAlgn="t"/>
            <a:r>
              <a:rPr lang="tr-TR" dirty="0"/>
              <a:t>Hareket kısıtlılığı, parmak </a:t>
            </a:r>
            <a:r>
              <a:rPr lang="tr-TR" dirty="0" err="1"/>
              <a:t>kontraktürleri</a:t>
            </a:r>
            <a:r>
              <a:rPr lang="tr-TR" dirty="0"/>
              <a:t>, doku </a:t>
            </a:r>
            <a:r>
              <a:rPr lang="tr-TR" dirty="0" err="1"/>
              <a:t>atrofileriyle</a:t>
            </a:r>
            <a:r>
              <a:rPr lang="tr-TR" dirty="0"/>
              <a:t> ve kırılgan tırnak ile karakterizedir</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3429000"/>
            <a:ext cx="2274627" cy="323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653E04F8-077D-8246-AF07-83A7875BC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129" y="3429000"/>
            <a:ext cx="2241037" cy="336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90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person, indoor&#10;&#10;Description automatically generated">
            <a:extLst>
              <a:ext uri="{FF2B5EF4-FFF2-40B4-BE49-F238E27FC236}">
                <a16:creationId xmlns:a16="http://schemas.microsoft.com/office/drawing/2014/main" id="{5BF25769-E24C-0C46-92BC-6FA059CE68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2750142" y="2317911"/>
            <a:ext cx="5801784" cy="4351338"/>
          </a:xfrm>
        </p:spPr>
      </p:pic>
      <p:sp>
        <p:nvSpPr>
          <p:cNvPr id="6" name="Title 1">
            <a:extLst>
              <a:ext uri="{FF2B5EF4-FFF2-40B4-BE49-F238E27FC236}">
                <a16:creationId xmlns:a16="http://schemas.microsoft.com/office/drawing/2014/main" id="{A4F5794D-1FBF-4F43-9E94-1749B7E7B272}"/>
              </a:ext>
            </a:extLst>
          </p:cNvPr>
          <p:cNvSpPr>
            <a:spLocks noGrp="1"/>
          </p:cNvSpPr>
          <p:nvPr>
            <p:ph type="title"/>
          </p:nvPr>
        </p:nvSpPr>
        <p:spPr/>
        <p:txBody>
          <a:bodyPr/>
          <a:lstStyle/>
          <a:p>
            <a:r>
              <a:rPr lang="en-TR" b="1" dirty="0"/>
              <a:t>Olgu</a:t>
            </a:r>
          </a:p>
        </p:txBody>
      </p:sp>
      <p:sp>
        <p:nvSpPr>
          <p:cNvPr id="7" name="TextBox 6">
            <a:extLst>
              <a:ext uri="{FF2B5EF4-FFF2-40B4-BE49-F238E27FC236}">
                <a16:creationId xmlns:a16="http://schemas.microsoft.com/office/drawing/2014/main" id="{61A85063-03D2-554F-9C31-17FC65252AB3}"/>
              </a:ext>
            </a:extLst>
          </p:cNvPr>
          <p:cNvSpPr txBox="1"/>
          <p:nvPr/>
        </p:nvSpPr>
        <p:spPr>
          <a:xfrm>
            <a:off x="474056" y="1690689"/>
            <a:ext cx="4385976" cy="1200329"/>
          </a:xfrm>
          <a:prstGeom prst="rect">
            <a:avLst/>
          </a:prstGeom>
          <a:noFill/>
        </p:spPr>
        <p:txBody>
          <a:bodyPr wrap="square" rtlCol="0">
            <a:spAutoFit/>
          </a:bodyPr>
          <a:lstStyle/>
          <a:p>
            <a:pPr marL="285750" indent="-285750">
              <a:buFont typeface="Arial" panose="020B0604020202020204" pitchFamily="34" charset="0"/>
              <a:buChar char="•"/>
            </a:pPr>
            <a:r>
              <a:rPr lang="en-TR" dirty="0"/>
              <a:t>64 yaşında erkek hasta</a:t>
            </a:r>
          </a:p>
          <a:p>
            <a:pPr marL="285750" indent="-285750">
              <a:buFont typeface="Arial" panose="020B0604020202020204" pitchFamily="34" charset="0"/>
              <a:buChar char="•"/>
            </a:pPr>
            <a:r>
              <a:rPr lang="en-TR" dirty="0"/>
              <a:t>İskemik SVO</a:t>
            </a:r>
          </a:p>
          <a:p>
            <a:pPr marL="285750" indent="-285750">
              <a:buFont typeface="Arial" panose="020B0604020202020204" pitchFamily="34" charset="0"/>
              <a:buChar char="•"/>
            </a:pPr>
            <a:r>
              <a:rPr lang="en-TR" dirty="0"/>
              <a:t>Sağ Hemipleji</a:t>
            </a:r>
          </a:p>
          <a:p>
            <a:pPr marL="285750" indent="-285750">
              <a:buFont typeface="Arial" panose="020B0604020202020204" pitchFamily="34" charset="0"/>
              <a:buChar char="•"/>
            </a:pPr>
            <a:r>
              <a:rPr lang="en-TR" dirty="0"/>
              <a:t>KBAS Tip 1</a:t>
            </a:r>
          </a:p>
        </p:txBody>
      </p:sp>
    </p:spTree>
    <p:extLst>
      <p:ext uri="{BB962C8B-B14F-4D97-AF65-F5344CB8AC3E}">
        <p14:creationId xmlns:p14="http://schemas.microsoft.com/office/powerpoint/2010/main" val="2097396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11F7-CDB9-594A-ABEF-5BC048FC2352}"/>
              </a:ext>
            </a:extLst>
          </p:cNvPr>
          <p:cNvSpPr>
            <a:spLocks noGrp="1"/>
          </p:cNvSpPr>
          <p:nvPr>
            <p:ph type="title"/>
          </p:nvPr>
        </p:nvSpPr>
        <p:spPr/>
        <p:txBody>
          <a:bodyPr/>
          <a:lstStyle/>
          <a:p>
            <a:r>
              <a:rPr lang="en-TR" b="1" dirty="0"/>
              <a:t>Olgu</a:t>
            </a:r>
          </a:p>
        </p:txBody>
      </p:sp>
      <p:pic>
        <p:nvPicPr>
          <p:cNvPr id="5" name="Content Placeholder 4" descr="A picture containing person, indoor, person&#10;&#10;Description automatically generated">
            <a:extLst>
              <a:ext uri="{FF2B5EF4-FFF2-40B4-BE49-F238E27FC236}">
                <a16:creationId xmlns:a16="http://schemas.microsoft.com/office/drawing/2014/main" id="{09B28A92-DED5-CB4A-9376-75A704F731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3848" y="2751031"/>
            <a:ext cx="4989124" cy="3741843"/>
          </a:xfrm>
        </p:spPr>
      </p:pic>
      <p:sp>
        <p:nvSpPr>
          <p:cNvPr id="7" name="TextBox 6">
            <a:extLst>
              <a:ext uri="{FF2B5EF4-FFF2-40B4-BE49-F238E27FC236}">
                <a16:creationId xmlns:a16="http://schemas.microsoft.com/office/drawing/2014/main" id="{FD828360-9C54-8844-BEF7-A12C849B5A75}"/>
              </a:ext>
            </a:extLst>
          </p:cNvPr>
          <p:cNvSpPr txBox="1"/>
          <p:nvPr/>
        </p:nvSpPr>
        <p:spPr>
          <a:xfrm>
            <a:off x="474056" y="1690689"/>
            <a:ext cx="4385976" cy="1477328"/>
          </a:xfrm>
          <a:prstGeom prst="rect">
            <a:avLst/>
          </a:prstGeom>
          <a:noFill/>
        </p:spPr>
        <p:txBody>
          <a:bodyPr wrap="square" rtlCol="0">
            <a:spAutoFit/>
          </a:bodyPr>
          <a:lstStyle/>
          <a:p>
            <a:pPr marL="285750" indent="-285750">
              <a:buFont typeface="Arial" panose="020B0604020202020204" pitchFamily="34" charset="0"/>
              <a:buChar char="•"/>
            </a:pPr>
            <a:r>
              <a:rPr lang="en-TR" dirty="0"/>
              <a:t>49 yaşında kadın hasta</a:t>
            </a:r>
          </a:p>
          <a:p>
            <a:pPr marL="285750" indent="-285750">
              <a:buFont typeface="Arial" panose="020B0604020202020204" pitchFamily="34" charset="0"/>
              <a:buChar char="•"/>
            </a:pPr>
            <a:r>
              <a:rPr lang="en-TR" dirty="0"/>
              <a:t>Pelvis, femur, tibia ve fibula kırığı  </a:t>
            </a:r>
          </a:p>
          <a:p>
            <a:pPr marL="285750" indent="-285750">
              <a:buFont typeface="Arial" panose="020B0604020202020204" pitchFamily="34" charset="0"/>
              <a:buChar char="•"/>
            </a:pPr>
            <a:r>
              <a:rPr lang="en-TR" dirty="0"/>
              <a:t>Siyatik sinir hasarı</a:t>
            </a:r>
          </a:p>
          <a:p>
            <a:pPr marL="285750" indent="-285750">
              <a:buFont typeface="Arial" panose="020B0604020202020204" pitchFamily="34" charset="0"/>
              <a:buChar char="•"/>
            </a:pPr>
            <a:r>
              <a:rPr lang="en-TR" dirty="0"/>
              <a:t>Düşük ayak</a:t>
            </a:r>
          </a:p>
          <a:p>
            <a:pPr marL="285750" indent="-285750">
              <a:buFont typeface="Arial" panose="020B0604020202020204" pitchFamily="34" charset="0"/>
              <a:buChar char="•"/>
            </a:pPr>
            <a:r>
              <a:rPr lang="en-TR" dirty="0"/>
              <a:t>KBAS</a:t>
            </a:r>
          </a:p>
        </p:txBody>
      </p:sp>
    </p:spTree>
    <p:extLst>
      <p:ext uri="{BB962C8B-B14F-4D97-AF65-F5344CB8AC3E}">
        <p14:creationId xmlns:p14="http://schemas.microsoft.com/office/powerpoint/2010/main" val="3502281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indoor&#10;&#10;Description automatically generated">
            <a:extLst>
              <a:ext uri="{FF2B5EF4-FFF2-40B4-BE49-F238E27FC236}">
                <a16:creationId xmlns:a16="http://schemas.microsoft.com/office/drawing/2014/main" id="{A9BA169A-DCE7-8343-8B6E-1D8247B9BC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107655" y="832982"/>
            <a:ext cx="4656087" cy="6208117"/>
          </a:xfrm>
          <a:prstGeom prst="rect">
            <a:avLst/>
          </a:prstGeom>
        </p:spPr>
      </p:pic>
      <p:sp>
        <p:nvSpPr>
          <p:cNvPr id="5" name="Title 1">
            <a:extLst>
              <a:ext uri="{FF2B5EF4-FFF2-40B4-BE49-F238E27FC236}">
                <a16:creationId xmlns:a16="http://schemas.microsoft.com/office/drawing/2014/main" id="{BA274775-9B6C-7744-87BC-F4283038AC04}"/>
              </a:ext>
            </a:extLst>
          </p:cNvPr>
          <p:cNvSpPr>
            <a:spLocks noGrp="1"/>
          </p:cNvSpPr>
          <p:nvPr>
            <p:ph type="title"/>
          </p:nvPr>
        </p:nvSpPr>
        <p:spPr/>
        <p:txBody>
          <a:bodyPr/>
          <a:lstStyle/>
          <a:p>
            <a:r>
              <a:rPr lang="en-TR" b="1" dirty="0"/>
              <a:t>Olgu</a:t>
            </a:r>
          </a:p>
        </p:txBody>
      </p:sp>
    </p:spTree>
    <p:extLst>
      <p:ext uri="{BB962C8B-B14F-4D97-AF65-F5344CB8AC3E}">
        <p14:creationId xmlns:p14="http://schemas.microsoft.com/office/powerpoint/2010/main" val="1539861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blur&#10;&#10;Description automatically generated">
            <a:extLst>
              <a:ext uri="{FF2B5EF4-FFF2-40B4-BE49-F238E27FC236}">
                <a16:creationId xmlns:a16="http://schemas.microsoft.com/office/drawing/2014/main" id="{50E6F360-CE9C-B84C-85C3-A616582DB0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432" b="9103"/>
          <a:stretch/>
        </p:blipFill>
        <p:spPr>
          <a:xfrm rot="5400000">
            <a:off x="-850884" y="2470856"/>
            <a:ext cx="5392085" cy="3207717"/>
          </a:xfrm>
          <a:prstGeom prst="rect">
            <a:avLst/>
          </a:prstGeom>
        </p:spPr>
      </p:pic>
      <p:pic>
        <p:nvPicPr>
          <p:cNvPr id="7" name="Picture 6" descr="A picture containing text, x-ray film&#10;&#10;Description automatically generated">
            <a:extLst>
              <a:ext uri="{FF2B5EF4-FFF2-40B4-BE49-F238E27FC236}">
                <a16:creationId xmlns:a16="http://schemas.microsoft.com/office/drawing/2014/main" id="{F1210DAF-67EA-6A4C-B8C9-A5BF95365A76}"/>
              </a:ext>
            </a:extLst>
          </p:cNvPr>
          <p:cNvPicPr>
            <a:picLocks noChangeAspect="1"/>
          </p:cNvPicPr>
          <p:nvPr/>
        </p:nvPicPr>
        <p:blipFill rotWithShape="1">
          <a:blip r:embed="rId3">
            <a:extLst>
              <a:ext uri="{28A0092B-C50C-407E-A947-70E740481C1C}">
                <a14:useLocalDpi xmlns:a14="http://schemas.microsoft.com/office/drawing/2010/main" val="0"/>
              </a:ext>
            </a:extLst>
          </a:blip>
          <a:srcRect l="7861" r="22626" b="-2"/>
          <a:stretch/>
        </p:blipFill>
        <p:spPr>
          <a:xfrm>
            <a:off x="3505796" y="1378672"/>
            <a:ext cx="5323307" cy="5392087"/>
          </a:xfrm>
          <a:prstGeom prst="rect">
            <a:avLst/>
          </a:prstGeom>
        </p:spPr>
      </p:pic>
      <p:sp>
        <p:nvSpPr>
          <p:cNvPr id="11" name="Title 1">
            <a:extLst>
              <a:ext uri="{FF2B5EF4-FFF2-40B4-BE49-F238E27FC236}">
                <a16:creationId xmlns:a16="http://schemas.microsoft.com/office/drawing/2014/main" id="{D2FFC81F-A747-7D4D-B4AD-8B3C8704B564}"/>
              </a:ext>
            </a:extLst>
          </p:cNvPr>
          <p:cNvSpPr>
            <a:spLocks noGrp="1"/>
          </p:cNvSpPr>
          <p:nvPr>
            <p:ph type="title"/>
          </p:nvPr>
        </p:nvSpPr>
        <p:spPr>
          <a:xfrm>
            <a:off x="628650" y="365126"/>
            <a:ext cx="7886700" cy="1325563"/>
          </a:xfrm>
        </p:spPr>
        <p:txBody>
          <a:bodyPr/>
          <a:lstStyle/>
          <a:p>
            <a:r>
              <a:rPr lang="en-TR" b="1" dirty="0"/>
              <a:t>Olgu</a:t>
            </a:r>
          </a:p>
        </p:txBody>
      </p:sp>
    </p:spTree>
    <p:extLst>
      <p:ext uri="{BB962C8B-B14F-4D97-AF65-F5344CB8AC3E}">
        <p14:creationId xmlns:p14="http://schemas.microsoft.com/office/powerpoint/2010/main" val="2815023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4C36-8684-5B49-9FF4-10F73CD72F11}"/>
              </a:ext>
            </a:extLst>
          </p:cNvPr>
          <p:cNvSpPr>
            <a:spLocks noGrp="1"/>
          </p:cNvSpPr>
          <p:nvPr>
            <p:ph type="title"/>
          </p:nvPr>
        </p:nvSpPr>
        <p:spPr/>
        <p:txBody>
          <a:bodyPr/>
          <a:lstStyle/>
          <a:p>
            <a:r>
              <a:rPr lang="en-TR" b="1" dirty="0"/>
              <a:t>Olgu</a:t>
            </a:r>
          </a:p>
        </p:txBody>
      </p:sp>
      <p:pic>
        <p:nvPicPr>
          <p:cNvPr id="5" name="Content Placeholder 4" descr="A picture containing person, indoor&#10;&#10;Description automatically generated">
            <a:extLst>
              <a:ext uri="{FF2B5EF4-FFF2-40B4-BE49-F238E27FC236}">
                <a16:creationId xmlns:a16="http://schemas.microsoft.com/office/drawing/2014/main" id="{EAA27BF9-B57F-7F40-A512-3064AEB177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99738" y="2208723"/>
            <a:ext cx="4896173" cy="3672130"/>
          </a:xfrm>
        </p:spPr>
      </p:pic>
    </p:spTree>
    <p:extLst>
      <p:ext uri="{BB962C8B-B14F-4D97-AF65-F5344CB8AC3E}">
        <p14:creationId xmlns:p14="http://schemas.microsoft.com/office/powerpoint/2010/main" val="3216397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Tanı </a:t>
            </a:r>
          </a:p>
        </p:txBody>
      </p:sp>
      <p:pic>
        <p:nvPicPr>
          <p:cNvPr id="1026" name="Picture 2"/>
          <p:cNvPicPr>
            <a:picLocks noGrp="1" noChangeAspect="1" noChangeArrowheads="1"/>
          </p:cNvPicPr>
          <p:nvPr>
            <p:ph idx="1"/>
          </p:nvPr>
        </p:nvPicPr>
        <p:blipFill>
          <a:blip r:embed="rId2"/>
          <a:srcRect/>
          <a:stretch>
            <a:fillRect/>
          </a:stretch>
        </p:blipFill>
        <p:spPr bwMode="auto">
          <a:xfrm>
            <a:off x="460854" y="1340768"/>
            <a:ext cx="8222291" cy="4540332"/>
          </a:xfrm>
          <a:prstGeom prst="rect">
            <a:avLst/>
          </a:prstGeom>
          <a:noFill/>
          <a:ln w="9525">
            <a:noFill/>
            <a:miter lim="800000"/>
            <a:headEnd/>
            <a:tailEnd/>
          </a:ln>
          <a:effectLst/>
        </p:spPr>
      </p:pic>
      <p:sp>
        <p:nvSpPr>
          <p:cNvPr id="7" name="6 Dikdörtgen"/>
          <p:cNvSpPr/>
          <p:nvPr/>
        </p:nvSpPr>
        <p:spPr>
          <a:xfrm>
            <a:off x="785786" y="6230705"/>
            <a:ext cx="7572428"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1. kriter tanı için gerekli değildir; 2, 3 ve 4. kriterler tanı için mutlaka gereklidir</a:t>
            </a:r>
          </a:p>
        </p:txBody>
      </p:sp>
    </p:spTree>
    <p:extLst>
      <p:ext uri="{BB962C8B-B14F-4D97-AF65-F5344CB8AC3E}">
        <p14:creationId xmlns:p14="http://schemas.microsoft.com/office/powerpoint/2010/main" val="503898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1285852" y="1142985"/>
            <a:ext cx="6500858" cy="5229346"/>
          </a:xfrm>
          <a:prstGeom prst="rect">
            <a:avLst/>
          </a:prstGeom>
          <a:noFill/>
          <a:ln w="9525">
            <a:noFill/>
            <a:miter lim="800000"/>
            <a:headEnd/>
            <a:tailEnd/>
          </a:ln>
          <a:effectLst/>
        </p:spPr>
      </p:pic>
      <p:sp>
        <p:nvSpPr>
          <p:cNvPr id="7" name="6 Dikdörtgen"/>
          <p:cNvSpPr/>
          <p:nvPr/>
        </p:nvSpPr>
        <p:spPr>
          <a:xfrm>
            <a:off x="928662" y="6429396"/>
            <a:ext cx="74295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Tanı için tüm kriterler karşılanmalıdır</a:t>
            </a:r>
          </a:p>
        </p:txBody>
      </p:sp>
      <p:sp>
        <p:nvSpPr>
          <p:cNvPr id="8" name="Başlık 1">
            <a:extLst>
              <a:ext uri="{FF2B5EF4-FFF2-40B4-BE49-F238E27FC236}">
                <a16:creationId xmlns:a16="http://schemas.microsoft.com/office/drawing/2014/main" id="{1170FD31-66B3-A84B-8B02-5AF4EDE7E9D9}"/>
              </a:ext>
            </a:extLst>
          </p:cNvPr>
          <p:cNvSpPr>
            <a:spLocks noGrp="1"/>
          </p:cNvSpPr>
          <p:nvPr>
            <p:ph type="title"/>
          </p:nvPr>
        </p:nvSpPr>
        <p:spPr>
          <a:xfrm>
            <a:off x="628650" y="365126"/>
            <a:ext cx="7886700" cy="1325563"/>
          </a:xfrm>
        </p:spPr>
        <p:txBody>
          <a:bodyPr>
            <a:normAutofit/>
          </a:bodyPr>
          <a:lstStyle/>
          <a:p>
            <a:r>
              <a:rPr lang="tr-TR" sz="3600" b="1" dirty="0"/>
              <a:t>Tanı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IGURE 1.">
            <a:extLst>
              <a:ext uri="{FF2B5EF4-FFF2-40B4-BE49-F238E27FC236}">
                <a16:creationId xmlns:a16="http://schemas.microsoft.com/office/drawing/2014/main" id="{58F2089C-B494-9244-BAE7-E26382848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03" r="-4" b="-4"/>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FIGURE 2.">
            <a:extLst>
              <a:ext uri="{FF2B5EF4-FFF2-40B4-BE49-F238E27FC236}">
                <a16:creationId xmlns:a16="http://schemas.microsoft.com/office/drawing/2014/main" id="{6813C8C4-93B3-3C48-A870-0324667E6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 r="1" b="1"/>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336042" y="859536"/>
            <a:ext cx="3624601" cy="1243584"/>
          </a:xfrm>
        </p:spPr>
        <p:txBody>
          <a:bodyPr>
            <a:normAutofit/>
          </a:bodyPr>
          <a:lstStyle/>
          <a:p>
            <a:r>
              <a:rPr lang="tr-TR" sz="3600" b="1" dirty="0"/>
              <a:t>Görüntüleme</a:t>
            </a:r>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4 İçerik Yer Tutucusu"/>
          <p:cNvSpPr>
            <a:spLocks noGrp="1"/>
          </p:cNvSpPr>
          <p:nvPr>
            <p:ph idx="1"/>
          </p:nvPr>
        </p:nvSpPr>
        <p:spPr>
          <a:xfrm>
            <a:off x="251520" y="2465494"/>
            <a:ext cx="4326983" cy="3664351"/>
          </a:xfrm>
        </p:spPr>
        <p:txBody>
          <a:bodyPr>
            <a:normAutofit/>
          </a:bodyPr>
          <a:lstStyle/>
          <a:p>
            <a:pPr>
              <a:buFont typeface=".Apple Color Emoji UI"/>
              <a:buChar char="⚜️"/>
            </a:pPr>
            <a:r>
              <a:rPr lang="tr-TR" sz="2400" dirty="0"/>
              <a:t>KBAS tanısını doğrulamada radyolojik değerlendirme önemli yer tutar</a:t>
            </a:r>
          </a:p>
          <a:p>
            <a:pPr>
              <a:buFont typeface=".Apple Color Emoji UI"/>
              <a:buChar char="⚜️"/>
            </a:pPr>
            <a:endParaRPr lang="tr-TR" sz="2400" dirty="0"/>
          </a:p>
          <a:p>
            <a:pPr>
              <a:buFont typeface=".Apple Color Emoji UI"/>
              <a:buChar char="📌"/>
            </a:pPr>
            <a:r>
              <a:rPr lang="tr-TR" sz="2400" dirty="0"/>
              <a:t>Direkt </a:t>
            </a:r>
            <a:r>
              <a:rPr lang="tr-TR" sz="2400" dirty="0" err="1"/>
              <a:t>grafi</a:t>
            </a:r>
            <a:endParaRPr lang="tr-TR" sz="2400" dirty="0"/>
          </a:p>
          <a:p>
            <a:pPr>
              <a:buFont typeface=".Apple Color Emoji UI"/>
              <a:buChar char="📌"/>
            </a:pPr>
            <a:r>
              <a:rPr lang="tr-TR" sz="2400" dirty="0"/>
              <a:t>Kemik sintigrafisi</a:t>
            </a:r>
          </a:p>
          <a:p>
            <a:pPr>
              <a:buFont typeface=".Apple Color Emoji UI"/>
              <a:buChar char="📌"/>
            </a:pPr>
            <a:r>
              <a:rPr lang="tr-TR" sz="2400" dirty="0"/>
              <a:t>MRG</a:t>
            </a:r>
          </a:p>
          <a:p>
            <a:pPr>
              <a:buFont typeface=".Apple Color Emoji UI"/>
              <a:buChar char="📌"/>
            </a:pPr>
            <a:r>
              <a:rPr lang="tr-TR" sz="2400" dirty="0"/>
              <a:t>BT</a:t>
            </a:r>
          </a:p>
          <a:p>
            <a:endParaRPr lang="tr-TR" sz="2400" dirty="0"/>
          </a:p>
          <a:p>
            <a:endParaRPr lang="tr-TR" sz="2400" dirty="0"/>
          </a:p>
        </p:txBody>
      </p:sp>
    </p:spTree>
    <p:extLst>
      <p:ext uri="{BB962C8B-B14F-4D97-AF65-F5344CB8AC3E}">
        <p14:creationId xmlns:p14="http://schemas.microsoft.com/office/powerpoint/2010/main" val="2404477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p:cNvSpPr>
            <a:spLocks noGrp="1"/>
          </p:cNvSpPr>
          <p:nvPr>
            <p:ph type="title"/>
          </p:nvPr>
        </p:nvSpPr>
        <p:spPr>
          <a:xfrm>
            <a:off x="628650" y="668377"/>
            <a:ext cx="7886700" cy="1325563"/>
          </a:xfrm>
        </p:spPr>
        <p:txBody>
          <a:bodyPr vert="horz" lIns="91440" tIns="45720" rIns="91440" bIns="45720" rtlCol="0" anchor="ctr">
            <a:normAutofit/>
          </a:bodyPr>
          <a:lstStyle/>
          <a:p>
            <a:pPr defTabSz="914400"/>
            <a:r>
              <a:rPr lang="en-US" sz="4400" b="1" kern="1200" dirty="0" err="1">
                <a:solidFill>
                  <a:schemeClr val="tx1"/>
                </a:solidFill>
                <a:latin typeface="+mj-lt"/>
                <a:ea typeface="+mj-ea"/>
                <a:cs typeface="+mj-cs"/>
              </a:rPr>
              <a:t>Farklı</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Terimler</a:t>
            </a:r>
            <a:endParaRPr lang="en-US" sz="4400" b="1" kern="1200" dirty="0">
              <a:solidFill>
                <a:schemeClr val="tx1"/>
              </a:solidFill>
              <a:latin typeface="+mj-lt"/>
              <a:ea typeface="+mj-ea"/>
              <a:cs typeface="+mj-cs"/>
            </a:endParaRPr>
          </a:p>
        </p:txBody>
      </p:sp>
      <p:sp>
        <p:nvSpPr>
          <p:cNvPr id="3" name="İçerik Yer Tutucusu 2"/>
          <p:cNvSpPr>
            <a:spLocks noGrp="1"/>
          </p:cNvSpPr>
          <p:nvPr>
            <p:ph idx="1"/>
          </p:nvPr>
        </p:nvSpPr>
        <p:spPr>
          <a:xfrm>
            <a:off x="628650" y="2177456"/>
            <a:ext cx="3823335" cy="3795748"/>
          </a:xfrm>
        </p:spPr>
        <p:txBody>
          <a:bodyPr vert="horz" lIns="91440" tIns="45720" rIns="91440" bIns="45720" rtlCol="0">
            <a:normAutofit/>
          </a:bodyPr>
          <a:lstStyle/>
          <a:p>
            <a:pPr indent="-228600" defTabSz="914400"/>
            <a:r>
              <a:rPr lang="en-US" sz="1900"/>
              <a:t>Kozalji</a:t>
            </a:r>
          </a:p>
          <a:p>
            <a:pPr indent="-228600" defTabSz="914400"/>
            <a:r>
              <a:rPr lang="en-US" sz="1900"/>
              <a:t>Sudeck atrofisi</a:t>
            </a:r>
          </a:p>
          <a:p>
            <a:pPr indent="-228600" defTabSz="914400"/>
            <a:r>
              <a:rPr lang="en-US" sz="1900"/>
              <a:t>Periferal akut trombonörozis</a:t>
            </a:r>
          </a:p>
          <a:p>
            <a:pPr indent="-228600" defTabSz="914400"/>
            <a:r>
              <a:rPr lang="en-US" sz="1900"/>
              <a:t>Travmatik anjiospazm</a:t>
            </a:r>
          </a:p>
          <a:p>
            <a:pPr indent="-228600" defTabSz="914400"/>
            <a:r>
              <a:rPr lang="en-US" sz="1900"/>
              <a:t>Posttravmatik osteoporoz</a:t>
            </a:r>
          </a:p>
          <a:p>
            <a:pPr indent="-228600" defTabSz="914400"/>
            <a:r>
              <a:rPr lang="en-US" sz="1900"/>
              <a:t>Travmatik vazospazm</a:t>
            </a:r>
          </a:p>
          <a:p>
            <a:pPr indent="-228600" defTabSz="914400"/>
            <a:r>
              <a:rPr lang="en-US" sz="1900"/>
              <a:t>Ekstremitelerin refleks distrofisi</a:t>
            </a:r>
          </a:p>
          <a:p>
            <a:pPr indent="-228600" defTabSz="914400"/>
            <a:r>
              <a:rPr lang="en-US" sz="1900"/>
              <a:t>Minör kozalji</a:t>
            </a:r>
          </a:p>
          <a:p>
            <a:pPr indent="-228600" defTabSz="914400"/>
            <a:r>
              <a:rPr lang="en-US" sz="1900"/>
              <a:t>Refleks sempatik distrofi sendromu</a:t>
            </a:r>
          </a:p>
          <a:p>
            <a:pPr indent="-228600" defTabSz="914400"/>
            <a:endParaRPr lang="en-US" sz="1900"/>
          </a:p>
          <a:p>
            <a:pPr indent="-228600" defTabSz="914400"/>
            <a:endParaRPr lang="en-US" sz="1900"/>
          </a:p>
        </p:txBody>
      </p:sp>
      <p:sp>
        <p:nvSpPr>
          <p:cNvPr id="4" name="İçerik Yer Tutucusu 2"/>
          <p:cNvSpPr txBox="1">
            <a:spLocks/>
          </p:cNvSpPr>
          <p:nvPr/>
        </p:nvSpPr>
        <p:spPr>
          <a:xfrm>
            <a:off x="4692015" y="2177456"/>
            <a:ext cx="3823335" cy="37957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indent="-228600">
              <a:lnSpc>
                <a:spcPct val="90000"/>
              </a:lnSpc>
            </a:pPr>
            <a:r>
              <a:rPr lang="en-US" sz="1800">
                <a:solidFill>
                  <a:schemeClr val="tx1"/>
                </a:solidFill>
                <a:latin typeface="+mn-lt"/>
              </a:rPr>
              <a:t>Refleks algodistrofi</a:t>
            </a:r>
          </a:p>
          <a:p>
            <a:pPr indent="-228600">
              <a:lnSpc>
                <a:spcPct val="90000"/>
              </a:lnSpc>
            </a:pPr>
            <a:r>
              <a:rPr lang="en-US" sz="1800">
                <a:solidFill>
                  <a:schemeClr val="tx1"/>
                </a:solidFill>
                <a:latin typeface="+mn-lt"/>
              </a:rPr>
              <a:t>Refleks nörovasküler distrofi</a:t>
            </a:r>
          </a:p>
          <a:p>
            <a:pPr indent="-228600">
              <a:lnSpc>
                <a:spcPct val="90000"/>
              </a:lnSpc>
            </a:pPr>
            <a:r>
              <a:rPr lang="en-US" sz="1800">
                <a:solidFill>
                  <a:schemeClr val="tx1"/>
                </a:solidFill>
                <a:latin typeface="+mn-lt"/>
              </a:rPr>
              <a:t>Mimokozalji</a:t>
            </a:r>
          </a:p>
          <a:p>
            <a:pPr indent="-228600">
              <a:lnSpc>
                <a:spcPct val="90000"/>
              </a:lnSpc>
            </a:pPr>
            <a:r>
              <a:rPr lang="en-US" sz="1800">
                <a:solidFill>
                  <a:schemeClr val="tx1"/>
                </a:solidFill>
                <a:latin typeface="+mn-lt"/>
              </a:rPr>
              <a:t>Akut kemik atrofisi</a:t>
            </a:r>
          </a:p>
          <a:p>
            <a:pPr indent="-228600">
              <a:lnSpc>
                <a:spcPct val="90000"/>
              </a:lnSpc>
            </a:pPr>
            <a:r>
              <a:rPr lang="en-US" sz="1800">
                <a:solidFill>
                  <a:schemeClr val="tx1"/>
                </a:solidFill>
                <a:latin typeface="+mn-lt"/>
              </a:rPr>
              <a:t>Algonörodistrofi</a:t>
            </a:r>
          </a:p>
          <a:p>
            <a:pPr indent="-228600">
              <a:lnSpc>
                <a:spcPct val="90000"/>
              </a:lnSpc>
            </a:pPr>
            <a:r>
              <a:rPr lang="en-US" sz="1800">
                <a:solidFill>
                  <a:schemeClr val="tx1"/>
                </a:solidFill>
                <a:latin typeface="+mn-lt"/>
              </a:rPr>
              <a:t>Kronik travmatik ödem</a:t>
            </a:r>
          </a:p>
          <a:p>
            <a:pPr indent="-228600">
              <a:lnSpc>
                <a:spcPct val="90000"/>
              </a:lnSpc>
            </a:pPr>
            <a:r>
              <a:rPr lang="en-US" sz="1800">
                <a:solidFill>
                  <a:schemeClr val="tx1"/>
                </a:solidFill>
                <a:latin typeface="+mn-lt"/>
              </a:rPr>
              <a:t>Omuz-el sendromu</a:t>
            </a:r>
          </a:p>
          <a:p>
            <a:pPr indent="-228600">
              <a:lnSpc>
                <a:spcPct val="90000"/>
              </a:lnSpc>
            </a:pPr>
            <a:r>
              <a:rPr lang="en-US" sz="1800">
                <a:solidFill>
                  <a:schemeClr val="tx1"/>
                </a:solidFill>
                <a:latin typeface="+mn-lt"/>
              </a:rPr>
              <a:t>Posttravmatik ödem</a:t>
            </a:r>
          </a:p>
          <a:p>
            <a:pPr indent="-228600">
              <a:lnSpc>
                <a:spcPct val="90000"/>
              </a:lnSpc>
            </a:pPr>
            <a:r>
              <a:rPr lang="en-US" sz="1800">
                <a:solidFill>
                  <a:schemeClr val="tx1"/>
                </a:solidFill>
                <a:latin typeface="+mn-lt"/>
              </a:rPr>
              <a:t>Posttravmatik ağrılı osteoporoz</a:t>
            </a:r>
          </a:p>
          <a:p>
            <a:pPr indent="-228600">
              <a:lnSpc>
                <a:spcPct val="90000"/>
              </a:lnSpc>
            </a:pPr>
            <a:r>
              <a:rPr lang="en-US" sz="1800">
                <a:solidFill>
                  <a:schemeClr val="tx1"/>
                </a:solidFill>
                <a:latin typeface="+mn-lt"/>
              </a:rPr>
              <a:t>Posttravmatik sempatik atrofi</a:t>
            </a:r>
          </a:p>
          <a:p>
            <a:pPr indent="-228600">
              <a:lnSpc>
                <a:spcPct val="90000"/>
              </a:lnSpc>
            </a:pPr>
            <a:r>
              <a:rPr lang="en-US" sz="1800">
                <a:solidFill>
                  <a:schemeClr val="tx1"/>
                </a:solidFill>
                <a:latin typeface="+mn-lt"/>
              </a:rPr>
              <a:t>Posttravmatik vazomotor bozukluk</a:t>
            </a:r>
          </a:p>
          <a:p>
            <a:pPr indent="-228600">
              <a:lnSpc>
                <a:spcPct val="90000"/>
              </a:lnSpc>
            </a:pPr>
            <a:endParaRPr lang="en-US" sz="1800">
              <a:solidFill>
                <a:schemeClr val="tx1"/>
              </a:solidFill>
              <a:latin typeface="+mn-lt"/>
            </a:endParaRPr>
          </a:p>
        </p:txBody>
      </p:sp>
    </p:spTree>
    <p:extLst>
      <p:ext uri="{BB962C8B-B14F-4D97-AF65-F5344CB8AC3E}">
        <p14:creationId xmlns:p14="http://schemas.microsoft.com/office/powerpoint/2010/main" val="2644841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Görüntüleme</a:t>
            </a:r>
          </a:p>
        </p:txBody>
      </p:sp>
      <p:sp>
        <p:nvSpPr>
          <p:cNvPr id="3" name="2 İçerik Yer Tutucusu"/>
          <p:cNvSpPr>
            <a:spLocks noGrp="1"/>
          </p:cNvSpPr>
          <p:nvPr>
            <p:ph idx="1"/>
          </p:nvPr>
        </p:nvSpPr>
        <p:spPr/>
        <p:txBody>
          <a:bodyPr>
            <a:normAutofit/>
          </a:bodyPr>
          <a:lstStyle/>
          <a:p>
            <a:pPr>
              <a:buNone/>
            </a:pPr>
            <a:r>
              <a:rPr lang="tr-TR" b="1" dirty="0">
                <a:solidFill>
                  <a:schemeClr val="tx1">
                    <a:lumMod val="75000"/>
                    <a:lumOff val="25000"/>
                  </a:schemeClr>
                </a:solidFill>
              </a:rPr>
              <a:t>📍</a:t>
            </a:r>
            <a:r>
              <a:rPr lang="tr-TR" sz="2800" b="1" dirty="0">
                <a:solidFill>
                  <a:schemeClr val="tx1">
                    <a:lumMod val="75000"/>
                    <a:lumOff val="25000"/>
                  </a:schemeClr>
                </a:solidFill>
              </a:rPr>
              <a:t>Direkt </a:t>
            </a:r>
            <a:r>
              <a:rPr lang="tr-TR" sz="2800" b="1" dirty="0" err="1">
                <a:solidFill>
                  <a:schemeClr val="tx1">
                    <a:lumMod val="75000"/>
                    <a:lumOff val="25000"/>
                  </a:schemeClr>
                </a:solidFill>
              </a:rPr>
              <a:t>Grafi</a:t>
            </a:r>
            <a:endParaRPr lang="tr-TR" sz="2800" b="1" dirty="0">
              <a:solidFill>
                <a:schemeClr val="tx1">
                  <a:lumMod val="75000"/>
                  <a:lumOff val="25000"/>
                </a:schemeClr>
              </a:solidFill>
            </a:endParaRPr>
          </a:p>
          <a:p>
            <a:r>
              <a:rPr lang="tr-TR" sz="2400" dirty="0">
                <a:solidFill>
                  <a:schemeClr val="tx1"/>
                </a:solidFill>
              </a:rPr>
              <a:t>Benekli </a:t>
            </a:r>
            <a:r>
              <a:rPr lang="tr-TR" sz="2400" dirty="0" err="1">
                <a:solidFill>
                  <a:schemeClr val="tx1"/>
                </a:solidFill>
              </a:rPr>
              <a:t>ostoporoz</a:t>
            </a:r>
            <a:r>
              <a:rPr lang="tr-TR" sz="2400" dirty="0">
                <a:solidFill>
                  <a:schemeClr val="tx1"/>
                </a:solidFill>
              </a:rPr>
              <a:t> (%30-80)</a:t>
            </a:r>
          </a:p>
          <a:p>
            <a:pPr lvl="0"/>
            <a:r>
              <a:rPr lang="tr-TR" sz="2400" dirty="0" err="1">
                <a:solidFill>
                  <a:schemeClr val="tx1"/>
                </a:solidFill>
              </a:rPr>
              <a:t>Subkondral</a:t>
            </a:r>
            <a:r>
              <a:rPr lang="tr-TR" sz="2400" dirty="0">
                <a:solidFill>
                  <a:schemeClr val="tx1"/>
                </a:solidFill>
              </a:rPr>
              <a:t> </a:t>
            </a:r>
            <a:r>
              <a:rPr lang="tr-TR" sz="2400" dirty="0" err="1">
                <a:solidFill>
                  <a:schemeClr val="tx1"/>
                </a:solidFill>
              </a:rPr>
              <a:t>lizis</a:t>
            </a:r>
            <a:endParaRPr lang="tr-TR" sz="2400" dirty="0">
              <a:solidFill>
                <a:schemeClr val="tx1"/>
              </a:solidFill>
            </a:endParaRPr>
          </a:p>
          <a:p>
            <a:r>
              <a:rPr lang="tr-TR" sz="2400" dirty="0">
                <a:solidFill>
                  <a:schemeClr val="tx1"/>
                </a:solidFill>
              </a:rPr>
              <a:t>Yumuşak dokuların şişliği </a:t>
            </a:r>
          </a:p>
          <a:p>
            <a:pPr lvl="0"/>
            <a:r>
              <a:rPr lang="tr-TR" sz="2400" dirty="0" err="1">
                <a:solidFill>
                  <a:schemeClr val="tx1"/>
                </a:solidFill>
              </a:rPr>
              <a:t>Osteopeni</a:t>
            </a:r>
            <a:endParaRPr lang="tr-TR" sz="2400" dirty="0">
              <a:solidFill>
                <a:schemeClr val="tx1"/>
              </a:solidFill>
            </a:endParaRPr>
          </a:p>
          <a:p>
            <a:pPr lvl="0"/>
            <a:r>
              <a:rPr lang="tr-TR" sz="2400" dirty="0" err="1">
                <a:solidFill>
                  <a:schemeClr val="tx1"/>
                </a:solidFill>
              </a:rPr>
              <a:t>Kortikal</a:t>
            </a:r>
            <a:r>
              <a:rPr lang="tr-TR" sz="2400" dirty="0">
                <a:solidFill>
                  <a:schemeClr val="tx1"/>
                </a:solidFill>
              </a:rPr>
              <a:t> kemiğin </a:t>
            </a:r>
            <a:r>
              <a:rPr lang="tr-TR" sz="2400" dirty="0" err="1">
                <a:solidFill>
                  <a:schemeClr val="tx1"/>
                </a:solidFill>
              </a:rPr>
              <a:t>rezorpsiyonu</a:t>
            </a:r>
            <a:endParaRPr lang="tr-TR" sz="2400" dirty="0">
              <a:solidFill>
                <a:schemeClr val="tx1"/>
              </a:solidFill>
            </a:endParaRPr>
          </a:p>
          <a:p>
            <a:pPr lvl="0"/>
            <a:r>
              <a:rPr lang="tr-TR" sz="2400" dirty="0" err="1">
                <a:solidFill>
                  <a:schemeClr val="tx1"/>
                </a:solidFill>
              </a:rPr>
              <a:t>Jukstaartiküler</a:t>
            </a:r>
            <a:r>
              <a:rPr lang="tr-TR" sz="2400" dirty="0">
                <a:solidFill>
                  <a:schemeClr val="tx1"/>
                </a:solidFill>
              </a:rPr>
              <a:t> erozyonlar</a:t>
            </a:r>
          </a:p>
        </p:txBody>
      </p:sp>
      <p:pic>
        <p:nvPicPr>
          <p:cNvPr id="5" name="İçerik Yer Tutucusu 5"/>
          <p:cNvPicPr>
            <a:picLocks noChangeAspect="1"/>
          </p:cNvPicPr>
          <p:nvPr/>
        </p:nvPicPr>
        <p:blipFill>
          <a:blip r:embed="rId2" cstate="print"/>
          <a:stretch>
            <a:fillRect/>
          </a:stretch>
        </p:blipFill>
        <p:spPr>
          <a:xfrm>
            <a:off x="5004048" y="1412776"/>
            <a:ext cx="3223270" cy="4179281"/>
          </a:xfrm>
          <a:prstGeom prst="rect">
            <a:avLst/>
          </a:prstGeom>
        </p:spPr>
      </p:pic>
      <p:sp>
        <p:nvSpPr>
          <p:cNvPr id="6" name="5 Dikdörtgen"/>
          <p:cNvSpPr/>
          <p:nvPr/>
        </p:nvSpPr>
        <p:spPr>
          <a:xfrm>
            <a:off x="0" y="6441240"/>
            <a:ext cx="8844197" cy="430887"/>
          </a:xfrm>
          <a:prstGeom prst="rect">
            <a:avLst/>
          </a:prstGeom>
        </p:spPr>
        <p:txBody>
          <a:bodyPr wrap="square">
            <a:spAutoFit/>
          </a:bodyPr>
          <a:lstStyle/>
          <a:p>
            <a:pPr lvl="0">
              <a:buFont typeface="Arial" pitchFamily="34" charset="0"/>
              <a:buChar char="•"/>
            </a:pPr>
            <a:r>
              <a:rPr lang="de-DE" sz="1100" dirty="0" err="1"/>
              <a:t>Birklein</a:t>
            </a:r>
            <a:r>
              <a:rPr lang="de-DE" sz="1100" dirty="0"/>
              <a:t> F, O'Neill D, </a:t>
            </a:r>
            <a:r>
              <a:rPr lang="de-DE" sz="1100" dirty="0" err="1"/>
              <a:t>Schlereth</a:t>
            </a:r>
            <a:r>
              <a:rPr lang="de-DE" sz="1100" dirty="0"/>
              <a:t> T</a:t>
            </a:r>
            <a:r>
              <a:rPr lang="tr-TR" sz="1100" dirty="0"/>
              <a:t>. </a:t>
            </a:r>
            <a:r>
              <a:rPr lang="tr-TR" sz="1100" dirty="0" err="1"/>
              <a:t>Complex</a:t>
            </a:r>
            <a:r>
              <a:rPr lang="tr-TR" sz="1100" dirty="0"/>
              <a:t> </a:t>
            </a:r>
            <a:r>
              <a:rPr lang="tr-TR" sz="1100" dirty="0" err="1"/>
              <a:t>regional</a:t>
            </a:r>
            <a:r>
              <a:rPr lang="tr-TR" sz="1100" dirty="0"/>
              <a:t> </a:t>
            </a:r>
            <a:r>
              <a:rPr lang="tr-TR" sz="1100" dirty="0" err="1"/>
              <a:t>pain</a:t>
            </a:r>
            <a:r>
              <a:rPr lang="tr-TR" sz="1100" dirty="0"/>
              <a:t> </a:t>
            </a:r>
            <a:r>
              <a:rPr lang="tr-TR" sz="1100" dirty="0" err="1"/>
              <a:t>syndrome</a:t>
            </a:r>
            <a:r>
              <a:rPr lang="tr-TR" sz="1100" dirty="0"/>
              <a:t>: An </a:t>
            </a:r>
            <a:r>
              <a:rPr lang="tr-TR" sz="1100" dirty="0" err="1"/>
              <a:t>optimistic</a:t>
            </a:r>
            <a:r>
              <a:rPr lang="tr-TR" sz="1100" dirty="0"/>
              <a:t> </a:t>
            </a:r>
            <a:r>
              <a:rPr lang="tr-TR" sz="1100" dirty="0" err="1"/>
              <a:t>perspective</a:t>
            </a:r>
            <a:r>
              <a:rPr lang="tr-TR" sz="1100" dirty="0"/>
              <a:t>. </a:t>
            </a:r>
            <a:r>
              <a:rPr lang="en-US" sz="1100" dirty="0"/>
              <a:t>Neurology. 2015 Jan;84(1):89-96. </a:t>
            </a:r>
            <a:r>
              <a:rPr lang="en-US" sz="1100" dirty="0" err="1"/>
              <a:t>Epub</a:t>
            </a:r>
            <a:r>
              <a:rPr lang="en-US" sz="1100" dirty="0"/>
              <a:t> 2014 Dec 3</a:t>
            </a:r>
            <a:endParaRPr lang="tr-TR" sz="11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a:stretch>
            <a:fillRect/>
          </a:stretch>
        </p:blipFill>
        <p:spPr bwMode="auto">
          <a:xfrm>
            <a:off x="3203848" y="3792140"/>
            <a:ext cx="2304256" cy="2357228"/>
          </a:xfrm>
          <a:prstGeom prst="rect">
            <a:avLst/>
          </a:prstGeom>
          <a:noFill/>
          <a:ln w="9525">
            <a:noFill/>
            <a:miter lim="800000"/>
            <a:headEnd/>
            <a:tailEnd/>
          </a:ln>
          <a:effectLst/>
        </p:spPr>
      </p:pic>
      <p:sp>
        <p:nvSpPr>
          <p:cNvPr id="2" name="1 Başlık"/>
          <p:cNvSpPr>
            <a:spLocks noGrp="1"/>
          </p:cNvSpPr>
          <p:nvPr>
            <p:ph type="title"/>
          </p:nvPr>
        </p:nvSpPr>
        <p:spPr>
          <a:xfrm>
            <a:off x="500034" y="428604"/>
            <a:ext cx="8229600" cy="1143000"/>
          </a:xfrm>
        </p:spPr>
        <p:txBody>
          <a:bodyPr>
            <a:normAutofit/>
          </a:bodyPr>
          <a:lstStyle/>
          <a:p>
            <a:r>
              <a:rPr lang="tr-TR" sz="3600" b="1" dirty="0"/>
              <a:t>Görüntüleme </a:t>
            </a:r>
          </a:p>
        </p:txBody>
      </p:sp>
      <p:sp>
        <p:nvSpPr>
          <p:cNvPr id="3" name="2 İçerik Yer Tutucusu"/>
          <p:cNvSpPr>
            <a:spLocks noGrp="1"/>
          </p:cNvSpPr>
          <p:nvPr>
            <p:ph idx="1"/>
          </p:nvPr>
        </p:nvSpPr>
        <p:spPr>
          <a:xfrm>
            <a:off x="457200" y="1600200"/>
            <a:ext cx="8229600" cy="4543444"/>
          </a:xfrm>
        </p:spPr>
        <p:txBody>
          <a:bodyPr>
            <a:normAutofit/>
          </a:bodyPr>
          <a:lstStyle/>
          <a:p>
            <a:pPr>
              <a:buNone/>
            </a:pPr>
            <a:r>
              <a:rPr lang="tr-TR" b="1" dirty="0">
                <a:solidFill>
                  <a:schemeClr val="tx1">
                    <a:lumMod val="75000"/>
                    <a:lumOff val="25000"/>
                  </a:schemeClr>
                </a:solidFill>
              </a:rPr>
              <a:t>📍</a:t>
            </a:r>
            <a:r>
              <a:rPr lang="tr-TR" sz="2800" b="1" dirty="0">
                <a:solidFill>
                  <a:schemeClr val="tx1">
                    <a:lumMod val="75000"/>
                    <a:lumOff val="25000"/>
                  </a:schemeClr>
                </a:solidFill>
              </a:rPr>
              <a:t>Kemik Sintigrafisi</a:t>
            </a:r>
          </a:p>
          <a:p>
            <a:r>
              <a:rPr lang="tr-TR" sz="2400" dirty="0">
                <a:solidFill>
                  <a:schemeClr val="tx1"/>
                </a:solidFill>
              </a:rPr>
              <a:t>Erken tanı  </a:t>
            </a:r>
          </a:p>
          <a:p>
            <a:r>
              <a:rPr lang="tr-TR" sz="2400" dirty="0" err="1"/>
              <a:t>Periartiküler</a:t>
            </a:r>
            <a:r>
              <a:rPr lang="tr-TR" sz="2400" dirty="0"/>
              <a:t> yoğunlaşma karakteristik bulgudur</a:t>
            </a:r>
          </a:p>
          <a:p>
            <a:r>
              <a:rPr lang="tr-TR" sz="2400" dirty="0" err="1">
                <a:solidFill>
                  <a:schemeClr val="tx1"/>
                </a:solidFill>
              </a:rPr>
              <a:t>Jukstaartiküler</a:t>
            </a:r>
            <a:r>
              <a:rPr lang="tr-TR" sz="2400" dirty="0">
                <a:solidFill>
                  <a:schemeClr val="tx1"/>
                </a:solidFill>
              </a:rPr>
              <a:t> bölgede </a:t>
            </a:r>
            <a:r>
              <a:rPr lang="tr-TR" sz="2400" dirty="0" err="1">
                <a:solidFill>
                  <a:schemeClr val="tx1"/>
                </a:solidFill>
              </a:rPr>
              <a:t>diffüz</a:t>
            </a:r>
            <a:r>
              <a:rPr lang="tr-TR" sz="2400" dirty="0">
                <a:solidFill>
                  <a:schemeClr val="tx1"/>
                </a:solidFill>
              </a:rPr>
              <a:t> aktivite artışı </a:t>
            </a:r>
          </a:p>
          <a:p>
            <a:pPr lvl="1"/>
            <a:r>
              <a:rPr lang="tr-TR" sz="2400" dirty="0">
                <a:solidFill>
                  <a:schemeClr val="tx1"/>
                </a:solidFill>
              </a:rPr>
              <a:t>Artmış aktivite KBAS için spesifik değildir</a:t>
            </a:r>
          </a:p>
        </p:txBody>
      </p:sp>
      <p:sp>
        <p:nvSpPr>
          <p:cNvPr id="6" name="5 Dikdörtgen"/>
          <p:cNvSpPr/>
          <p:nvPr/>
        </p:nvSpPr>
        <p:spPr>
          <a:xfrm>
            <a:off x="0" y="6427113"/>
            <a:ext cx="9036496" cy="430887"/>
          </a:xfrm>
          <a:prstGeom prst="rect">
            <a:avLst/>
          </a:prstGeom>
        </p:spPr>
        <p:txBody>
          <a:bodyPr wrap="square">
            <a:spAutoFit/>
          </a:bodyPr>
          <a:lstStyle/>
          <a:p>
            <a:pPr lvl="0"/>
            <a:r>
              <a:rPr lang="tr-TR" sz="1100" dirty="0" err="1"/>
              <a:t>Wüppenhorst</a:t>
            </a:r>
            <a:r>
              <a:rPr lang="tr-TR" sz="1100" dirty="0"/>
              <a:t> N, et al. </a:t>
            </a:r>
            <a:r>
              <a:rPr lang="en-US" sz="1100" dirty="0"/>
              <a:t>Sensitivity and specificity of 3-phase bone scintigraphy in the diagnosis of complex regional pain syndrome of the upper extremity. </a:t>
            </a:r>
            <a:r>
              <a:rPr lang="pt-BR" sz="1100" dirty="0"/>
              <a:t>Clin J Pain. 2010;;26(3):182-9</a:t>
            </a:r>
            <a:endParaRPr lang="tr-TR" sz="11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67544" y="1556793"/>
            <a:ext cx="4104456" cy="2664296"/>
          </a:xfrm>
        </p:spPr>
        <p:txBody>
          <a:bodyPr/>
          <a:lstStyle/>
          <a:p>
            <a:r>
              <a:rPr lang="tr-TR" dirty="0"/>
              <a:t>67 yaş kadın hasta</a:t>
            </a:r>
          </a:p>
          <a:p>
            <a:r>
              <a:rPr lang="tr-TR" dirty="0"/>
              <a:t>Ağrı ve hareket kısıtlılığı şikayetiyle başvurdu</a:t>
            </a:r>
          </a:p>
          <a:p>
            <a:r>
              <a:rPr lang="tr-TR" dirty="0"/>
              <a:t>Muayenesinde el bilek EHA kısıtlı, cilt incelmiş ve soğuk</a:t>
            </a:r>
          </a:p>
          <a:p>
            <a:r>
              <a:rPr lang="tr-TR" dirty="0"/>
              <a:t>Direkt </a:t>
            </a:r>
            <a:r>
              <a:rPr lang="tr-TR" dirty="0" err="1"/>
              <a:t>Grafi</a:t>
            </a:r>
            <a:r>
              <a:rPr lang="tr-TR" dirty="0"/>
              <a:t>: Benekli osteoporoz</a:t>
            </a:r>
          </a:p>
          <a:p>
            <a:pPr marL="0" indent="0">
              <a:buNone/>
            </a:pPr>
            <a:endParaRPr lang="tr-TR" dirty="0"/>
          </a:p>
        </p:txBody>
      </p:sp>
      <p:pic>
        <p:nvPicPr>
          <p:cNvPr id="4" name="İçerik Yer Tutucusu 5"/>
          <p:cNvPicPr>
            <a:picLocks noChangeAspect="1"/>
          </p:cNvPicPr>
          <p:nvPr/>
        </p:nvPicPr>
        <p:blipFill>
          <a:blip r:embed="rId2"/>
          <a:stretch>
            <a:fillRect/>
          </a:stretch>
        </p:blipFill>
        <p:spPr>
          <a:xfrm>
            <a:off x="5024702" y="1340768"/>
            <a:ext cx="3490648" cy="4525963"/>
          </a:xfrm>
          <a:prstGeom prst="rect">
            <a:avLst/>
          </a:prstGeom>
        </p:spPr>
      </p:pic>
      <p:sp>
        <p:nvSpPr>
          <p:cNvPr id="5" name="Title 1">
            <a:extLst>
              <a:ext uri="{FF2B5EF4-FFF2-40B4-BE49-F238E27FC236}">
                <a16:creationId xmlns:a16="http://schemas.microsoft.com/office/drawing/2014/main" id="{38B12A3E-6F57-7240-A31A-026761ACAFB8}"/>
              </a:ext>
            </a:extLst>
          </p:cNvPr>
          <p:cNvSpPr>
            <a:spLocks noGrp="1"/>
          </p:cNvSpPr>
          <p:nvPr>
            <p:ph type="title"/>
          </p:nvPr>
        </p:nvSpPr>
        <p:spPr>
          <a:xfrm>
            <a:off x="628650" y="365126"/>
            <a:ext cx="7886700" cy="1325563"/>
          </a:xfrm>
        </p:spPr>
        <p:txBody>
          <a:bodyPr/>
          <a:lstStyle/>
          <a:p>
            <a:r>
              <a:rPr lang="en-TR" b="1" dirty="0"/>
              <a:t>Olgu</a:t>
            </a:r>
          </a:p>
        </p:txBody>
      </p:sp>
    </p:spTree>
    <p:extLst>
      <p:ext uri="{BB962C8B-B14F-4D97-AF65-F5344CB8AC3E}">
        <p14:creationId xmlns:p14="http://schemas.microsoft.com/office/powerpoint/2010/main" val="601455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4572000" y="1700808"/>
            <a:ext cx="346672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tr-TR" dirty="0"/>
          </a:p>
        </p:txBody>
      </p:sp>
      <p:pic>
        <p:nvPicPr>
          <p:cNvPr id="5" name="İçerik Yer Tutucusu 3"/>
          <p:cNvPicPr>
            <a:picLocks noChangeAspect="1"/>
          </p:cNvPicPr>
          <p:nvPr/>
        </p:nvPicPr>
        <p:blipFill>
          <a:blip r:embed="rId2"/>
          <a:stretch>
            <a:fillRect/>
          </a:stretch>
        </p:blipFill>
        <p:spPr>
          <a:xfrm>
            <a:off x="457200" y="116632"/>
            <a:ext cx="3394472" cy="4525963"/>
          </a:xfrm>
          <a:prstGeom prst="rect">
            <a:avLst/>
          </a:prstGeom>
        </p:spPr>
      </p:pic>
      <p:sp>
        <p:nvSpPr>
          <p:cNvPr id="6" name="Dikdörtgen 5"/>
          <p:cNvSpPr/>
          <p:nvPr/>
        </p:nvSpPr>
        <p:spPr>
          <a:xfrm>
            <a:off x="313060" y="4869160"/>
            <a:ext cx="3898776" cy="1666725"/>
          </a:xfrm>
          <a:prstGeom prst="rect">
            <a:avLst/>
          </a:prstGeom>
          <a:solidFill>
            <a:srgbClr val="BEEBF2">
              <a:alpha val="4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 </a:t>
            </a:r>
          </a:p>
          <a:p>
            <a:pPr marL="285750" indent="-285750">
              <a:buFont typeface="Arial" panose="020B0604020202020204" pitchFamily="34" charset="0"/>
              <a:buChar char="•"/>
            </a:pPr>
            <a:r>
              <a:rPr lang="tr-TR" dirty="0">
                <a:solidFill>
                  <a:schemeClr val="tx1"/>
                </a:solidFill>
              </a:rPr>
              <a:t>Merdivenden düşme sonucu </a:t>
            </a:r>
            <a:r>
              <a:rPr lang="tr-TR" dirty="0" err="1">
                <a:solidFill>
                  <a:schemeClr val="tx1"/>
                </a:solidFill>
              </a:rPr>
              <a:t>distal</a:t>
            </a:r>
            <a:r>
              <a:rPr lang="tr-TR" dirty="0">
                <a:solidFill>
                  <a:schemeClr val="tx1"/>
                </a:solidFill>
              </a:rPr>
              <a:t> </a:t>
            </a:r>
            <a:r>
              <a:rPr lang="tr-TR" dirty="0" err="1">
                <a:solidFill>
                  <a:schemeClr val="tx1"/>
                </a:solidFill>
              </a:rPr>
              <a:t>radius</a:t>
            </a:r>
            <a:r>
              <a:rPr lang="tr-TR" dirty="0">
                <a:solidFill>
                  <a:schemeClr val="tx1"/>
                </a:solidFill>
              </a:rPr>
              <a:t> </a:t>
            </a:r>
            <a:r>
              <a:rPr lang="tr-TR" dirty="0" err="1">
                <a:solidFill>
                  <a:schemeClr val="tx1"/>
                </a:solidFill>
              </a:rPr>
              <a:t>fraktürü</a:t>
            </a:r>
            <a:endParaRPr lang="tr-TR" dirty="0">
              <a:solidFill>
                <a:schemeClr val="tx1"/>
              </a:solidFill>
            </a:endParaRPr>
          </a:p>
          <a:p>
            <a:pPr marL="285750" indent="-285750">
              <a:buFont typeface="Arial" panose="020B0604020202020204" pitchFamily="34" charset="0"/>
              <a:buChar char="•"/>
            </a:pPr>
            <a:r>
              <a:rPr lang="tr-TR" dirty="0" err="1">
                <a:solidFill>
                  <a:schemeClr val="tx1"/>
                </a:solidFill>
              </a:rPr>
              <a:t>Nörovasküler</a:t>
            </a:r>
            <a:r>
              <a:rPr lang="tr-TR" dirty="0">
                <a:solidFill>
                  <a:schemeClr val="tx1"/>
                </a:solidFill>
              </a:rPr>
              <a:t> hasar yok</a:t>
            </a:r>
          </a:p>
          <a:p>
            <a:pPr marL="285750" indent="-285750">
              <a:buFont typeface="Arial" panose="020B0604020202020204" pitchFamily="34" charset="0"/>
              <a:buChar char="•"/>
            </a:pPr>
            <a:r>
              <a:rPr lang="tr-TR" dirty="0">
                <a:solidFill>
                  <a:schemeClr val="tx1"/>
                </a:solidFill>
              </a:rPr>
              <a:t>Yaş ve dominant el olmaması sebebiyle konservatif takip edilmiş</a:t>
            </a:r>
          </a:p>
          <a:p>
            <a:pPr algn="ctr"/>
            <a:r>
              <a:rPr lang="tr-TR" dirty="0">
                <a:solidFill>
                  <a:schemeClr val="tx1"/>
                </a:solidFill>
              </a:rPr>
              <a:t> </a:t>
            </a:r>
          </a:p>
        </p:txBody>
      </p:sp>
      <p:pic>
        <p:nvPicPr>
          <p:cNvPr id="7" name="Resim 6"/>
          <p:cNvPicPr>
            <a:picLocks noChangeAspect="1"/>
          </p:cNvPicPr>
          <p:nvPr/>
        </p:nvPicPr>
        <p:blipFill>
          <a:blip r:embed="rId3"/>
          <a:stretch>
            <a:fillRect/>
          </a:stretch>
        </p:blipFill>
        <p:spPr>
          <a:xfrm>
            <a:off x="5148064" y="127518"/>
            <a:ext cx="3394472" cy="4525963"/>
          </a:xfrm>
          <a:prstGeom prst="rect">
            <a:avLst/>
          </a:prstGeom>
        </p:spPr>
      </p:pic>
      <p:sp>
        <p:nvSpPr>
          <p:cNvPr id="8" name="Dikdörtgen 7"/>
          <p:cNvSpPr/>
          <p:nvPr/>
        </p:nvSpPr>
        <p:spPr>
          <a:xfrm>
            <a:off x="5003800" y="5409219"/>
            <a:ext cx="3683000" cy="586605"/>
          </a:xfrm>
          <a:prstGeom prst="rect">
            <a:avLst/>
          </a:prstGeom>
          <a:solidFill>
            <a:srgbClr val="BEEBF2">
              <a:alpha val="54955"/>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Tedavi sonrası kontrol direkt </a:t>
            </a:r>
            <a:r>
              <a:rPr lang="tr-TR" dirty="0" err="1">
                <a:solidFill>
                  <a:schemeClr val="tx1"/>
                </a:solidFill>
              </a:rPr>
              <a:t>grafisi</a:t>
            </a:r>
            <a:endParaRPr lang="tr-TR" dirty="0">
              <a:solidFill>
                <a:schemeClr val="tx1"/>
              </a:solidFill>
            </a:endParaRPr>
          </a:p>
        </p:txBody>
      </p:sp>
    </p:spTree>
    <p:extLst>
      <p:ext uri="{BB962C8B-B14F-4D97-AF65-F5344CB8AC3E}">
        <p14:creationId xmlns:p14="http://schemas.microsoft.com/office/powerpoint/2010/main" val="2674433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85728"/>
            <a:ext cx="8229600" cy="1100158"/>
          </a:xfrm>
        </p:spPr>
        <p:txBody>
          <a:bodyPr>
            <a:normAutofit/>
          </a:bodyPr>
          <a:lstStyle/>
          <a:p>
            <a:r>
              <a:rPr lang="tr-TR" sz="3600" b="1" dirty="0"/>
              <a:t>Görüntüleme</a:t>
            </a:r>
          </a:p>
        </p:txBody>
      </p:sp>
      <p:sp>
        <p:nvSpPr>
          <p:cNvPr id="3" name="2 İçerik Yer Tutucusu"/>
          <p:cNvSpPr>
            <a:spLocks noGrp="1"/>
          </p:cNvSpPr>
          <p:nvPr>
            <p:ph idx="1"/>
          </p:nvPr>
        </p:nvSpPr>
        <p:spPr>
          <a:xfrm>
            <a:off x="500034" y="1357298"/>
            <a:ext cx="8229600" cy="4525963"/>
          </a:xfrm>
        </p:spPr>
        <p:txBody>
          <a:bodyPr/>
          <a:lstStyle/>
          <a:p>
            <a:pPr>
              <a:buNone/>
            </a:pPr>
            <a:r>
              <a:rPr lang="tr-TR" b="1" dirty="0">
                <a:solidFill>
                  <a:schemeClr val="tx1">
                    <a:lumMod val="75000"/>
                    <a:lumOff val="25000"/>
                  </a:schemeClr>
                </a:solidFill>
              </a:rPr>
              <a:t>📍</a:t>
            </a:r>
            <a:r>
              <a:rPr lang="tr-TR" sz="2800" b="1" dirty="0" err="1">
                <a:solidFill>
                  <a:schemeClr val="tx1">
                    <a:lumMod val="75000"/>
                    <a:lumOff val="25000"/>
                  </a:schemeClr>
                </a:solidFill>
              </a:rPr>
              <a:t>Termografi</a:t>
            </a:r>
            <a:endParaRPr lang="tr-TR" sz="2800" b="1" dirty="0">
              <a:solidFill>
                <a:schemeClr val="tx1">
                  <a:lumMod val="75000"/>
                  <a:lumOff val="25000"/>
                </a:schemeClr>
              </a:solidFill>
            </a:endParaRPr>
          </a:p>
          <a:p>
            <a:pPr lvl="1"/>
            <a:r>
              <a:rPr lang="tr-TR" sz="2400" dirty="0" err="1">
                <a:solidFill>
                  <a:schemeClr val="tx1">
                    <a:lumMod val="75000"/>
                    <a:lumOff val="25000"/>
                  </a:schemeClr>
                </a:solidFill>
              </a:rPr>
              <a:t>Ekstremiteler</a:t>
            </a:r>
            <a:r>
              <a:rPr lang="tr-TR" sz="2400" dirty="0">
                <a:solidFill>
                  <a:schemeClr val="tx1">
                    <a:lumMod val="75000"/>
                    <a:lumOff val="25000"/>
                  </a:schemeClr>
                </a:solidFill>
              </a:rPr>
              <a:t> arası 1°C fazla sıcaklık farkı anlamlı kabul edilir</a:t>
            </a:r>
          </a:p>
          <a:p>
            <a:pPr lvl="1"/>
            <a:r>
              <a:rPr lang="tr-TR" sz="2400" dirty="0">
                <a:solidFill>
                  <a:schemeClr val="tx1">
                    <a:lumMod val="75000"/>
                    <a:lumOff val="25000"/>
                  </a:schemeClr>
                </a:solidFill>
              </a:rPr>
              <a:t>Tedaviye cevap ve takip için kullanılabilir</a:t>
            </a:r>
          </a:p>
          <a:p>
            <a:pPr lvl="1"/>
            <a:endParaRPr lang="tr-TR" sz="2400" dirty="0"/>
          </a:p>
          <a:p>
            <a:endParaRPr lang="tr-TR" dirty="0"/>
          </a:p>
        </p:txBody>
      </p:sp>
      <p:pic>
        <p:nvPicPr>
          <p:cNvPr id="7" name="Picture 3"/>
          <p:cNvPicPr>
            <a:picLocks noChangeAspect="1" noChangeArrowheads="1"/>
          </p:cNvPicPr>
          <p:nvPr/>
        </p:nvPicPr>
        <p:blipFill>
          <a:blip r:embed="rId2"/>
          <a:srcRect/>
          <a:stretch>
            <a:fillRect/>
          </a:stretch>
        </p:blipFill>
        <p:spPr bwMode="auto">
          <a:xfrm>
            <a:off x="5072066" y="3500438"/>
            <a:ext cx="3295653" cy="2802947"/>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a:stretch>
            <a:fillRect/>
          </a:stretch>
        </p:blipFill>
        <p:spPr bwMode="auto">
          <a:xfrm>
            <a:off x="428596" y="3500438"/>
            <a:ext cx="4053591" cy="2352947"/>
          </a:xfrm>
          <a:prstGeom prst="rect">
            <a:avLst/>
          </a:prstGeom>
          <a:noFill/>
          <a:ln w="9525">
            <a:noFill/>
            <a:miter lim="800000"/>
            <a:headEnd/>
            <a:tailEnd/>
          </a:ln>
          <a:effectLst/>
        </p:spPr>
      </p:pic>
      <p:sp>
        <p:nvSpPr>
          <p:cNvPr id="10" name="9 Dikdörtgen"/>
          <p:cNvSpPr/>
          <p:nvPr/>
        </p:nvSpPr>
        <p:spPr>
          <a:xfrm>
            <a:off x="0" y="6257836"/>
            <a:ext cx="9144000" cy="600164"/>
          </a:xfrm>
          <a:prstGeom prst="rect">
            <a:avLst/>
          </a:prstGeom>
        </p:spPr>
        <p:txBody>
          <a:bodyPr wrap="square">
            <a:spAutoFit/>
          </a:bodyPr>
          <a:lstStyle/>
          <a:p>
            <a:pPr lvl="0" algn="ctr"/>
            <a:endParaRPr lang="tr-TR" sz="1100" dirty="0"/>
          </a:p>
          <a:p>
            <a:pPr lvl="0"/>
            <a:r>
              <a:rPr lang="tr-TR" sz="1100" dirty="0"/>
              <a:t> </a:t>
            </a:r>
            <a:r>
              <a:rPr lang="tr-TR" sz="1100" dirty="0" err="1"/>
              <a:t>Brotzman</a:t>
            </a:r>
            <a:r>
              <a:rPr lang="tr-TR" sz="1100" dirty="0"/>
              <a:t> SB, </a:t>
            </a:r>
            <a:r>
              <a:rPr lang="tr-TR" sz="1100" dirty="0" err="1"/>
              <a:t>Wilk</a:t>
            </a:r>
            <a:r>
              <a:rPr lang="tr-TR" sz="1100" dirty="0"/>
              <a:t> KE. </a:t>
            </a:r>
            <a:r>
              <a:rPr lang="tr-TR" sz="1100" dirty="0" err="1"/>
              <a:t>Clinical</a:t>
            </a:r>
            <a:r>
              <a:rPr lang="tr-TR" sz="1100" dirty="0"/>
              <a:t> </a:t>
            </a:r>
            <a:r>
              <a:rPr lang="tr-TR" sz="1100" dirty="0" err="1"/>
              <a:t>Orthopaedic</a:t>
            </a:r>
            <a:r>
              <a:rPr lang="tr-TR" sz="1100" dirty="0"/>
              <a:t> </a:t>
            </a:r>
            <a:r>
              <a:rPr lang="tr-TR" sz="1100" dirty="0" err="1"/>
              <a:t>Rehabilitation</a:t>
            </a:r>
            <a:r>
              <a:rPr lang="tr-TR" sz="1100" dirty="0"/>
              <a:t>, </a:t>
            </a:r>
            <a:r>
              <a:rPr lang="tr-TR" sz="1100" dirty="0" err="1"/>
              <a:t>Chapter</a:t>
            </a:r>
            <a:r>
              <a:rPr lang="tr-TR" sz="1100" dirty="0"/>
              <a:t> 8, </a:t>
            </a:r>
            <a:r>
              <a:rPr lang="tr-TR" sz="1100" dirty="0" err="1"/>
              <a:t>Mosby</a:t>
            </a:r>
            <a:r>
              <a:rPr lang="tr-TR" sz="1100" dirty="0"/>
              <a:t>, 2003; 545-546</a:t>
            </a:r>
          </a:p>
          <a:p>
            <a:pPr algn="ctr"/>
            <a:endParaRPr lang="tr-TR" sz="11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Görüntüleme</a:t>
            </a:r>
          </a:p>
        </p:txBody>
      </p:sp>
      <p:sp>
        <p:nvSpPr>
          <p:cNvPr id="3" name="2 İçerik Yer Tutucusu"/>
          <p:cNvSpPr>
            <a:spLocks noGrp="1"/>
          </p:cNvSpPr>
          <p:nvPr>
            <p:ph idx="1"/>
          </p:nvPr>
        </p:nvSpPr>
        <p:spPr/>
        <p:txBody>
          <a:bodyPr/>
          <a:lstStyle/>
          <a:p>
            <a:pPr>
              <a:buNone/>
            </a:pPr>
            <a:r>
              <a:rPr lang="tr-TR" sz="2800" b="1" dirty="0">
                <a:solidFill>
                  <a:schemeClr val="tx1">
                    <a:lumMod val="75000"/>
                    <a:lumOff val="25000"/>
                  </a:schemeClr>
                </a:solidFill>
              </a:rPr>
              <a:t>📍MRG</a:t>
            </a:r>
          </a:p>
          <a:p>
            <a:pPr lvl="1"/>
            <a:r>
              <a:rPr lang="tr-TR" sz="2400" dirty="0"/>
              <a:t>Ayırıcı tanı amacıyla kullanılabilir</a:t>
            </a:r>
          </a:p>
          <a:p>
            <a:pPr lvl="1"/>
            <a:endParaRPr lang="tr-TR" sz="2400" dirty="0"/>
          </a:p>
          <a:p>
            <a:pPr>
              <a:buNone/>
            </a:pPr>
            <a:r>
              <a:rPr lang="tr-TR" sz="2800" b="1" dirty="0">
                <a:solidFill>
                  <a:schemeClr val="tx1">
                    <a:lumMod val="75000"/>
                    <a:lumOff val="25000"/>
                  </a:schemeClr>
                </a:solidFill>
              </a:rPr>
              <a:t>📍BT</a:t>
            </a:r>
          </a:p>
          <a:p>
            <a:pPr lvl="1"/>
            <a:r>
              <a:rPr lang="tr-TR" sz="2400" dirty="0"/>
              <a:t>BT taramasının İsviçre peyniri benzeri bir görünümde osteoporozun odak alanlarını gösterebilir</a:t>
            </a:r>
          </a:p>
          <a:p>
            <a:pPr lvl="1"/>
            <a:r>
              <a:rPr lang="tr-TR" sz="2400" dirty="0"/>
              <a:t>Fakat yüksek radyasyon ve yeterli çalışma olmadığı için kullanımı önerilmemektedir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a:t>Ayırıcı Tanı</a:t>
            </a:r>
            <a:endParaRPr lang="tr-TR" sz="3600" b="1" dirty="0"/>
          </a:p>
        </p:txBody>
      </p:sp>
      <p:graphicFrame>
        <p:nvGraphicFramePr>
          <p:cNvPr id="5" name="2 İçerik Yer Tutucusu">
            <a:extLst>
              <a:ext uri="{FF2B5EF4-FFF2-40B4-BE49-F238E27FC236}">
                <a16:creationId xmlns:a16="http://schemas.microsoft.com/office/drawing/2014/main" id="{2D8F612F-FAE6-4641-CE58-0AD219ED7875}"/>
              </a:ext>
            </a:extLst>
          </p:cNvPr>
          <p:cNvGraphicFramePr>
            <a:graphicFrameLocks noGrp="1"/>
          </p:cNvGraphicFramePr>
          <p:nvPr>
            <p:ph idx="1"/>
          </p:nvPr>
        </p:nvGraphicFramePr>
        <p:xfrm>
          <a:off x="628650" y="1556792"/>
          <a:ext cx="788670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arrows going to the red target">
            <a:extLst>
              <a:ext uri="{FF2B5EF4-FFF2-40B4-BE49-F238E27FC236}">
                <a16:creationId xmlns:a16="http://schemas.microsoft.com/office/drawing/2014/main" id="{631A259B-EF28-2548-8CDA-EFE494FA169D}"/>
              </a:ext>
            </a:extLst>
          </p:cNvPr>
          <p:cNvPicPr>
            <a:picLocks noChangeAspect="1"/>
          </p:cNvPicPr>
          <p:nvPr/>
        </p:nvPicPr>
        <p:blipFill rotWithShape="1">
          <a:blip r:embed="rId2">
            <a:extLst>
              <a:ext uri="{28A0092B-C50C-407E-A947-70E740481C1C}">
                <a14:useLocalDpi xmlns:a14="http://schemas.microsoft.com/office/drawing/2010/main" val="0"/>
              </a:ext>
            </a:extLst>
          </a:blip>
          <a:srcRect l="30366" r="12108" b="9091"/>
          <a:stretch/>
        </p:blipFill>
        <p:spPr>
          <a:xfrm>
            <a:off x="2642616" y="10"/>
            <a:ext cx="6501384"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Başlık"/>
          <p:cNvSpPr>
            <a:spLocks noGrp="1"/>
          </p:cNvSpPr>
          <p:nvPr>
            <p:ph type="title"/>
          </p:nvPr>
        </p:nvSpPr>
        <p:spPr>
          <a:xfrm>
            <a:off x="350608" y="1438910"/>
            <a:ext cx="4365408" cy="756920"/>
          </a:xfrm>
        </p:spPr>
        <p:txBody>
          <a:bodyPr anchor="b">
            <a:normAutofit/>
          </a:bodyPr>
          <a:lstStyle/>
          <a:p>
            <a:r>
              <a:rPr lang="tr-TR" sz="3600" b="1" dirty="0"/>
              <a:t>Tedavinin Amacı </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2 İçerik Yer Tutucusu"/>
          <p:cNvSpPr>
            <a:spLocks noGrp="1"/>
          </p:cNvSpPr>
          <p:nvPr>
            <p:ph idx="1"/>
          </p:nvPr>
        </p:nvSpPr>
        <p:spPr>
          <a:xfrm>
            <a:off x="278320" y="2718054"/>
            <a:ext cx="6237896" cy="3207258"/>
          </a:xfrm>
        </p:spPr>
        <p:txBody>
          <a:bodyPr anchor="t">
            <a:noAutofit/>
          </a:bodyPr>
          <a:lstStyle/>
          <a:p>
            <a:pPr>
              <a:buFont typeface=".Apple Color Emoji UI"/>
              <a:buChar char="📌"/>
            </a:pPr>
            <a:r>
              <a:rPr lang="tr-TR" sz="2400" dirty="0"/>
              <a:t>Ağrının azaltılması</a:t>
            </a:r>
          </a:p>
          <a:p>
            <a:pPr>
              <a:buFont typeface=".Apple Color Emoji UI"/>
              <a:buChar char="📌"/>
            </a:pPr>
            <a:r>
              <a:rPr lang="tr-TR" sz="2400" dirty="0"/>
              <a:t>Fonksiyonel durumun geliştirilmesi</a:t>
            </a:r>
          </a:p>
          <a:p>
            <a:pPr>
              <a:buFont typeface=".Apple Color Emoji UI"/>
              <a:buChar char="📌"/>
            </a:pPr>
            <a:r>
              <a:rPr lang="tr-TR" sz="2400" dirty="0" err="1"/>
              <a:t>Vasküler</a:t>
            </a:r>
            <a:r>
              <a:rPr lang="tr-TR" sz="2400" dirty="0"/>
              <a:t> </a:t>
            </a:r>
            <a:r>
              <a:rPr lang="tr-TR" sz="2400" dirty="0" err="1"/>
              <a:t>stazın</a:t>
            </a:r>
            <a:r>
              <a:rPr lang="tr-TR" sz="2400" dirty="0"/>
              <a:t> engellenmesi</a:t>
            </a:r>
          </a:p>
          <a:p>
            <a:pPr>
              <a:buFont typeface=".Apple Color Emoji UI"/>
              <a:buChar char="📌"/>
            </a:pPr>
            <a:r>
              <a:rPr lang="tr-TR" sz="2400" dirty="0" err="1"/>
              <a:t>Kontraktür</a:t>
            </a:r>
            <a:r>
              <a:rPr lang="tr-TR" sz="2400" dirty="0"/>
              <a:t> gelişiminin engellenmesi</a:t>
            </a:r>
          </a:p>
          <a:p>
            <a:pPr>
              <a:buFont typeface=".Apple Color Emoji UI"/>
              <a:buChar char="📌"/>
            </a:pPr>
            <a:r>
              <a:rPr lang="tr-TR" sz="2400" dirty="0"/>
              <a:t>Geç dönemde oluşabilecek </a:t>
            </a:r>
            <a:r>
              <a:rPr lang="tr-TR" sz="2400" dirty="0" err="1"/>
              <a:t>psikososyal</a:t>
            </a:r>
            <a:r>
              <a:rPr lang="tr-TR" sz="2400" dirty="0"/>
              <a:t> problemlerinin engellenmesi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van 1"/>
          <p:cNvSpPr>
            <a:spLocks noGrp="1"/>
          </p:cNvSpPr>
          <p:nvPr>
            <p:ph type="title"/>
          </p:nvPr>
        </p:nvSpPr>
        <p:spPr>
          <a:xfrm>
            <a:off x="482600" y="321734"/>
            <a:ext cx="8178799" cy="1135737"/>
          </a:xfrm>
        </p:spPr>
        <p:txBody>
          <a:bodyPr>
            <a:normAutofit/>
          </a:bodyPr>
          <a:lstStyle/>
          <a:p>
            <a:r>
              <a:rPr lang="tr-TR" sz="3600" b="1" dirty="0"/>
              <a:t>Tedavi </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FAD5E926-7E02-023D-C965-C2EADB0D85D5}"/>
              </a:ext>
            </a:extLst>
          </p:cNvPr>
          <p:cNvGraphicFramePr>
            <a:graphicFrameLocks noGrp="1"/>
          </p:cNvGraphicFramePr>
          <p:nvPr>
            <p:ph idx="1"/>
            <p:extLst>
              <p:ext uri="{D42A27DB-BD31-4B8C-83A1-F6EECF244321}">
                <p14:modId xmlns:p14="http://schemas.microsoft.com/office/powerpoint/2010/main" val="78039622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4756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a:extLst>
              <a:ext uri="{FF2B5EF4-FFF2-40B4-BE49-F238E27FC236}">
                <a16:creationId xmlns:a16="http://schemas.microsoft.com/office/drawing/2014/main" id="{F89D5B4D-96BA-9D42-961C-83CCB02D9C28}"/>
              </a:ext>
            </a:extLst>
          </p:cNvPr>
          <p:cNvSpPr/>
          <p:nvPr/>
        </p:nvSpPr>
        <p:spPr>
          <a:xfrm>
            <a:off x="899592" y="1484784"/>
            <a:ext cx="7632848" cy="3240360"/>
          </a:xfrm>
          <a:prstGeom prst="horizontalScroll">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4000" dirty="0"/>
              <a:t>Tedavi bireyselleştirilmelidir!</a:t>
            </a:r>
          </a:p>
        </p:txBody>
      </p:sp>
    </p:spTree>
    <p:extLst>
      <p:ext uri="{BB962C8B-B14F-4D97-AF65-F5344CB8AC3E}">
        <p14:creationId xmlns:p14="http://schemas.microsoft.com/office/powerpoint/2010/main" val="2438870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Başlık 1"/>
          <p:cNvSpPr>
            <a:spLocks noGrp="1"/>
          </p:cNvSpPr>
          <p:nvPr>
            <p:ph type="title"/>
          </p:nvPr>
        </p:nvSpPr>
        <p:spPr>
          <a:xfrm>
            <a:off x="718879" y="800392"/>
            <a:ext cx="7698523" cy="1212102"/>
          </a:xfrm>
        </p:spPr>
        <p:txBody>
          <a:bodyPr>
            <a:normAutofit/>
          </a:bodyPr>
          <a:lstStyle/>
          <a:p>
            <a:r>
              <a:rPr lang="tr-TR" sz="3500" b="1">
                <a:solidFill>
                  <a:srgbClr val="FFFFFF"/>
                </a:solidFill>
              </a:rPr>
              <a:t>Kompleks Bölgesel Ağrı Sendromu</a:t>
            </a:r>
          </a:p>
        </p:txBody>
      </p:sp>
      <p:sp>
        <p:nvSpPr>
          <p:cNvPr id="3" name="İçerik Yer Tutucusu 2"/>
          <p:cNvSpPr>
            <a:spLocks noGrp="1"/>
          </p:cNvSpPr>
          <p:nvPr>
            <p:ph idx="1"/>
          </p:nvPr>
        </p:nvSpPr>
        <p:spPr>
          <a:xfrm>
            <a:off x="1025718" y="2490436"/>
            <a:ext cx="7281746" cy="3567173"/>
          </a:xfrm>
        </p:spPr>
        <p:txBody>
          <a:bodyPr anchor="ctr">
            <a:normAutofit/>
          </a:bodyPr>
          <a:lstStyle/>
          <a:p>
            <a:pPr>
              <a:buFont typeface=".Apple Color Emoji UI"/>
              <a:buChar char="⚜️"/>
            </a:pPr>
            <a:r>
              <a:rPr lang="tr-TR" dirty="0"/>
              <a:t>1994 yılında IASP(Uluslararası Ağrı Çalışma Grubu) KBAS tanımlamasını yapmıştır</a:t>
            </a:r>
          </a:p>
          <a:p>
            <a:pPr>
              <a:buFont typeface=".Apple Color Emoji UI"/>
              <a:buChar char="⚜️"/>
            </a:pPr>
            <a:endParaRPr lang="tr-TR" dirty="0"/>
          </a:p>
          <a:p>
            <a:r>
              <a:rPr lang="tr-TR" dirty="0"/>
              <a:t>KBAS Tip 1: Refleks Sempatik </a:t>
            </a:r>
            <a:r>
              <a:rPr lang="tr-TR" dirty="0" err="1"/>
              <a:t>Distrofi</a:t>
            </a:r>
            <a:r>
              <a:rPr lang="tr-TR" dirty="0"/>
              <a:t> (RSD)</a:t>
            </a:r>
          </a:p>
          <a:p>
            <a:r>
              <a:rPr lang="tr-TR" dirty="0"/>
              <a:t>KBAS Tip 2: </a:t>
            </a:r>
            <a:r>
              <a:rPr lang="tr-TR" dirty="0" err="1"/>
              <a:t>Kozalji</a:t>
            </a:r>
            <a:endParaRPr lang="tr-TR" dirty="0"/>
          </a:p>
          <a:p>
            <a:r>
              <a:rPr lang="tr-TR" dirty="0"/>
              <a:t>KBAS Tip 3: Sınıflandırılmamış</a:t>
            </a:r>
          </a:p>
          <a:p>
            <a:pPr marL="0" indent="0">
              <a:buNone/>
            </a:pPr>
            <a:endParaRPr lang="tr-TR" dirty="0"/>
          </a:p>
          <a:p>
            <a:pPr>
              <a:buFont typeface=".Apple Color Emoji UI"/>
              <a:buChar char="✏️"/>
            </a:pPr>
            <a:r>
              <a:rPr lang="tr-TR" dirty="0"/>
              <a:t>Amerika’da RSD</a:t>
            </a:r>
          </a:p>
          <a:p>
            <a:pPr>
              <a:buFont typeface=".Apple Color Emoji UI"/>
              <a:buChar char="✏️"/>
            </a:pPr>
            <a:r>
              <a:rPr lang="tr-TR" dirty="0"/>
              <a:t>Avrupa’da </a:t>
            </a:r>
            <a:r>
              <a:rPr lang="tr-TR" dirty="0" err="1"/>
              <a:t>Algonörodistrofi</a:t>
            </a:r>
            <a:r>
              <a:rPr lang="tr-TR" dirty="0"/>
              <a:t> tanımı kullanılmaktadır</a:t>
            </a:r>
          </a:p>
          <a:p>
            <a:pPr marL="0" indent="0">
              <a:buNone/>
            </a:pPr>
            <a:endParaRPr lang="tr-TR" dirty="0"/>
          </a:p>
        </p:txBody>
      </p:sp>
      <p:sp>
        <p:nvSpPr>
          <p:cNvPr id="4" name="3 Dikdörtgen">
            <a:extLst>
              <a:ext uri="{FF2B5EF4-FFF2-40B4-BE49-F238E27FC236}">
                <a16:creationId xmlns:a16="http://schemas.microsoft.com/office/drawing/2014/main" id="{8ECE2A4C-645B-9B42-8575-502AFD7643A8}"/>
              </a:ext>
            </a:extLst>
          </p:cNvPr>
          <p:cNvSpPr/>
          <p:nvPr/>
        </p:nvSpPr>
        <p:spPr>
          <a:xfrm>
            <a:off x="0" y="6427113"/>
            <a:ext cx="9144000" cy="261610"/>
          </a:xfrm>
          <a:prstGeom prst="rect">
            <a:avLst/>
          </a:prstGeom>
        </p:spPr>
        <p:txBody>
          <a:bodyPr wrap="square">
            <a:spAutoFit/>
          </a:bodyPr>
          <a:lstStyle/>
          <a:p>
            <a:pPr>
              <a:spcAft>
                <a:spcPts val="600"/>
              </a:spcAft>
            </a:pPr>
            <a:r>
              <a:rPr lang="tr-TR" sz="1100" dirty="0" err="1"/>
              <a:t>Lascombes</a:t>
            </a:r>
            <a:r>
              <a:rPr lang="tr-TR" sz="1100" dirty="0"/>
              <a:t> P., </a:t>
            </a:r>
            <a:r>
              <a:rPr lang="tr-TR" sz="1100" dirty="0" err="1"/>
              <a:t>Mamie</a:t>
            </a:r>
            <a:r>
              <a:rPr lang="tr-TR" sz="1100" dirty="0"/>
              <a:t> C. </a:t>
            </a:r>
            <a:r>
              <a:rPr lang="tr-TR" sz="1100" dirty="0" err="1"/>
              <a:t>Complex</a:t>
            </a:r>
            <a:r>
              <a:rPr lang="tr-TR" sz="1100" dirty="0"/>
              <a:t> </a:t>
            </a:r>
            <a:r>
              <a:rPr lang="tr-TR" sz="1100" dirty="0" err="1"/>
              <a:t>regional</a:t>
            </a:r>
            <a:r>
              <a:rPr lang="tr-TR" sz="1100" dirty="0"/>
              <a:t> </a:t>
            </a:r>
            <a:r>
              <a:rPr lang="tr-TR" sz="1100" dirty="0" err="1"/>
              <a:t>pain</a:t>
            </a:r>
            <a:r>
              <a:rPr lang="tr-TR" sz="1100" dirty="0"/>
              <a:t> </a:t>
            </a:r>
            <a:r>
              <a:rPr lang="tr-TR" sz="1100" dirty="0" err="1"/>
              <a:t>syndrome</a:t>
            </a:r>
            <a:r>
              <a:rPr lang="tr-TR" sz="1100" dirty="0"/>
              <a:t> </a:t>
            </a:r>
            <a:r>
              <a:rPr lang="tr-TR" sz="1100" dirty="0" err="1"/>
              <a:t>type</a:t>
            </a:r>
            <a:r>
              <a:rPr lang="tr-TR" sz="1100" dirty="0"/>
              <a:t> I in </a:t>
            </a:r>
            <a:r>
              <a:rPr lang="tr-TR" sz="1100" dirty="0" err="1"/>
              <a:t>children</a:t>
            </a:r>
            <a:r>
              <a:rPr lang="tr-TR" sz="1100" dirty="0"/>
              <a:t>: </a:t>
            </a:r>
            <a:r>
              <a:rPr lang="tr-TR" sz="1100" dirty="0" err="1"/>
              <a:t>What</a:t>
            </a:r>
            <a:r>
              <a:rPr lang="tr-TR" sz="1100" dirty="0"/>
              <a:t> is </a:t>
            </a:r>
            <a:r>
              <a:rPr lang="tr-TR" sz="1100" dirty="0" err="1"/>
              <a:t>new</a:t>
            </a:r>
            <a:r>
              <a:rPr lang="tr-TR" sz="1100" dirty="0"/>
              <a:t>? </a:t>
            </a:r>
            <a:r>
              <a:rPr lang="tr-TR" sz="1100" i="1" dirty="0" err="1"/>
              <a:t>Orthop</a:t>
            </a:r>
            <a:r>
              <a:rPr lang="tr-TR" sz="1100" i="1" dirty="0"/>
              <a:t>. </a:t>
            </a:r>
            <a:r>
              <a:rPr lang="tr-TR" sz="1100" i="1" dirty="0" err="1"/>
              <a:t>Traumatol</a:t>
            </a:r>
            <a:r>
              <a:rPr lang="tr-TR" sz="1100" i="1" dirty="0"/>
              <a:t>. </a:t>
            </a:r>
            <a:r>
              <a:rPr lang="tr-TR" sz="1100" i="1" dirty="0" err="1"/>
              <a:t>Surg</a:t>
            </a:r>
            <a:r>
              <a:rPr lang="tr-TR" sz="1100" i="1" dirty="0"/>
              <a:t>. </a:t>
            </a:r>
            <a:r>
              <a:rPr lang="tr-TR" sz="1100" i="1" dirty="0" err="1"/>
              <a:t>Res</a:t>
            </a:r>
            <a:r>
              <a:rPr lang="tr-TR" sz="1100" i="1" dirty="0"/>
              <a:t>. </a:t>
            </a:r>
            <a:r>
              <a:rPr lang="tr-TR" sz="1100" dirty="0"/>
              <a:t>2017;103:S135–S142. </a:t>
            </a:r>
            <a:endParaRPr lang="tr-TR" sz="1100"/>
          </a:p>
        </p:txBody>
      </p:sp>
    </p:spTree>
    <p:extLst>
      <p:ext uri="{BB962C8B-B14F-4D97-AF65-F5344CB8AC3E}">
        <p14:creationId xmlns:p14="http://schemas.microsoft.com/office/powerpoint/2010/main" val="3910976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6196950" y="4797152"/>
            <a:ext cx="2318400" cy="1844824"/>
          </a:xfrm>
          <a:prstGeom prst="rect">
            <a:avLst/>
          </a:prstGeom>
          <a:noFill/>
          <a:ln w="9525">
            <a:noFill/>
            <a:miter lim="800000"/>
            <a:headEnd/>
            <a:tailEnd/>
          </a:ln>
          <a:effectLst/>
        </p:spPr>
      </p:pic>
      <p:sp>
        <p:nvSpPr>
          <p:cNvPr id="2" name="1 Başlık"/>
          <p:cNvSpPr>
            <a:spLocks noGrp="1"/>
          </p:cNvSpPr>
          <p:nvPr>
            <p:ph type="title"/>
          </p:nvPr>
        </p:nvSpPr>
        <p:spPr/>
        <p:txBody>
          <a:bodyPr>
            <a:normAutofit/>
          </a:bodyPr>
          <a:lstStyle/>
          <a:p>
            <a:r>
              <a:rPr lang="tr-TR" sz="3600" b="1" dirty="0" err="1"/>
              <a:t>Non-farmokolojik</a:t>
            </a:r>
            <a:r>
              <a:rPr lang="tr-TR" sz="3600" b="1" dirty="0"/>
              <a:t> Tedavi </a:t>
            </a:r>
          </a:p>
        </p:txBody>
      </p:sp>
      <p:sp>
        <p:nvSpPr>
          <p:cNvPr id="3" name="2 İçerik Yer Tutucusu"/>
          <p:cNvSpPr>
            <a:spLocks noGrp="1"/>
          </p:cNvSpPr>
          <p:nvPr>
            <p:ph idx="1"/>
          </p:nvPr>
        </p:nvSpPr>
        <p:spPr/>
        <p:txBody>
          <a:bodyPr/>
          <a:lstStyle/>
          <a:p>
            <a:r>
              <a:rPr lang="tr-TR" sz="2800" b="1" dirty="0"/>
              <a:t>Hasta eğitimi </a:t>
            </a:r>
          </a:p>
          <a:p>
            <a:pPr lvl="1"/>
            <a:r>
              <a:rPr lang="tr-TR" sz="2400" dirty="0"/>
              <a:t>Hasta ve hasta yakını hastalığı hakkında bilgilendirilmeli</a:t>
            </a:r>
          </a:p>
          <a:p>
            <a:pPr lvl="1"/>
            <a:r>
              <a:rPr lang="tr-TR" sz="2400" dirty="0"/>
              <a:t>Tedavi seçenekleri anlatılmalı</a:t>
            </a:r>
          </a:p>
          <a:p>
            <a:pPr lvl="1"/>
            <a:r>
              <a:rPr lang="tr-TR" sz="2400" dirty="0"/>
              <a:t>Hastalara ağrı ve fonksiyon kaybının tedavi edilmeyince engelliğe yol açabileceği söylenmeli </a:t>
            </a:r>
          </a:p>
          <a:p>
            <a:pPr lvl="1"/>
            <a:r>
              <a:rPr lang="tr-TR" sz="2400" dirty="0"/>
              <a:t>Hastanın tedaviye katılımı sağlanmalıdır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74"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 name="1 Başlık">
            <a:extLst>
              <a:ext uri="{FF2B5EF4-FFF2-40B4-BE49-F238E27FC236}">
                <a16:creationId xmlns:a16="http://schemas.microsoft.com/office/drawing/2014/main" id="{D22B613D-58E0-D84D-AD70-7F1123FB36D0}"/>
              </a:ext>
            </a:extLst>
          </p:cNvPr>
          <p:cNvSpPr>
            <a:spLocks noGrp="1"/>
          </p:cNvSpPr>
          <p:nvPr>
            <p:ph type="title"/>
          </p:nvPr>
        </p:nvSpPr>
        <p:spPr>
          <a:xfrm>
            <a:off x="785460" y="759805"/>
            <a:ext cx="7729890" cy="1325563"/>
          </a:xfrm>
        </p:spPr>
        <p:txBody>
          <a:bodyPr>
            <a:normAutofit/>
          </a:bodyPr>
          <a:lstStyle/>
          <a:p>
            <a:r>
              <a:rPr lang="tr-TR" sz="3500" b="1">
                <a:solidFill>
                  <a:srgbClr val="FFFFFF"/>
                </a:solidFill>
              </a:rPr>
              <a:t>Fizik Tedavi ve Rehabilitasyon </a:t>
            </a:r>
            <a:endParaRPr lang="tr-TR" sz="3500">
              <a:solidFill>
                <a:srgbClr val="FFFFFF"/>
              </a:solidFill>
            </a:endParaRPr>
          </a:p>
        </p:txBody>
      </p:sp>
      <p:sp>
        <p:nvSpPr>
          <p:cNvPr id="3" name="2 İçerik Yer Tutucusu"/>
          <p:cNvSpPr>
            <a:spLocks noGrp="1"/>
          </p:cNvSpPr>
          <p:nvPr>
            <p:ph idx="1"/>
          </p:nvPr>
        </p:nvSpPr>
        <p:spPr>
          <a:xfrm>
            <a:off x="1068678" y="2494450"/>
            <a:ext cx="3870150" cy="3563159"/>
          </a:xfrm>
        </p:spPr>
        <p:txBody>
          <a:bodyPr>
            <a:noAutofit/>
          </a:bodyPr>
          <a:lstStyle/>
          <a:p>
            <a:r>
              <a:rPr lang="tr-TR" sz="2000" dirty="0"/>
              <a:t>Tedavinin temelini oluşturur</a:t>
            </a:r>
          </a:p>
          <a:p>
            <a:r>
              <a:rPr lang="tr-TR" sz="2000" dirty="0" err="1"/>
              <a:t>KBAS’ın</a:t>
            </a:r>
            <a:r>
              <a:rPr lang="tr-TR" sz="2000" dirty="0"/>
              <a:t> her evresinde uygun fizik tedavi yöntemleri diğer tedaviler ile birlikte mutlaka uygulanmalıdır</a:t>
            </a:r>
          </a:p>
          <a:p>
            <a:r>
              <a:rPr lang="tr-TR" sz="2000" dirty="0"/>
              <a:t>Fizik tedavi ne kadar erken başlarsa başarı o kadar yüksektir</a:t>
            </a:r>
          </a:p>
          <a:p>
            <a:r>
              <a:rPr lang="tr-TR" sz="2000" dirty="0"/>
              <a:t>Hafif olgularda, erken başlanır ise sadece fizik tedavi ve aktif egzersiz programının başarılı olduğu bildirilmiştir</a:t>
            </a:r>
          </a:p>
        </p:txBody>
      </p:sp>
      <p:pic>
        <p:nvPicPr>
          <p:cNvPr id="1026" name="Picture 2" descr="Complex Regional Pain Syndrome - Chronic Pain Fatigue - What We Treat -  Physio.co.uk">
            <a:extLst>
              <a:ext uri="{FF2B5EF4-FFF2-40B4-BE49-F238E27FC236}">
                <a16:creationId xmlns:a16="http://schemas.microsoft.com/office/drawing/2014/main" id="{1DD6EAC1-BD52-4840-9D8D-18C2210CE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38828" y="3094979"/>
            <a:ext cx="3601803" cy="2396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solidFill>
                  <a:schemeClr val="tx1"/>
                </a:solidFill>
              </a:rPr>
              <a:t>Fizik Tedavi ve Rehabilitasyon </a:t>
            </a:r>
            <a:endParaRPr lang="tr-TR" sz="3600" dirty="0"/>
          </a:p>
        </p:txBody>
      </p:sp>
      <p:sp>
        <p:nvSpPr>
          <p:cNvPr id="3" name="2 İçerik Yer Tutucusu"/>
          <p:cNvSpPr>
            <a:spLocks noGrp="1"/>
          </p:cNvSpPr>
          <p:nvPr>
            <p:ph idx="1"/>
          </p:nvPr>
        </p:nvSpPr>
        <p:spPr>
          <a:xfrm>
            <a:off x="616098" y="1529056"/>
            <a:ext cx="7886700" cy="4963818"/>
          </a:xfrm>
        </p:spPr>
        <p:txBody>
          <a:bodyPr>
            <a:noAutofit/>
          </a:bodyPr>
          <a:lstStyle/>
          <a:p>
            <a:r>
              <a:rPr lang="tr-TR" sz="1800" dirty="0" err="1">
                <a:solidFill>
                  <a:schemeClr val="tx1"/>
                </a:solidFill>
              </a:rPr>
              <a:t>Elevasyon</a:t>
            </a:r>
            <a:endParaRPr lang="tr-TR" sz="1800" dirty="0">
              <a:solidFill>
                <a:schemeClr val="tx1"/>
              </a:solidFill>
            </a:endParaRPr>
          </a:p>
          <a:p>
            <a:r>
              <a:rPr lang="tr-TR" sz="1800" dirty="0"/>
              <a:t>Egzersiz</a:t>
            </a:r>
          </a:p>
          <a:p>
            <a:r>
              <a:rPr lang="tr-TR" sz="1800" dirty="0"/>
              <a:t>Fizik Tedavi Ajanları</a:t>
            </a:r>
          </a:p>
          <a:p>
            <a:pPr lvl="1"/>
            <a:r>
              <a:rPr lang="tr-TR" dirty="0">
                <a:solidFill>
                  <a:schemeClr val="tx1"/>
                </a:solidFill>
              </a:rPr>
              <a:t>TENS</a:t>
            </a:r>
            <a:endParaRPr lang="tr-TR" dirty="0"/>
          </a:p>
          <a:p>
            <a:pPr lvl="1"/>
            <a:r>
              <a:rPr lang="tr-TR" dirty="0">
                <a:solidFill>
                  <a:schemeClr val="tx1"/>
                </a:solidFill>
              </a:rPr>
              <a:t>Ultrason</a:t>
            </a:r>
          </a:p>
          <a:p>
            <a:pPr lvl="1"/>
            <a:r>
              <a:rPr lang="tr-TR" dirty="0" err="1">
                <a:solidFill>
                  <a:schemeClr val="tx1"/>
                </a:solidFill>
              </a:rPr>
              <a:t>Diadinamik</a:t>
            </a:r>
            <a:r>
              <a:rPr lang="tr-TR" dirty="0">
                <a:solidFill>
                  <a:schemeClr val="tx1"/>
                </a:solidFill>
              </a:rPr>
              <a:t> akımları</a:t>
            </a:r>
          </a:p>
          <a:p>
            <a:pPr lvl="1"/>
            <a:r>
              <a:rPr lang="tr-TR" dirty="0">
                <a:solidFill>
                  <a:schemeClr val="tx1"/>
                </a:solidFill>
              </a:rPr>
              <a:t>Orta frekanslı akım</a:t>
            </a:r>
          </a:p>
          <a:p>
            <a:pPr lvl="1"/>
            <a:r>
              <a:rPr lang="tr-TR" dirty="0">
                <a:solidFill>
                  <a:schemeClr val="tx1"/>
                </a:solidFill>
              </a:rPr>
              <a:t>Sıcak- soğuk uygulamalar</a:t>
            </a:r>
          </a:p>
          <a:p>
            <a:r>
              <a:rPr lang="tr-TR" sz="1800" dirty="0">
                <a:solidFill>
                  <a:schemeClr val="tx1"/>
                </a:solidFill>
              </a:rPr>
              <a:t>Hidroterapi</a:t>
            </a:r>
          </a:p>
          <a:p>
            <a:r>
              <a:rPr lang="tr-TR" sz="1800" dirty="0"/>
              <a:t>Kontrast banyo</a:t>
            </a:r>
            <a:endParaRPr lang="tr-TR" sz="1800" dirty="0">
              <a:solidFill>
                <a:schemeClr val="tx1"/>
              </a:solidFill>
            </a:endParaRPr>
          </a:p>
          <a:p>
            <a:r>
              <a:rPr lang="tr-TR" sz="1800" dirty="0"/>
              <a:t>Masaj</a:t>
            </a:r>
            <a:endParaRPr lang="tr-TR" sz="1800" dirty="0">
              <a:solidFill>
                <a:schemeClr val="tx1"/>
              </a:solidFill>
            </a:endParaRPr>
          </a:p>
          <a:p>
            <a:r>
              <a:rPr lang="tr-TR" sz="1800" dirty="0" err="1">
                <a:solidFill>
                  <a:schemeClr val="tx1"/>
                </a:solidFill>
              </a:rPr>
              <a:t>Eksternal</a:t>
            </a:r>
            <a:r>
              <a:rPr lang="tr-TR" sz="1800" dirty="0">
                <a:solidFill>
                  <a:schemeClr val="tx1"/>
                </a:solidFill>
              </a:rPr>
              <a:t> </a:t>
            </a:r>
            <a:r>
              <a:rPr lang="tr-TR" sz="1800" dirty="0" err="1">
                <a:solidFill>
                  <a:schemeClr val="tx1"/>
                </a:solidFill>
              </a:rPr>
              <a:t>pnömatik</a:t>
            </a:r>
            <a:r>
              <a:rPr lang="tr-TR" sz="1800" dirty="0">
                <a:solidFill>
                  <a:schemeClr val="tx1"/>
                </a:solidFill>
              </a:rPr>
              <a:t> kompresyon</a:t>
            </a:r>
          </a:p>
          <a:p>
            <a:r>
              <a:rPr lang="tr-TR" sz="1800" dirty="0">
                <a:solidFill>
                  <a:schemeClr val="tx1"/>
                </a:solidFill>
              </a:rPr>
              <a:t>Kompleks </a:t>
            </a:r>
            <a:r>
              <a:rPr lang="tr-TR" sz="1800" dirty="0" err="1">
                <a:solidFill>
                  <a:schemeClr val="tx1"/>
                </a:solidFill>
              </a:rPr>
              <a:t>dekonjestif</a:t>
            </a:r>
            <a:r>
              <a:rPr lang="tr-TR" sz="1800" dirty="0">
                <a:solidFill>
                  <a:schemeClr val="tx1"/>
                </a:solidFill>
              </a:rPr>
              <a:t> tedavi (manuel lenf drenajı ve çok tabakalı bandajlama)</a:t>
            </a:r>
          </a:p>
          <a:p>
            <a:r>
              <a:rPr lang="tr-TR" sz="1800" dirty="0" err="1">
                <a:solidFill>
                  <a:schemeClr val="tx1"/>
                </a:solidFill>
              </a:rPr>
              <a:t>Splintleme</a:t>
            </a:r>
            <a:endParaRPr lang="tr-TR" sz="1800" dirty="0">
              <a:solidFill>
                <a:schemeClr val="tx1"/>
              </a:solidFill>
            </a:endParaRPr>
          </a:p>
          <a:p>
            <a:r>
              <a:rPr lang="tr-TR" sz="1800" dirty="0" err="1"/>
              <a:t>Kinezyolojik</a:t>
            </a:r>
            <a:r>
              <a:rPr lang="tr-TR" sz="1800" dirty="0"/>
              <a:t> bantlama</a:t>
            </a:r>
            <a:endParaRPr lang="tr-TR" sz="1800" dirty="0">
              <a:solidFill>
                <a:schemeClr val="tx1"/>
              </a:solidFill>
            </a:endParaRPr>
          </a:p>
          <a:p>
            <a:r>
              <a:rPr lang="tr-TR" sz="1800" dirty="0"/>
              <a:t>Ayna tedavisi</a:t>
            </a:r>
          </a:p>
        </p:txBody>
      </p:sp>
      <p:pic>
        <p:nvPicPr>
          <p:cNvPr id="2050" name="Picture 2" descr="Tens Cihazı Acura AC-614 - Sesan">
            <a:extLst>
              <a:ext uri="{FF2B5EF4-FFF2-40B4-BE49-F238E27FC236}">
                <a16:creationId xmlns:a16="http://schemas.microsoft.com/office/drawing/2014/main" id="{D63B1AA4-7A07-C14B-8626-CC57D980A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290" y="347558"/>
            <a:ext cx="1710432" cy="1710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irlpool Therapy at ISU Student Health Physical Therapy - YouTube">
            <a:extLst>
              <a:ext uri="{FF2B5EF4-FFF2-40B4-BE49-F238E27FC236}">
                <a16:creationId xmlns:a16="http://schemas.microsoft.com/office/drawing/2014/main" id="{06ED1F01-DD69-B642-9AF2-4A460F6EE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499" y="1957852"/>
            <a:ext cx="1785526" cy="13374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A352008-0380-704D-9B6A-4FE4F5C41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5555" y="5776506"/>
            <a:ext cx="4233829" cy="9884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iropractor in Pequannock | Therapeutic Ultrasound in Pequannock |  Pequannock Chiropractic Group">
            <a:extLst>
              <a:ext uri="{FF2B5EF4-FFF2-40B4-BE49-F238E27FC236}">
                <a16:creationId xmlns:a16="http://schemas.microsoft.com/office/drawing/2014/main" id="{0D7518E6-A509-7243-B655-547CF9CF3B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8331" y="1782985"/>
            <a:ext cx="199196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w to Perform Passive Range of Motion (with Pictures) - wikiHow Fitness">
            <a:extLst>
              <a:ext uri="{FF2B5EF4-FFF2-40B4-BE49-F238E27FC236}">
                <a16:creationId xmlns:a16="http://schemas.microsoft.com/office/drawing/2014/main" id="{E71A787A-698A-D747-9A27-B7BC9D0C37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8401" y="3424734"/>
            <a:ext cx="1785525" cy="13374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ipödem Tedavisi | Anadolu Lenfödem Derneği">
            <a:extLst>
              <a:ext uri="{FF2B5EF4-FFF2-40B4-BE49-F238E27FC236}">
                <a16:creationId xmlns:a16="http://schemas.microsoft.com/office/drawing/2014/main" id="{F22554FA-6DE9-5C4A-A888-98BC2CDFC4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595" y="3538837"/>
            <a:ext cx="2083906" cy="12233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698F7DB-50DA-4359-AB57-E3DA492A0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2"/>
            <a:ext cx="9141714"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40B2599-8958-480A-B5BB-A76A74D70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Başlık"/>
          <p:cNvSpPr>
            <a:spLocks noGrp="1"/>
          </p:cNvSpPr>
          <p:nvPr>
            <p:ph type="title"/>
          </p:nvPr>
        </p:nvSpPr>
        <p:spPr>
          <a:xfrm>
            <a:off x="852777" y="609600"/>
            <a:ext cx="4987728" cy="1330518"/>
          </a:xfrm>
        </p:spPr>
        <p:txBody>
          <a:bodyPr vert="horz" lIns="91440" tIns="45720" rIns="91440" bIns="45720" rtlCol="0" anchor="ctr">
            <a:normAutofit/>
          </a:bodyPr>
          <a:lstStyle/>
          <a:p>
            <a:pPr defTabSz="914400"/>
            <a:r>
              <a:rPr lang="en-US" sz="4400" b="1" kern="1200">
                <a:solidFill>
                  <a:schemeClr val="tx1"/>
                </a:solidFill>
                <a:latin typeface="+mj-lt"/>
                <a:ea typeface="+mj-ea"/>
                <a:cs typeface="+mj-cs"/>
              </a:rPr>
              <a:t>Egzersiz</a:t>
            </a:r>
          </a:p>
        </p:txBody>
      </p:sp>
      <p:sp>
        <p:nvSpPr>
          <p:cNvPr id="5" name="2 İçerik Yer Tutucusu">
            <a:extLst>
              <a:ext uri="{FF2B5EF4-FFF2-40B4-BE49-F238E27FC236}">
                <a16:creationId xmlns:a16="http://schemas.microsoft.com/office/drawing/2014/main" id="{1BEFB554-A549-F346-A109-715BB45098A6}"/>
              </a:ext>
            </a:extLst>
          </p:cNvPr>
          <p:cNvSpPr txBox="1">
            <a:spLocks/>
          </p:cNvSpPr>
          <p:nvPr/>
        </p:nvSpPr>
        <p:spPr>
          <a:xfrm>
            <a:off x="594519" y="2132856"/>
            <a:ext cx="5375406" cy="390890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r>
              <a:rPr lang="en-US" sz="2400" dirty="0"/>
              <a:t>Erken </a:t>
            </a:r>
            <a:r>
              <a:rPr lang="en-US" sz="2400" dirty="0" err="1"/>
              <a:t>mobilizasyon</a:t>
            </a:r>
            <a:r>
              <a:rPr lang="en-US" sz="2400" dirty="0"/>
              <a:t> KBAS </a:t>
            </a:r>
            <a:r>
              <a:rPr lang="en-US" sz="2400" dirty="0" err="1"/>
              <a:t>tedavisinde</a:t>
            </a:r>
            <a:r>
              <a:rPr lang="en-US" sz="2400" dirty="0"/>
              <a:t> </a:t>
            </a:r>
            <a:r>
              <a:rPr lang="en-US" sz="2400" dirty="0" err="1"/>
              <a:t>esastır</a:t>
            </a:r>
            <a:endParaRPr lang="en-US" sz="2400" dirty="0"/>
          </a:p>
          <a:p>
            <a:pPr indent="-228600" defTabSz="914400"/>
            <a:r>
              <a:rPr lang="en-US" sz="2400" dirty="0" err="1"/>
              <a:t>Egzersiz</a:t>
            </a:r>
            <a:r>
              <a:rPr lang="en-US" sz="2400" dirty="0"/>
              <a:t> </a:t>
            </a:r>
            <a:r>
              <a:rPr lang="en-US" sz="2400" dirty="0" err="1"/>
              <a:t>programının</a:t>
            </a:r>
            <a:r>
              <a:rPr lang="en-US" sz="2400" dirty="0"/>
              <a:t> </a:t>
            </a:r>
            <a:r>
              <a:rPr lang="en-US" sz="2400" dirty="0" err="1"/>
              <a:t>temelini</a:t>
            </a:r>
            <a:r>
              <a:rPr lang="en-US" sz="2400" dirty="0"/>
              <a:t> </a:t>
            </a:r>
            <a:r>
              <a:rPr lang="en-US" sz="2400" dirty="0" err="1"/>
              <a:t>kısa</a:t>
            </a:r>
            <a:r>
              <a:rPr lang="en-US" sz="2400" dirty="0"/>
              <a:t> </a:t>
            </a:r>
            <a:r>
              <a:rPr lang="en-US" sz="2400" dirty="0" err="1"/>
              <a:t>süreli</a:t>
            </a:r>
            <a:r>
              <a:rPr lang="en-US" sz="2400" dirty="0"/>
              <a:t> </a:t>
            </a:r>
            <a:r>
              <a:rPr lang="en-US" sz="2400" dirty="0" err="1"/>
              <a:t>sık</a:t>
            </a:r>
            <a:r>
              <a:rPr lang="en-US" sz="2400" dirty="0"/>
              <a:t> EHA </a:t>
            </a:r>
            <a:r>
              <a:rPr lang="en-US" sz="2400" dirty="0" err="1"/>
              <a:t>egzersizleri</a:t>
            </a:r>
            <a:r>
              <a:rPr lang="en-US" sz="2400" dirty="0"/>
              <a:t> </a:t>
            </a:r>
            <a:r>
              <a:rPr lang="en-US" sz="2400" dirty="0" err="1"/>
              <a:t>oluşturur</a:t>
            </a:r>
            <a:r>
              <a:rPr lang="en-US" sz="2400" dirty="0"/>
              <a:t> (</a:t>
            </a:r>
            <a:r>
              <a:rPr lang="en-US" sz="2400" dirty="0" err="1"/>
              <a:t>pasif</a:t>
            </a:r>
            <a:r>
              <a:rPr lang="en-US" sz="2400" dirty="0"/>
              <a:t>/</a:t>
            </a:r>
            <a:r>
              <a:rPr lang="en-US" sz="2400" dirty="0" err="1"/>
              <a:t>aktif</a:t>
            </a:r>
            <a:r>
              <a:rPr lang="en-US" sz="2400" dirty="0"/>
              <a:t> </a:t>
            </a:r>
            <a:r>
              <a:rPr lang="en-US" sz="2400" dirty="0" err="1"/>
              <a:t>asistif</a:t>
            </a:r>
            <a:r>
              <a:rPr lang="en-US" sz="2400" dirty="0"/>
              <a:t>/</a:t>
            </a:r>
            <a:r>
              <a:rPr lang="en-US" sz="2400" dirty="0" err="1"/>
              <a:t>aktif</a:t>
            </a:r>
            <a:r>
              <a:rPr lang="en-US" sz="2400" dirty="0"/>
              <a:t>)</a:t>
            </a:r>
          </a:p>
          <a:p>
            <a:pPr indent="-228600" defTabSz="914400"/>
            <a:r>
              <a:rPr lang="en-US" sz="2400" dirty="0" err="1"/>
              <a:t>Başlangıçta</a:t>
            </a:r>
            <a:r>
              <a:rPr lang="en-US" sz="2400" dirty="0"/>
              <a:t> EHA </a:t>
            </a:r>
            <a:r>
              <a:rPr lang="en-US" sz="2400" dirty="0" err="1"/>
              <a:t>egzersizleri</a:t>
            </a:r>
            <a:r>
              <a:rPr lang="en-US" sz="2400" dirty="0"/>
              <a:t> </a:t>
            </a:r>
            <a:r>
              <a:rPr lang="en-US" sz="2400" dirty="0" err="1"/>
              <a:t>ardından</a:t>
            </a:r>
            <a:r>
              <a:rPr lang="en-US" sz="2400" dirty="0"/>
              <a:t> </a:t>
            </a:r>
            <a:r>
              <a:rPr lang="en-US" sz="2400" dirty="0" err="1"/>
              <a:t>kademeli</a:t>
            </a:r>
            <a:r>
              <a:rPr lang="en-US" sz="2400" dirty="0"/>
              <a:t> </a:t>
            </a:r>
            <a:r>
              <a:rPr lang="en-US" sz="2400" dirty="0" err="1"/>
              <a:t>olarak</a:t>
            </a:r>
            <a:r>
              <a:rPr lang="en-US" sz="2400" dirty="0"/>
              <a:t> </a:t>
            </a:r>
            <a:r>
              <a:rPr lang="en-US" sz="2400" dirty="0" err="1"/>
              <a:t>kuvvetlendirme</a:t>
            </a:r>
            <a:r>
              <a:rPr lang="en-US" sz="2400" dirty="0"/>
              <a:t> </a:t>
            </a:r>
            <a:r>
              <a:rPr lang="en-US" sz="2400" dirty="0" err="1"/>
              <a:t>ve</a:t>
            </a:r>
            <a:r>
              <a:rPr lang="en-US" sz="2400" dirty="0"/>
              <a:t> </a:t>
            </a:r>
            <a:r>
              <a:rPr lang="en-US" sz="2400" dirty="0" err="1"/>
              <a:t>germe</a:t>
            </a:r>
            <a:r>
              <a:rPr lang="en-US" sz="2400" dirty="0"/>
              <a:t> </a:t>
            </a:r>
            <a:r>
              <a:rPr lang="en-US" sz="2400" dirty="0" err="1"/>
              <a:t>egzersizleri</a:t>
            </a:r>
            <a:endParaRPr lang="en-US" sz="2400" dirty="0"/>
          </a:p>
          <a:p>
            <a:pPr indent="-228600" defTabSz="914400"/>
            <a:r>
              <a:rPr lang="en-US" sz="2400" dirty="0" err="1"/>
              <a:t>Germeler</a:t>
            </a:r>
            <a:r>
              <a:rPr lang="en-US" sz="2400" dirty="0"/>
              <a:t> </a:t>
            </a:r>
            <a:r>
              <a:rPr lang="en-US" sz="2400" dirty="0" err="1"/>
              <a:t>hafif</a:t>
            </a:r>
            <a:r>
              <a:rPr lang="en-US" sz="2400" dirty="0"/>
              <a:t> </a:t>
            </a:r>
            <a:r>
              <a:rPr lang="en-US" sz="2400" dirty="0" err="1"/>
              <a:t>uygulanmalı</a:t>
            </a:r>
            <a:r>
              <a:rPr lang="en-US" sz="2400" dirty="0"/>
              <a:t> </a:t>
            </a:r>
          </a:p>
          <a:p>
            <a:pPr indent="-228600" defTabSz="914400"/>
            <a:r>
              <a:rPr lang="en-US" sz="2400" dirty="0" err="1"/>
              <a:t>Kontraktür</a:t>
            </a:r>
            <a:r>
              <a:rPr lang="en-US" sz="2400" dirty="0"/>
              <a:t> </a:t>
            </a:r>
            <a:r>
              <a:rPr lang="en-US" sz="2400" dirty="0" err="1"/>
              <a:t>pasif</a:t>
            </a:r>
            <a:r>
              <a:rPr lang="en-US" sz="2400" dirty="0"/>
              <a:t> </a:t>
            </a:r>
            <a:r>
              <a:rPr lang="en-US" sz="2400" dirty="0" err="1"/>
              <a:t>germe</a:t>
            </a:r>
            <a:r>
              <a:rPr lang="en-US" sz="2400" dirty="0"/>
              <a:t> </a:t>
            </a:r>
            <a:r>
              <a:rPr lang="en-US" sz="2400" dirty="0" err="1"/>
              <a:t>egzersizleri</a:t>
            </a:r>
            <a:endParaRPr lang="en-US" sz="2400" dirty="0"/>
          </a:p>
        </p:txBody>
      </p:sp>
      <p:pic>
        <p:nvPicPr>
          <p:cNvPr id="3076" name="Picture 4" descr="What Is Exercise Rehabilitation - The Osteopathic Consultancy">
            <a:extLst>
              <a:ext uri="{FF2B5EF4-FFF2-40B4-BE49-F238E27FC236}">
                <a16:creationId xmlns:a16="http://schemas.microsoft.com/office/drawing/2014/main" id="{8AE92CBC-130F-7D47-9D18-E8F0155492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75" r="2" b="2"/>
          <a:stretch/>
        </p:blipFill>
        <p:spPr bwMode="auto">
          <a:xfrm>
            <a:off x="6563300" y="10"/>
            <a:ext cx="2580700" cy="2285990"/>
          </a:xfrm>
          <a:custGeom>
            <a:avLst/>
            <a:gdLst/>
            <a:ahLst/>
            <a:cxnLst/>
            <a:rect l="l" t="t" r="r" b="b"/>
            <a:pathLst>
              <a:path w="3440934" h="2286000">
                <a:moveTo>
                  <a:pt x="172481" y="2232285"/>
                </a:moveTo>
                <a:lnTo>
                  <a:pt x="172531" y="2232737"/>
                </a:lnTo>
                <a:lnTo>
                  <a:pt x="172407" y="2233032"/>
                </a:lnTo>
                <a:cubicBezTo>
                  <a:pt x="172452" y="2232834"/>
                  <a:pt x="172808" y="2231800"/>
                  <a:pt x="172481" y="2232285"/>
                </a:cubicBezTo>
                <a:close/>
                <a:moveTo>
                  <a:pt x="18615" y="0"/>
                </a:moveTo>
                <a:lnTo>
                  <a:pt x="3440934" y="0"/>
                </a:lnTo>
                <a:lnTo>
                  <a:pt x="3440934" y="2286000"/>
                </a:lnTo>
                <a:lnTo>
                  <a:pt x="178765" y="2286000"/>
                </a:lnTo>
                <a:lnTo>
                  <a:pt x="174444" y="2250010"/>
                </a:lnTo>
                <a:lnTo>
                  <a:pt x="172531" y="2232737"/>
                </a:lnTo>
                <a:lnTo>
                  <a:pt x="174201" y="2228764"/>
                </a:lnTo>
                <a:cubicBezTo>
                  <a:pt x="177345" y="2221109"/>
                  <a:pt x="195223" y="2193427"/>
                  <a:pt x="191343" y="2186356"/>
                </a:cubicBezTo>
                <a:cubicBezTo>
                  <a:pt x="178219" y="2152642"/>
                  <a:pt x="168572" y="2171498"/>
                  <a:pt x="164067" y="2142065"/>
                </a:cubicBezTo>
                <a:cubicBezTo>
                  <a:pt x="160133" y="2108680"/>
                  <a:pt x="159859" y="2130285"/>
                  <a:pt x="146664" y="2089229"/>
                </a:cubicBezTo>
                <a:cubicBezTo>
                  <a:pt x="150478" y="2084435"/>
                  <a:pt x="154800" y="2063293"/>
                  <a:pt x="152113" y="2054485"/>
                </a:cubicBezTo>
                <a:cubicBezTo>
                  <a:pt x="150513" y="2038242"/>
                  <a:pt x="152449" y="2036605"/>
                  <a:pt x="144880" y="2020593"/>
                </a:cubicBezTo>
                <a:cubicBezTo>
                  <a:pt x="150732" y="2023165"/>
                  <a:pt x="151291" y="1972155"/>
                  <a:pt x="157720" y="1979286"/>
                </a:cubicBezTo>
                <a:cubicBezTo>
                  <a:pt x="162030" y="1968351"/>
                  <a:pt x="153186" y="1963668"/>
                  <a:pt x="156833" y="1952854"/>
                </a:cubicBezTo>
                <a:cubicBezTo>
                  <a:pt x="156957" y="1940918"/>
                  <a:pt x="151341" y="1960059"/>
                  <a:pt x="149917" y="1946946"/>
                </a:cubicBezTo>
                <a:lnTo>
                  <a:pt x="153743" y="1875565"/>
                </a:lnTo>
                <a:cubicBezTo>
                  <a:pt x="149772" y="1866223"/>
                  <a:pt x="150846" y="1858473"/>
                  <a:pt x="153507" y="1850807"/>
                </a:cubicBezTo>
                <a:cubicBezTo>
                  <a:pt x="151112" y="1828667"/>
                  <a:pt x="173586" y="1811973"/>
                  <a:pt x="173799" y="1786925"/>
                </a:cubicBezTo>
                <a:cubicBezTo>
                  <a:pt x="168188" y="1760165"/>
                  <a:pt x="157236" y="1742030"/>
                  <a:pt x="157426" y="1715265"/>
                </a:cubicBezTo>
                <a:cubicBezTo>
                  <a:pt x="147202" y="1689354"/>
                  <a:pt x="168916" y="1697216"/>
                  <a:pt x="167109" y="1674793"/>
                </a:cubicBezTo>
                <a:cubicBezTo>
                  <a:pt x="157138" y="1638671"/>
                  <a:pt x="174193" y="1675326"/>
                  <a:pt x="168434" y="1619050"/>
                </a:cubicBezTo>
                <a:cubicBezTo>
                  <a:pt x="166922" y="1615926"/>
                  <a:pt x="156527" y="1609033"/>
                  <a:pt x="158412" y="1609679"/>
                </a:cubicBezTo>
                <a:cubicBezTo>
                  <a:pt x="157079" y="1597353"/>
                  <a:pt x="177090" y="1561235"/>
                  <a:pt x="173964" y="1543700"/>
                </a:cubicBezTo>
                <a:cubicBezTo>
                  <a:pt x="177333" y="1508983"/>
                  <a:pt x="167634" y="1492719"/>
                  <a:pt x="167811" y="1467670"/>
                </a:cubicBezTo>
                <a:cubicBezTo>
                  <a:pt x="172477" y="1438484"/>
                  <a:pt x="177359" y="1421247"/>
                  <a:pt x="188428" y="1369969"/>
                </a:cubicBezTo>
                <a:lnTo>
                  <a:pt x="217496" y="1196801"/>
                </a:lnTo>
                <a:cubicBezTo>
                  <a:pt x="245293" y="1130831"/>
                  <a:pt x="218387" y="1051919"/>
                  <a:pt x="216976" y="1013447"/>
                </a:cubicBezTo>
                <a:cubicBezTo>
                  <a:pt x="205168" y="998657"/>
                  <a:pt x="215132" y="984657"/>
                  <a:pt x="209028" y="965967"/>
                </a:cubicBezTo>
                <a:cubicBezTo>
                  <a:pt x="202413" y="923668"/>
                  <a:pt x="186505" y="882644"/>
                  <a:pt x="188665" y="826635"/>
                </a:cubicBezTo>
                <a:cubicBezTo>
                  <a:pt x="154241" y="805031"/>
                  <a:pt x="166790" y="738356"/>
                  <a:pt x="143158" y="687408"/>
                </a:cubicBezTo>
                <a:cubicBezTo>
                  <a:pt x="136288" y="657129"/>
                  <a:pt x="147156" y="607330"/>
                  <a:pt x="128870" y="598473"/>
                </a:cubicBezTo>
                <a:cubicBezTo>
                  <a:pt x="137949" y="583359"/>
                  <a:pt x="119601" y="571975"/>
                  <a:pt x="116513" y="556793"/>
                </a:cubicBezTo>
                <a:cubicBezTo>
                  <a:pt x="121944" y="543862"/>
                  <a:pt x="115534" y="538383"/>
                  <a:pt x="113103" y="527393"/>
                </a:cubicBezTo>
                <a:cubicBezTo>
                  <a:pt x="116712" y="521931"/>
                  <a:pt x="115528" y="512540"/>
                  <a:pt x="110358" y="509836"/>
                </a:cubicBezTo>
                <a:cubicBezTo>
                  <a:pt x="99665" y="515528"/>
                  <a:pt x="101869" y="482263"/>
                  <a:pt x="93922" y="480624"/>
                </a:cubicBezTo>
                <a:cubicBezTo>
                  <a:pt x="90364" y="461815"/>
                  <a:pt x="91658" y="378414"/>
                  <a:pt x="77901" y="365726"/>
                </a:cubicBezTo>
                <a:cubicBezTo>
                  <a:pt x="68104" y="327965"/>
                  <a:pt x="82000" y="270503"/>
                  <a:pt x="79978" y="254235"/>
                </a:cubicBezTo>
                <a:cubicBezTo>
                  <a:pt x="100822" y="235742"/>
                  <a:pt x="33401" y="163109"/>
                  <a:pt x="25016" y="94011"/>
                </a:cubicBezTo>
                <a:cubicBezTo>
                  <a:pt x="26229" y="84459"/>
                  <a:pt x="25686" y="79476"/>
                  <a:pt x="20299" y="77502"/>
                </a:cubicBezTo>
                <a:cubicBezTo>
                  <a:pt x="17891" y="68655"/>
                  <a:pt x="14563" y="55480"/>
                  <a:pt x="10477" y="39898"/>
                </a:cubicBezTo>
                <a:lnTo>
                  <a:pt x="0" y="1915"/>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Exercise Rehabilitation | Vitality Chiropractic Australia">
            <a:extLst>
              <a:ext uri="{FF2B5EF4-FFF2-40B4-BE49-F238E27FC236}">
                <a16:creationId xmlns:a16="http://schemas.microsoft.com/office/drawing/2014/main" id="{461BA2C2-B7D5-3C4E-912A-C957928A36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27"/>
          <a:stretch/>
        </p:blipFill>
        <p:spPr bwMode="auto">
          <a:xfrm>
            <a:off x="6521623" y="2286000"/>
            <a:ext cx="2622377" cy="2286000"/>
          </a:xfrm>
          <a:custGeom>
            <a:avLst/>
            <a:gdLst/>
            <a:ahLst/>
            <a:cxnLst/>
            <a:rect l="l" t="t" r="r" b="b"/>
            <a:pathLst>
              <a:path w="3496503" h="2286000">
                <a:moveTo>
                  <a:pt x="234334" y="0"/>
                </a:moveTo>
                <a:lnTo>
                  <a:pt x="3496503" y="0"/>
                </a:lnTo>
                <a:lnTo>
                  <a:pt x="3496503" y="2286000"/>
                </a:lnTo>
                <a:lnTo>
                  <a:pt x="3613" y="2286000"/>
                </a:lnTo>
                <a:lnTo>
                  <a:pt x="4396" y="2270265"/>
                </a:lnTo>
                <a:cubicBezTo>
                  <a:pt x="4106" y="2264862"/>
                  <a:pt x="2924" y="2261078"/>
                  <a:pt x="0" y="2260767"/>
                </a:cubicBezTo>
                <a:lnTo>
                  <a:pt x="6766" y="2236182"/>
                </a:lnTo>
                <a:lnTo>
                  <a:pt x="20683" y="2223768"/>
                </a:lnTo>
                <a:cubicBezTo>
                  <a:pt x="21224" y="2219117"/>
                  <a:pt x="9918" y="2214114"/>
                  <a:pt x="9373" y="2208586"/>
                </a:cubicBezTo>
                <a:cubicBezTo>
                  <a:pt x="4738" y="2194984"/>
                  <a:pt x="10418" y="2173804"/>
                  <a:pt x="10075" y="2154649"/>
                </a:cubicBezTo>
                <a:lnTo>
                  <a:pt x="16259" y="2145853"/>
                </a:lnTo>
                <a:lnTo>
                  <a:pt x="11033" y="2117141"/>
                </a:lnTo>
                <a:lnTo>
                  <a:pt x="11986" y="2053936"/>
                </a:lnTo>
                <a:lnTo>
                  <a:pt x="10583" y="2045434"/>
                </a:lnTo>
                <a:cubicBezTo>
                  <a:pt x="11282" y="2042276"/>
                  <a:pt x="181" y="2038711"/>
                  <a:pt x="937" y="2034990"/>
                </a:cubicBezTo>
                <a:lnTo>
                  <a:pt x="15114" y="2023110"/>
                </a:lnTo>
                <a:cubicBezTo>
                  <a:pt x="15743" y="2013526"/>
                  <a:pt x="19078" y="1985878"/>
                  <a:pt x="19941" y="1977488"/>
                </a:cubicBezTo>
                <a:cubicBezTo>
                  <a:pt x="20060" y="1975917"/>
                  <a:pt x="20179" y="1974346"/>
                  <a:pt x="20296" y="1972774"/>
                </a:cubicBezTo>
                <a:lnTo>
                  <a:pt x="31316" y="1942643"/>
                </a:lnTo>
                <a:cubicBezTo>
                  <a:pt x="37425" y="1919203"/>
                  <a:pt x="50453" y="1862289"/>
                  <a:pt x="56947" y="1832134"/>
                </a:cubicBezTo>
                <a:cubicBezTo>
                  <a:pt x="52894" y="1805090"/>
                  <a:pt x="69291" y="1783336"/>
                  <a:pt x="66473" y="1761713"/>
                </a:cubicBezTo>
                <a:cubicBezTo>
                  <a:pt x="70558" y="1734434"/>
                  <a:pt x="77296" y="1712419"/>
                  <a:pt x="81460" y="1694779"/>
                </a:cubicBezTo>
                <a:cubicBezTo>
                  <a:pt x="83201" y="1691851"/>
                  <a:pt x="90092" y="1659258"/>
                  <a:pt x="91453" y="1655871"/>
                </a:cubicBezTo>
                <a:cubicBezTo>
                  <a:pt x="95191" y="1636504"/>
                  <a:pt x="95447" y="1644218"/>
                  <a:pt x="101271" y="1611464"/>
                </a:cubicBezTo>
                <a:cubicBezTo>
                  <a:pt x="107232" y="1583980"/>
                  <a:pt x="109653" y="1555768"/>
                  <a:pt x="115918" y="1525131"/>
                </a:cubicBezTo>
                <a:cubicBezTo>
                  <a:pt x="124353" y="1492600"/>
                  <a:pt x="122211" y="1473342"/>
                  <a:pt x="125775" y="1460539"/>
                </a:cubicBezTo>
                <a:cubicBezTo>
                  <a:pt x="136106" y="1433637"/>
                  <a:pt x="127852" y="1425291"/>
                  <a:pt x="126873" y="1384274"/>
                </a:cubicBezTo>
                <a:cubicBezTo>
                  <a:pt x="133737" y="1352753"/>
                  <a:pt x="131247" y="1319027"/>
                  <a:pt x="144248" y="1294980"/>
                </a:cubicBezTo>
                <a:cubicBezTo>
                  <a:pt x="143106" y="1291836"/>
                  <a:pt x="142383" y="1288469"/>
                  <a:pt x="141961" y="1284960"/>
                </a:cubicBezTo>
                <a:cubicBezTo>
                  <a:pt x="141807" y="1281537"/>
                  <a:pt x="141652" y="1278114"/>
                  <a:pt x="141497" y="1274692"/>
                </a:cubicBezTo>
                <a:lnTo>
                  <a:pt x="142074" y="1273742"/>
                </a:lnTo>
                <a:cubicBezTo>
                  <a:pt x="142731" y="1263061"/>
                  <a:pt x="144799" y="1221141"/>
                  <a:pt x="145443" y="1210604"/>
                </a:cubicBezTo>
                <a:lnTo>
                  <a:pt x="145939" y="1210516"/>
                </a:lnTo>
                <a:cubicBezTo>
                  <a:pt x="147057" y="1207748"/>
                  <a:pt x="148708" y="1200510"/>
                  <a:pt x="152146" y="1193997"/>
                </a:cubicBezTo>
                <a:cubicBezTo>
                  <a:pt x="155856" y="1183479"/>
                  <a:pt x="164871" y="1159395"/>
                  <a:pt x="168198" y="1147411"/>
                </a:cubicBezTo>
                <a:lnTo>
                  <a:pt x="183535" y="1125901"/>
                </a:lnTo>
                <a:lnTo>
                  <a:pt x="179302" y="1105015"/>
                </a:lnTo>
                <a:cubicBezTo>
                  <a:pt x="177427" y="1088995"/>
                  <a:pt x="183476" y="1087934"/>
                  <a:pt x="188150" y="1068360"/>
                </a:cubicBezTo>
                <a:cubicBezTo>
                  <a:pt x="185665" y="1058736"/>
                  <a:pt x="176420" y="1052359"/>
                  <a:pt x="180132" y="1046638"/>
                </a:cubicBezTo>
                <a:cubicBezTo>
                  <a:pt x="181056" y="1026408"/>
                  <a:pt x="198829" y="1009747"/>
                  <a:pt x="202718" y="987934"/>
                </a:cubicBezTo>
                <a:cubicBezTo>
                  <a:pt x="201197" y="962487"/>
                  <a:pt x="211172" y="952942"/>
                  <a:pt x="215291" y="929621"/>
                </a:cubicBezTo>
                <a:cubicBezTo>
                  <a:pt x="209930" y="906521"/>
                  <a:pt x="224528" y="915000"/>
                  <a:pt x="229290" y="903908"/>
                </a:cubicBezTo>
                <a:lnTo>
                  <a:pt x="230029" y="900578"/>
                </a:lnTo>
                <a:lnTo>
                  <a:pt x="228646" y="854063"/>
                </a:lnTo>
                <a:cubicBezTo>
                  <a:pt x="234851" y="848408"/>
                  <a:pt x="228954" y="820026"/>
                  <a:pt x="240038" y="824287"/>
                </a:cubicBezTo>
                <a:cubicBezTo>
                  <a:pt x="242249" y="809308"/>
                  <a:pt x="241673" y="775478"/>
                  <a:pt x="241912" y="764190"/>
                </a:cubicBezTo>
                <a:cubicBezTo>
                  <a:pt x="241766" y="761646"/>
                  <a:pt x="241619" y="759103"/>
                  <a:pt x="241473" y="756558"/>
                </a:cubicBezTo>
                <a:lnTo>
                  <a:pt x="240145" y="754270"/>
                </a:lnTo>
                <a:cubicBezTo>
                  <a:pt x="239378" y="751871"/>
                  <a:pt x="239144" y="748528"/>
                  <a:pt x="240106" y="743071"/>
                </a:cubicBezTo>
                <a:lnTo>
                  <a:pt x="240556" y="741834"/>
                </a:lnTo>
                <a:cubicBezTo>
                  <a:pt x="239764" y="738704"/>
                  <a:pt x="237828" y="696921"/>
                  <a:pt x="237972" y="678244"/>
                </a:cubicBezTo>
                <a:cubicBezTo>
                  <a:pt x="247782" y="647903"/>
                  <a:pt x="227131" y="663568"/>
                  <a:pt x="229993" y="629773"/>
                </a:cubicBezTo>
                <a:cubicBezTo>
                  <a:pt x="229544" y="591552"/>
                  <a:pt x="239252" y="564992"/>
                  <a:pt x="239462" y="539841"/>
                </a:cubicBezTo>
                <a:cubicBezTo>
                  <a:pt x="238623" y="528031"/>
                  <a:pt x="238173" y="441859"/>
                  <a:pt x="242683" y="448956"/>
                </a:cubicBezTo>
                <a:cubicBezTo>
                  <a:pt x="243255" y="418452"/>
                  <a:pt x="244219" y="373783"/>
                  <a:pt x="242896" y="356821"/>
                </a:cubicBezTo>
                <a:cubicBezTo>
                  <a:pt x="242719" y="353610"/>
                  <a:pt x="234923" y="350399"/>
                  <a:pt x="234747" y="347187"/>
                </a:cubicBezTo>
                <a:cubicBezTo>
                  <a:pt x="244704" y="325468"/>
                  <a:pt x="242593" y="337207"/>
                  <a:pt x="243310" y="314607"/>
                </a:cubicBezTo>
                <a:cubicBezTo>
                  <a:pt x="241669" y="297647"/>
                  <a:pt x="250872" y="309332"/>
                  <a:pt x="249229" y="292372"/>
                </a:cubicBezTo>
                <a:cubicBezTo>
                  <a:pt x="220320" y="258295"/>
                  <a:pt x="245189" y="235217"/>
                  <a:pt x="233505" y="189449"/>
                </a:cubicBezTo>
                <a:lnTo>
                  <a:pt x="232734" y="119205"/>
                </a:lnTo>
                <a:cubicBezTo>
                  <a:pt x="232883" y="113125"/>
                  <a:pt x="230979" y="106701"/>
                  <a:pt x="234365" y="102821"/>
                </a:cubicBezTo>
                <a:cubicBezTo>
                  <a:pt x="235226" y="89557"/>
                  <a:pt x="237218" y="59178"/>
                  <a:pt x="237903" y="39622"/>
                </a:cubicBezTo>
                <a:cubicBezTo>
                  <a:pt x="237508" y="29839"/>
                  <a:pt x="236214" y="16537"/>
                  <a:pt x="234680" y="2881"/>
                </a:cubicBez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Post-surgery Rehab: Exercises for a Safe Recovery | Bella Vista San Diego,  CA">
            <a:extLst>
              <a:ext uri="{FF2B5EF4-FFF2-40B4-BE49-F238E27FC236}">
                <a16:creationId xmlns:a16="http://schemas.microsoft.com/office/drawing/2014/main" id="{22B61773-8D80-0249-B289-AAC94D47B5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53" r="16469" b="2"/>
          <a:stretch/>
        </p:blipFill>
        <p:spPr bwMode="auto">
          <a:xfrm>
            <a:off x="6516766" y="4572000"/>
            <a:ext cx="2627234" cy="2286000"/>
          </a:xfrm>
          <a:custGeom>
            <a:avLst/>
            <a:gdLst/>
            <a:ahLst/>
            <a:cxnLst/>
            <a:rect l="l" t="t" r="r" b="b"/>
            <a:pathLst>
              <a:path w="3502979" h="2286000">
                <a:moveTo>
                  <a:pt x="10089" y="0"/>
                </a:moveTo>
                <a:lnTo>
                  <a:pt x="3502979" y="0"/>
                </a:lnTo>
                <a:lnTo>
                  <a:pt x="3502979" y="2286000"/>
                </a:lnTo>
                <a:lnTo>
                  <a:pt x="154969" y="2286000"/>
                </a:lnTo>
                <a:lnTo>
                  <a:pt x="154933" y="2285999"/>
                </a:lnTo>
                <a:cubicBezTo>
                  <a:pt x="154939" y="2285919"/>
                  <a:pt x="154948" y="2285839"/>
                  <a:pt x="154956" y="2285759"/>
                </a:cubicBezTo>
                <a:lnTo>
                  <a:pt x="157817" y="2280128"/>
                </a:lnTo>
                <a:lnTo>
                  <a:pt x="152413" y="2258335"/>
                </a:lnTo>
                <a:cubicBezTo>
                  <a:pt x="150528" y="2247599"/>
                  <a:pt x="149279" y="2236301"/>
                  <a:pt x="148708" y="2224706"/>
                </a:cubicBezTo>
                <a:cubicBezTo>
                  <a:pt x="152516" y="2222105"/>
                  <a:pt x="147106" y="2213005"/>
                  <a:pt x="146036" y="2208724"/>
                </a:cubicBezTo>
                <a:cubicBezTo>
                  <a:pt x="148522" y="2208679"/>
                  <a:pt x="149715" y="2199194"/>
                  <a:pt x="147657" y="2195828"/>
                </a:cubicBezTo>
                <a:cubicBezTo>
                  <a:pt x="138768" y="2125090"/>
                  <a:pt x="161998" y="2164893"/>
                  <a:pt x="148068" y="2122444"/>
                </a:cubicBezTo>
                <a:cubicBezTo>
                  <a:pt x="147343" y="2115342"/>
                  <a:pt x="148590" y="2110013"/>
                  <a:pt x="150648" y="2105568"/>
                </a:cubicBezTo>
                <a:lnTo>
                  <a:pt x="155787" y="2097570"/>
                </a:lnTo>
                <a:lnTo>
                  <a:pt x="153954" y="2091304"/>
                </a:lnTo>
                <a:cubicBezTo>
                  <a:pt x="153810" y="2067650"/>
                  <a:pt x="159078" y="2060678"/>
                  <a:pt x="153772" y="2046915"/>
                </a:cubicBezTo>
                <a:cubicBezTo>
                  <a:pt x="164801" y="2026580"/>
                  <a:pt x="154871" y="2033427"/>
                  <a:pt x="153183" y="2017960"/>
                </a:cubicBezTo>
                <a:cubicBezTo>
                  <a:pt x="150985" y="2005758"/>
                  <a:pt x="146752" y="2028159"/>
                  <a:pt x="146128" y="2016200"/>
                </a:cubicBezTo>
                <a:cubicBezTo>
                  <a:pt x="148976" y="2003262"/>
                  <a:pt x="140132" y="2003871"/>
                  <a:pt x="143614" y="1990415"/>
                </a:cubicBezTo>
                <a:cubicBezTo>
                  <a:pt x="150276" y="1993685"/>
                  <a:pt x="142322" y="1963865"/>
                  <a:pt x="148142" y="1962939"/>
                </a:cubicBezTo>
                <a:cubicBezTo>
                  <a:pt x="139821" y="1951510"/>
                  <a:pt x="150073" y="1945769"/>
                  <a:pt x="147508" y="1930552"/>
                </a:cubicBezTo>
                <a:cubicBezTo>
                  <a:pt x="144359" y="1923385"/>
                  <a:pt x="143818" y="1918215"/>
                  <a:pt x="147206" y="1911172"/>
                </a:cubicBezTo>
                <a:cubicBezTo>
                  <a:pt x="131877" y="1878161"/>
                  <a:pt x="146519" y="1891201"/>
                  <a:pt x="140623" y="1860308"/>
                </a:cubicBezTo>
                <a:cubicBezTo>
                  <a:pt x="134425" y="1833694"/>
                  <a:pt x="130403" y="1803523"/>
                  <a:pt x="115600" y="1777782"/>
                </a:cubicBezTo>
                <a:cubicBezTo>
                  <a:pt x="111409" y="1773057"/>
                  <a:pt x="109821" y="1761456"/>
                  <a:pt x="112056" y="1751872"/>
                </a:cubicBezTo>
                <a:cubicBezTo>
                  <a:pt x="112440" y="1750225"/>
                  <a:pt x="112926" y="1748698"/>
                  <a:pt x="113499" y="1747342"/>
                </a:cubicBezTo>
                <a:cubicBezTo>
                  <a:pt x="111234" y="1725088"/>
                  <a:pt x="101120" y="1643694"/>
                  <a:pt x="98470" y="1618347"/>
                </a:cubicBezTo>
                <a:cubicBezTo>
                  <a:pt x="103856" y="1616296"/>
                  <a:pt x="94136" y="1603478"/>
                  <a:pt x="97590" y="1595269"/>
                </a:cubicBezTo>
                <a:cubicBezTo>
                  <a:pt x="100620" y="1589389"/>
                  <a:pt x="98377" y="1584128"/>
                  <a:pt x="98140" y="1577986"/>
                </a:cubicBezTo>
                <a:cubicBezTo>
                  <a:pt x="100521" y="1569894"/>
                  <a:pt x="96220" y="1543501"/>
                  <a:pt x="93133" y="1536621"/>
                </a:cubicBezTo>
                <a:cubicBezTo>
                  <a:pt x="82411" y="1520178"/>
                  <a:pt x="90374" y="1482816"/>
                  <a:pt x="82158" y="1469154"/>
                </a:cubicBezTo>
                <a:cubicBezTo>
                  <a:pt x="80954" y="1464197"/>
                  <a:pt x="80466" y="1459348"/>
                  <a:pt x="80424" y="1454586"/>
                </a:cubicBezTo>
                <a:lnTo>
                  <a:pt x="81328" y="1441264"/>
                </a:lnTo>
                <a:lnTo>
                  <a:pt x="83625" y="1437478"/>
                </a:lnTo>
                <a:cubicBezTo>
                  <a:pt x="83435" y="1434764"/>
                  <a:pt x="83246" y="1432049"/>
                  <a:pt x="83056" y="1429335"/>
                </a:cubicBezTo>
                <a:cubicBezTo>
                  <a:pt x="83172" y="1428557"/>
                  <a:pt x="83291" y="1427781"/>
                  <a:pt x="83407" y="1427003"/>
                </a:cubicBezTo>
                <a:cubicBezTo>
                  <a:pt x="84084" y="1422546"/>
                  <a:pt x="84674" y="1418148"/>
                  <a:pt x="84906" y="1413794"/>
                </a:cubicBezTo>
                <a:cubicBezTo>
                  <a:pt x="73390" y="1419520"/>
                  <a:pt x="84992" y="1377705"/>
                  <a:pt x="75678" y="1389757"/>
                </a:cubicBezTo>
                <a:cubicBezTo>
                  <a:pt x="74957" y="1366832"/>
                  <a:pt x="66282" y="1384318"/>
                  <a:pt x="74551" y="1356760"/>
                </a:cubicBezTo>
                <a:cubicBezTo>
                  <a:pt x="72160" y="1327675"/>
                  <a:pt x="66061" y="1251589"/>
                  <a:pt x="61331" y="1215246"/>
                </a:cubicBezTo>
                <a:cubicBezTo>
                  <a:pt x="48696" y="1178057"/>
                  <a:pt x="52517" y="1164292"/>
                  <a:pt x="46176" y="1138699"/>
                </a:cubicBezTo>
                <a:cubicBezTo>
                  <a:pt x="43091" y="1088911"/>
                  <a:pt x="27949" y="1091674"/>
                  <a:pt x="39077" y="1069753"/>
                </a:cubicBezTo>
                <a:cubicBezTo>
                  <a:pt x="36360" y="1036358"/>
                  <a:pt x="22533" y="1065337"/>
                  <a:pt x="27015" y="1030325"/>
                </a:cubicBezTo>
                <a:cubicBezTo>
                  <a:pt x="25199" y="1029239"/>
                  <a:pt x="7014" y="1004953"/>
                  <a:pt x="5711" y="1002694"/>
                </a:cubicBezTo>
                <a:lnTo>
                  <a:pt x="4782" y="959024"/>
                </a:lnTo>
                <a:lnTo>
                  <a:pt x="4956" y="955844"/>
                </a:lnTo>
                <a:lnTo>
                  <a:pt x="0" y="935724"/>
                </a:lnTo>
                <a:lnTo>
                  <a:pt x="396" y="935045"/>
                </a:lnTo>
                <a:cubicBezTo>
                  <a:pt x="1170" y="933065"/>
                  <a:pt x="1530" y="930734"/>
                  <a:pt x="1027" y="927619"/>
                </a:cubicBezTo>
                <a:cubicBezTo>
                  <a:pt x="2171" y="918238"/>
                  <a:pt x="7071" y="890403"/>
                  <a:pt x="7257" y="878755"/>
                </a:cubicBezTo>
                <a:cubicBezTo>
                  <a:pt x="5425" y="872157"/>
                  <a:pt x="3693" y="865113"/>
                  <a:pt x="2142" y="857732"/>
                </a:cubicBezTo>
                <a:lnTo>
                  <a:pt x="1365" y="798432"/>
                </a:lnTo>
                <a:lnTo>
                  <a:pt x="10445" y="736329"/>
                </a:lnTo>
                <a:cubicBezTo>
                  <a:pt x="10644" y="713358"/>
                  <a:pt x="14017" y="693468"/>
                  <a:pt x="11638" y="674025"/>
                </a:cubicBezTo>
                <a:cubicBezTo>
                  <a:pt x="14263" y="666128"/>
                  <a:pt x="7702" y="658684"/>
                  <a:pt x="3774" y="651467"/>
                </a:cubicBezTo>
                <a:cubicBezTo>
                  <a:pt x="5085" y="630031"/>
                  <a:pt x="18313" y="624842"/>
                  <a:pt x="13938" y="611257"/>
                </a:cubicBezTo>
                <a:cubicBezTo>
                  <a:pt x="23010" y="599213"/>
                  <a:pt x="19548" y="598502"/>
                  <a:pt x="16950" y="592841"/>
                </a:cubicBezTo>
                <a:cubicBezTo>
                  <a:pt x="16888" y="592573"/>
                  <a:pt x="16826" y="592303"/>
                  <a:pt x="16764" y="592034"/>
                </a:cubicBezTo>
                <a:lnTo>
                  <a:pt x="18062" y="590387"/>
                </a:lnTo>
                <a:lnTo>
                  <a:pt x="18662" y="586980"/>
                </a:lnTo>
                <a:cubicBezTo>
                  <a:pt x="18533" y="583880"/>
                  <a:pt x="18403" y="580781"/>
                  <a:pt x="18274" y="577681"/>
                </a:cubicBezTo>
                <a:cubicBezTo>
                  <a:pt x="18115" y="576515"/>
                  <a:pt x="17955" y="575348"/>
                  <a:pt x="17796" y="574183"/>
                </a:cubicBezTo>
                <a:cubicBezTo>
                  <a:pt x="17589" y="571773"/>
                  <a:pt x="17612" y="570172"/>
                  <a:pt x="17805" y="569065"/>
                </a:cubicBezTo>
                <a:lnTo>
                  <a:pt x="17912" y="568936"/>
                </a:lnTo>
                <a:cubicBezTo>
                  <a:pt x="17845" y="567338"/>
                  <a:pt x="29209" y="573362"/>
                  <a:pt x="29143" y="571763"/>
                </a:cubicBezTo>
                <a:cubicBezTo>
                  <a:pt x="28562" y="563674"/>
                  <a:pt x="16337" y="548181"/>
                  <a:pt x="15392" y="540689"/>
                </a:cubicBezTo>
                <a:cubicBezTo>
                  <a:pt x="21346" y="534352"/>
                  <a:pt x="14313" y="506665"/>
                  <a:pt x="25536" y="509696"/>
                </a:cubicBezTo>
                <a:cubicBezTo>
                  <a:pt x="24595" y="499588"/>
                  <a:pt x="19934" y="493475"/>
                  <a:pt x="27295" y="496878"/>
                </a:cubicBezTo>
                <a:cubicBezTo>
                  <a:pt x="27196" y="493551"/>
                  <a:pt x="27823" y="491500"/>
                  <a:pt x="28803" y="490032"/>
                </a:cubicBezTo>
                <a:lnTo>
                  <a:pt x="29265" y="489607"/>
                </a:lnTo>
                <a:cubicBezTo>
                  <a:pt x="28500" y="481587"/>
                  <a:pt x="25372" y="452075"/>
                  <a:pt x="24211" y="441905"/>
                </a:cubicBezTo>
                <a:cubicBezTo>
                  <a:pt x="23574" y="437467"/>
                  <a:pt x="22937" y="433030"/>
                  <a:pt x="22300" y="428592"/>
                </a:cubicBezTo>
                <a:lnTo>
                  <a:pt x="22699" y="427306"/>
                </a:lnTo>
                <a:lnTo>
                  <a:pt x="28219" y="418090"/>
                </a:lnTo>
                <a:cubicBezTo>
                  <a:pt x="27250" y="415121"/>
                  <a:pt x="18397" y="412494"/>
                  <a:pt x="16799" y="410365"/>
                </a:cubicBezTo>
                <a:cubicBezTo>
                  <a:pt x="25342" y="378983"/>
                  <a:pt x="17525" y="349373"/>
                  <a:pt x="19002" y="315310"/>
                </a:cubicBezTo>
                <a:cubicBezTo>
                  <a:pt x="15978" y="276813"/>
                  <a:pt x="16726" y="257569"/>
                  <a:pt x="14356" y="235298"/>
                </a:cubicBezTo>
                <a:cubicBezTo>
                  <a:pt x="14223" y="231626"/>
                  <a:pt x="13137" y="201873"/>
                  <a:pt x="17876" y="207989"/>
                </a:cubicBezTo>
                <a:cubicBezTo>
                  <a:pt x="17051" y="174826"/>
                  <a:pt x="20805" y="126304"/>
                  <a:pt x="19885" y="92237"/>
                </a:cubicBezTo>
                <a:cubicBezTo>
                  <a:pt x="31141" y="70340"/>
                  <a:pt x="10251" y="49317"/>
                  <a:pt x="12357" y="26606"/>
                </a:cubicBezTo>
                <a:cubicBezTo>
                  <a:pt x="7176" y="29713"/>
                  <a:pt x="8629" y="17064"/>
                  <a:pt x="9916" y="3483"/>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err="1"/>
              <a:t>Elevasyon</a:t>
            </a:r>
            <a:endParaRPr lang="tr-TR" sz="3600" b="1" dirty="0"/>
          </a:p>
        </p:txBody>
      </p:sp>
      <p:sp>
        <p:nvSpPr>
          <p:cNvPr id="5" name="2 İçerik Yer Tutucusu">
            <a:extLst>
              <a:ext uri="{FF2B5EF4-FFF2-40B4-BE49-F238E27FC236}">
                <a16:creationId xmlns:a16="http://schemas.microsoft.com/office/drawing/2014/main" id="{BE99C562-FF01-C942-BA96-0B1143E1F5B4}"/>
              </a:ext>
            </a:extLst>
          </p:cNvPr>
          <p:cNvSpPr txBox="1">
            <a:spLocks/>
          </p:cNvSpPr>
          <p:nvPr/>
        </p:nvSpPr>
        <p:spPr>
          <a:xfrm>
            <a:off x="628650" y="1690689"/>
            <a:ext cx="5225160" cy="268349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tr-TR" sz="2000" dirty="0" err="1"/>
              <a:t>E</a:t>
            </a:r>
            <a:r>
              <a:rPr lang="tr-TR" sz="2000" dirty="0" err="1">
                <a:solidFill>
                  <a:schemeClr val="tx1"/>
                </a:solidFill>
              </a:rPr>
              <a:t>kstremite</a:t>
            </a:r>
            <a:r>
              <a:rPr lang="tr-TR" sz="2000" dirty="0">
                <a:solidFill>
                  <a:schemeClr val="tx1"/>
                </a:solidFill>
              </a:rPr>
              <a:t> kalp seviyesinin üzerinde </a:t>
            </a:r>
            <a:r>
              <a:rPr lang="tr-TR" sz="2000" dirty="0" err="1">
                <a:solidFill>
                  <a:schemeClr val="tx1"/>
                </a:solidFill>
              </a:rPr>
              <a:t>elevasyonda</a:t>
            </a:r>
            <a:r>
              <a:rPr lang="tr-TR" sz="2000" dirty="0">
                <a:solidFill>
                  <a:schemeClr val="tx1"/>
                </a:solidFill>
              </a:rPr>
              <a:t> tutulmalıdır</a:t>
            </a:r>
          </a:p>
          <a:p>
            <a:r>
              <a:rPr lang="tr-TR" sz="2000" dirty="0">
                <a:solidFill>
                  <a:schemeClr val="tx1"/>
                </a:solidFill>
              </a:rPr>
              <a:t>Üst </a:t>
            </a:r>
            <a:r>
              <a:rPr lang="tr-TR" sz="2000" dirty="0" err="1">
                <a:solidFill>
                  <a:schemeClr val="tx1"/>
                </a:solidFill>
              </a:rPr>
              <a:t>ekstremite</a:t>
            </a:r>
            <a:r>
              <a:rPr lang="tr-TR" sz="2000" dirty="0">
                <a:solidFill>
                  <a:schemeClr val="tx1"/>
                </a:solidFill>
              </a:rPr>
              <a:t> tutulumunda erken dönemde omuz </a:t>
            </a:r>
            <a:r>
              <a:rPr lang="tr-TR" sz="2000" dirty="0" err="1">
                <a:solidFill>
                  <a:schemeClr val="tx1"/>
                </a:solidFill>
              </a:rPr>
              <a:t>mobilizasyonu</a:t>
            </a:r>
            <a:r>
              <a:rPr lang="tr-TR" sz="2000" dirty="0">
                <a:solidFill>
                  <a:schemeClr val="tx1"/>
                </a:solidFill>
              </a:rPr>
              <a:t> hedeflenmelidir</a:t>
            </a:r>
          </a:p>
          <a:p>
            <a:r>
              <a:rPr lang="tr-TR" sz="2000" dirty="0">
                <a:solidFill>
                  <a:schemeClr val="tx1"/>
                </a:solidFill>
              </a:rPr>
              <a:t>Alt </a:t>
            </a:r>
            <a:r>
              <a:rPr lang="tr-TR" sz="2000" dirty="0" err="1">
                <a:solidFill>
                  <a:schemeClr val="tx1"/>
                </a:solidFill>
              </a:rPr>
              <a:t>ekstremite</a:t>
            </a:r>
            <a:r>
              <a:rPr lang="tr-TR" sz="2000" dirty="0">
                <a:solidFill>
                  <a:schemeClr val="tx1"/>
                </a:solidFill>
              </a:rPr>
              <a:t> tutulumunda erken dönemde destek cihazlarıyla </a:t>
            </a:r>
            <a:r>
              <a:rPr lang="tr-TR" sz="2000" dirty="0" err="1">
                <a:solidFill>
                  <a:schemeClr val="tx1"/>
                </a:solidFill>
              </a:rPr>
              <a:t>ambulasyon</a:t>
            </a:r>
            <a:r>
              <a:rPr lang="tr-TR" sz="2000" dirty="0">
                <a:solidFill>
                  <a:schemeClr val="tx1"/>
                </a:solidFill>
              </a:rPr>
              <a:t> hedeflenir fakat istirahatte </a:t>
            </a:r>
            <a:r>
              <a:rPr lang="tr-TR" sz="2000" dirty="0" err="1">
                <a:solidFill>
                  <a:schemeClr val="tx1"/>
                </a:solidFill>
              </a:rPr>
              <a:t>elevasyon</a:t>
            </a:r>
            <a:r>
              <a:rPr lang="tr-TR" sz="2000" dirty="0">
                <a:solidFill>
                  <a:schemeClr val="tx1"/>
                </a:solidFill>
              </a:rPr>
              <a:t> önerilir</a:t>
            </a:r>
          </a:p>
          <a:p>
            <a:endParaRPr lang="tr-TR" sz="2000" dirty="0"/>
          </a:p>
          <a:p>
            <a:endParaRPr lang="tr-TR" sz="2000" dirty="0">
              <a:solidFill>
                <a:schemeClr val="tx1"/>
              </a:solidFill>
            </a:endParaRPr>
          </a:p>
          <a:p>
            <a:endParaRPr lang="tr-TR" sz="2000" dirty="0">
              <a:solidFill>
                <a:schemeClr val="tx1">
                  <a:lumMod val="75000"/>
                  <a:lumOff val="25000"/>
                </a:schemeClr>
              </a:solidFill>
            </a:endParaRPr>
          </a:p>
        </p:txBody>
      </p:sp>
      <p:sp>
        <p:nvSpPr>
          <p:cNvPr id="7" name="2 İçerik Yer Tutucusu">
            <a:extLst>
              <a:ext uri="{FF2B5EF4-FFF2-40B4-BE49-F238E27FC236}">
                <a16:creationId xmlns:a16="http://schemas.microsoft.com/office/drawing/2014/main" id="{BD12C7C5-36F4-EA4E-B501-2089F2CC0B49}"/>
              </a:ext>
            </a:extLst>
          </p:cNvPr>
          <p:cNvSpPr txBox="1">
            <a:spLocks/>
          </p:cNvSpPr>
          <p:nvPr/>
        </p:nvSpPr>
        <p:spPr>
          <a:xfrm>
            <a:off x="628650" y="5486183"/>
            <a:ext cx="5239494" cy="12393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tr-TR" sz="2000" dirty="0" err="1"/>
              <a:t>Ekstremiteyi</a:t>
            </a:r>
            <a:r>
              <a:rPr lang="tr-TR" sz="2000" dirty="0"/>
              <a:t> dinlendirmek, uygun pozisyonda tutmak, ağrı ve spazmı azaltmak, </a:t>
            </a:r>
            <a:r>
              <a:rPr lang="tr-TR" sz="2000" dirty="0" err="1"/>
              <a:t>kontraktürleri</a:t>
            </a:r>
            <a:r>
              <a:rPr lang="tr-TR" sz="2000" dirty="0"/>
              <a:t> önlemek için </a:t>
            </a:r>
            <a:r>
              <a:rPr lang="tr-TR" sz="2000" dirty="0" err="1"/>
              <a:t>splint</a:t>
            </a:r>
            <a:r>
              <a:rPr lang="tr-TR" sz="2000" dirty="0"/>
              <a:t> kullanımı önerilmektedir</a:t>
            </a:r>
          </a:p>
          <a:p>
            <a:endParaRPr lang="tr-TR" sz="1800" dirty="0">
              <a:solidFill>
                <a:schemeClr val="tx1">
                  <a:lumMod val="75000"/>
                  <a:lumOff val="25000"/>
                </a:schemeClr>
              </a:solidFill>
            </a:endParaRPr>
          </a:p>
        </p:txBody>
      </p:sp>
      <p:sp>
        <p:nvSpPr>
          <p:cNvPr id="8" name="1 Başlık">
            <a:extLst>
              <a:ext uri="{FF2B5EF4-FFF2-40B4-BE49-F238E27FC236}">
                <a16:creationId xmlns:a16="http://schemas.microsoft.com/office/drawing/2014/main" id="{C4E2BCB9-0D34-F748-B885-8B2BCF190E5A}"/>
              </a:ext>
            </a:extLst>
          </p:cNvPr>
          <p:cNvSpPr txBox="1">
            <a:spLocks/>
          </p:cNvSpPr>
          <p:nvPr/>
        </p:nvSpPr>
        <p:spPr>
          <a:xfrm>
            <a:off x="628650" y="429309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sz="3600" b="1" dirty="0" err="1"/>
              <a:t>Splintleme</a:t>
            </a:r>
            <a:endParaRPr lang="tr-TR" sz="3600" b="1" dirty="0"/>
          </a:p>
        </p:txBody>
      </p:sp>
      <p:pic>
        <p:nvPicPr>
          <p:cNvPr id="3074" name="Picture 2" descr="Amazon.com: Leg Elevation Memory Foam Pillow with Removeable, Washable  Cover - Elevated Pillows for Sleeping, Blood Circulation, Leg Swelling  Relief and Sciatica Pain Relief - Pillow for Back Pain and Pregnancy :">
            <a:extLst>
              <a:ext uri="{FF2B5EF4-FFF2-40B4-BE49-F238E27FC236}">
                <a16:creationId xmlns:a16="http://schemas.microsoft.com/office/drawing/2014/main" id="{EEC5FCC4-085F-7F48-B6AE-3A2EAF8BF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740307"/>
            <a:ext cx="2933432" cy="14529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ft Arm &amp; Hand Cushion - Soft wedge cushion for bed positioning">
            <a:extLst>
              <a:ext uri="{FF2B5EF4-FFF2-40B4-BE49-F238E27FC236}">
                <a16:creationId xmlns:a16="http://schemas.microsoft.com/office/drawing/2014/main" id="{D4BF3957-1D7C-8442-B41F-986C5D953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351" y="2412524"/>
            <a:ext cx="2409730" cy="24097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plex Regional Pain Syndrome (CRPS) Hand Therapy">
            <a:extLst>
              <a:ext uri="{FF2B5EF4-FFF2-40B4-BE49-F238E27FC236}">
                <a16:creationId xmlns:a16="http://schemas.microsoft.com/office/drawing/2014/main" id="{0C2FD102-6FB3-3541-B232-444AA99A5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552" y="5148680"/>
            <a:ext cx="2681129" cy="1554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16F5-6349-834A-9BA4-5F10945515CA}"/>
              </a:ext>
            </a:extLst>
          </p:cNvPr>
          <p:cNvSpPr>
            <a:spLocks noGrp="1"/>
          </p:cNvSpPr>
          <p:nvPr>
            <p:ph type="title"/>
          </p:nvPr>
        </p:nvSpPr>
        <p:spPr/>
        <p:txBody>
          <a:bodyPr>
            <a:normAutofit/>
          </a:bodyPr>
          <a:lstStyle/>
          <a:p>
            <a:r>
              <a:rPr lang="en-TR" sz="3600" b="1" dirty="0"/>
              <a:t>Kontrast Banyo</a:t>
            </a:r>
          </a:p>
        </p:txBody>
      </p:sp>
      <p:sp>
        <p:nvSpPr>
          <p:cNvPr id="3" name="Content Placeholder 2">
            <a:extLst>
              <a:ext uri="{FF2B5EF4-FFF2-40B4-BE49-F238E27FC236}">
                <a16:creationId xmlns:a16="http://schemas.microsoft.com/office/drawing/2014/main" id="{5D172721-4B89-FB44-B720-30AE8FF34B89}"/>
              </a:ext>
            </a:extLst>
          </p:cNvPr>
          <p:cNvSpPr>
            <a:spLocks noGrp="1"/>
          </p:cNvSpPr>
          <p:nvPr>
            <p:ph idx="1"/>
          </p:nvPr>
        </p:nvSpPr>
        <p:spPr>
          <a:xfrm>
            <a:off x="628650" y="1825624"/>
            <a:ext cx="4807446" cy="4667249"/>
          </a:xfrm>
        </p:spPr>
        <p:txBody>
          <a:bodyPr/>
          <a:lstStyle/>
          <a:p>
            <a:pPr>
              <a:buFont typeface=".Apple Color Emoji UI"/>
              <a:buChar char="📋"/>
            </a:pPr>
            <a:r>
              <a:rPr lang="en-US" sz="2000" dirty="0" err="1"/>
              <a:t>Uygulama</a:t>
            </a:r>
            <a:r>
              <a:rPr lang="en-US" sz="2000" dirty="0"/>
              <a:t> </a:t>
            </a:r>
            <a:r>
              <a:rPr lang="en-US" sz="2000" dirty="0" err="1"/>
              <a:t>için</a:t>
            </a:r>
            <a:r>
              <a:rPr lang="en-US" sz="2000" dirty="0"/>
              <a:t> </a:t>
            </a:r>
            <a:r>
              <a:rPr lang="en-US" sz="2000" dirty="0" err="1"/>
              <a:t>ise</a:t>
            </a:r>
            <a:r>
              <a:rPr lang="en-US" sz="2000" dirty="0"/>
              <a:t> </a:t>
            </a:r>
            <a:r>
              <a:rPr lang="en-US" sz="2000" dirty="0" err="1"/>
              <a:t>derin</a:t>
            </a:r>
            <a:r>
              <a:rPr lang="en-US" sz="2000" dirty="0"/>
              <a:t> </a:t>
            </a:r>
            <a:r>
              <a:rPr lang="en-US" sz="2000" dirty="0" err="1"/>
              <a:t>iki</a:t>
            </a:r>
            <a:r>
              <a:rPr lang="en-US" sz="2000" dirty="0"/>
              <a:t> </a:t>
            </a:r>
            <a:r>
              <a:rPr lang="en-US" sz="2000" dirty="0" err="1"/>
              <a:t>kap</a:t>
            </a:r>
            <a:r>
              <a:rPr lang="en-US" sz="2000" dirty="0"/>
              <a:t> </a:t>
            </a:r>
            <a:r>
              <a:rPr lang="en-US" sz="2000" dirty="0" err="1"/>
              <a:t>gerekmektedir</a:t>
            </a:r>
            <a:endParaRPr lang="en-US" sz="2000" dirty="0"/>
          </a:p>
          <a:p>
            <a:pPr>
              <a:buFont typeface=".Apple Color Emoji UI"/>
              <a:buChar char="📋"/>
            </a:pPr>
            <a:r>
              <a:rPr lang="en-US" sz="2000" dirty="0" err="1"/>
              <a:t>Kaplardan</a:t>
            </a:r>
            <a:r>
              <a:rPr lang="en-US" sz="2000" dirty="0"/>
              <a:t> </a:t>
            </a:r>
            <a:r>
              <a:rPr lang="en-US" sz="2000" dirty="0" err="1"/>
              <a:t>birine</a:t>
            </a:r>
            <a:r>
              <a:rPr lang="en-US" sz="2000" dirty="0"/>
              <a:t> 40-42 </a:t>
            </a:r>
            <a:r>
              <a:rPr lang="en-US" sz="2000" dirty="0" err="1"/>
              <a:t>derece</a:t>
            </a:r>
            <a:r>
              <a:rPr lang="en-US" sz="2000" dirty="0"/>
              <a:t>; </a:t>
            </a:r>
            <a:r>
              <a:rPr lang="en-US" sz="2000" dirty="0" err="1"/>
              <a:t>diğerine</a:t>
            </a:r>
            <a:r>
              <a:rPr lang="en-US" sz="2000" dirty="0"/>
              <a:t> 15-18 </a:t>
            </a:r>
            <a:r>
              <a:rPr lang="en-US" sz="2000" dirty="0" err="1"/>
              <a:t>derece</a:t>
            </a:r>
            <a:r>
              <a:rPr lang="en-US" sz="2000" dirty="0"/>
              <a:t> </a:t>
            </a:r>
            <a:r>
              <a:rPr lang="en-US" sz="2000" dirty="0" err="1"/>
              <a:t>civarı</a:t>
            </a:r>
            <a:r>
              <a:rPr lang="en-US" sz="2000" dirty="0"/>
              <a:t> </a:t>
            </a:r>
            <a:r>
              <a:rPr lang="en-US" sz="2000" dirty="0" err="1"/>
              <a:t>soğuk</a:t>
            </a:r>
            <a:r>
              <a:rPr lang="en-US" sz="2000" dirty="0"/>
              <a:t> </a:t>
            </a:r>
            <a:r>
              <a:rPr lang="en-US" sz="2000" dirty="0" err="1"/>
              <a:t>su</a:t>
            </a:r>
            <a:r>
              <a:rPr lang="en-TR" sz="2000" dirty="0"/>
              <a:t> </a:t>
            </a:r>
            <a:r>
              <a:rPr lang="en-US" sz="2000" dirty="0" err="1"/>
              <a:t>sıcak</a:t>
            </a:r>
            <a:r>
              <a:rPr lang="en-US" sz="2000" dirty="0"/>
              <a:t> </a:t>
            </a:r>
            <a:r>
              <a:rPr lang="en-US" sz="2000" dirty="0" err="1"/>
              <a:t>su</a:t>
            </a:r>
            <a:r>
              <a:rPr lang="en-US" sz="2000" dirty="0"/>
              <a:t> </a:t>
            </a:r>
            <a:r>
              <a:rPr lang="en-US" sz="2000" dirty="0" err="1"/>
              <a:t>konulur</a:t>
            </a:r>
            <a:endParaRPr lang="en-US" sz="2000" dirty="0"/>
          </a:p>
          <a:p>
            <a:pPr fontAlgn="base">
              <a:buFont typeface=".Apple Color Emoji UI"/>
              <a:buChar char="📋"/>
            </a:pPr>
            <a:r>
              <a:rPr lang="en-US" sz="2000" dirty="0" err="1"/>
              <a:t>Kontrast</a:t>
            </a:r>
            <a:r>
              <a:rPr lang="en-US" sz="2000" dirty="0"/>
              <a:t> </a:t>
            </a:r>
            <a:r>
              <a:rPr lang="en-US" sz="2000" dirty="0" err="1"/>
              <a:t>banyo</a:t>
            </a:r>
            <a:r>
              <a:rPr lang="en-US" sz="2000" dirty="0"/>
              <a:t> </a:t>
            </a:r>
            <a:r>
              <a:rPr lang="en-US" sz="2000" dirty="0" err="1"/>
              <a:t>uygulanacak</a:t>
            </a:r>
            <a:r>
              <a:rPr lang="en-US" sz="2000" dirty="0"/>
              <a:t> </a:t>
            </a:r>
            <a:r>
              <a:rPr lang="en-US" sz="2000" dirty="0" err="1"/>
              <a:t>ekstremite</a:t>
            </a:r>
            <a:r>
              <a:rPr lang="en-US" sz="2000" dirty="0"/>
              <a:t> </a:t>
            </a:r>
            <a:r>
              <a:rPr lang="en-US" sz="2000" dirty="0" err="1"/>
              <a:t>öncelikle</a:t>
            </a:r>
            <a:r>
              <a:rPr lang="en-US" sz="2000" dirty="0"/>
              <a:t> </a:t>
            </a:r>
            <a:r>
              <a:rPr lang="en-US" sz="2000" dirty="0" err="1"/>
              <a:t>sıcak</a:t>
            </a:r>
            <a:r>
              <a:rPr lang="en-US" sz="2000" dirty="0"/>
              <a:t> </a:t>
            </a:r>
            <a:r>
              <a:rPr lang="en-US" sz="2000" dirty="0" err="1"/>
              <a:t>suya</a:t>
            </a:r>
            <a:r>
              <a:rPr lang="en-US" sz="2000" dirty="0"/>
              <a:t> </a:t>
            </a:r>
            <a:r>
              <a:rPr lang="en-US" sz="2000" dirty="0" err="1"/>
              <a:t>daldırılır</a:t>
            </a:r>
            <a:r>
              <a:rPr lang="en-US" sz="2000" dirty="0"/>
              <a:t>.</a:t>
            </a:r>
          </a:p>
          <a:p>
            <a:pPr fontAlgn="base">
              <a:buFont typeface=".Apple Color Emoji UI"/>
              <a:buChar char="📋"/>
            </a:pPr>
            <a:r>
              <a:rPr lang="en-US" sz="2000" dirty="0"/>
              <a:t> </a:t>
            </a:r>
            <a:r>
              <a:rPr lang="en-US" sz="2000" dirty="0" err="1"/>
              <a:t>Sıcak</a:t>
            </a:r>
            <a:r>
              <a:rPr lang="en-US" sz="2000" dirty="0"/>
              <a:t> </a:t>
            </a:r>
            <a:r>
              <a:rPr lang="en-US" sz="2000" dirty="0" err="1"/>
              <a:t>suda</a:t>
            </a:r>
            <a:r>
              <a:rPr lang="en-US" sz="2000" dirty="0"/>
              <a:t> 3-4 </a:t>
            </a:r>
            <a:r>
              <a:rPr lang="en-US" sz="2000" dirty="0" err="1"/>
              <a:t>dakika</a:t>
            </a:r>
            <a:r>
              <a:rPr lang="en-US" sz="2000" dirty="0"/>
              <a:t> </a:t>
            </a:r>
            <a:r>
              <a:rPr lang="en-US" sz="2000" dirty="0" err="1"/>
              <a:t>bekletilir</a:t>
            </a:r>
            <a:r>
              <a:rPr lang="en-US" sz="2000" dirty="0"/>
              <a:t>. </a:t>
            </a:r>
            <a:r>
              <a:rPr lang="en-US" sz="2000" dirty="0" err="1"/>
              <a:t>Ardından</a:t>
            </a:r>
            <a:r>
              <a:rPr lang="en-US" sz="2000" dirty="0"/>
              <a:t> </a:t>
            </a:r>
            <a:r>
              <a:rPr lang="en-US" sz="2000" dirty="0" err="1"/>
              <a:t>ilgili</a:t>
            </a:r>
            <a:r>
              <a:rPr lang="en-US" sz="2000" dirty="0"/>
              <a:t> </a:t>
            </a:r>
            <a:r>
              <a:rPr lang="en-US" sz="2000" dirty="0" err="1"/>
              <a:t>ekstremite</a:t>
            </a:r>
            <a:r>
              <a:rPr lang="en-US" sz="2000" dirty="0"/>
              <a:t> </a:t>
            </a:r>
            <a:r>
              <a:rPr lang="en-US" sz="2000" dirty="0" err="1"/>
              <a:t>sıcak</a:t>
            </a:r>
            <a:r>
              <a:rPr lang="en-US" sz="2000" dirty="0"/>
              <a:t> </a:t>
            </a:r>
            <a:r>
              <a:rPr lang="en-US" sz="2000" dirty="0" err="1"/>
              <a:t>sudan</a:t>
            </a:r>
            <a:r>
              <a:rPr lang="en-US" sz="2000" dirty="0"/>
              <a:t> </a:t>
            </a:r>
            <a:r>
              <a:rPr lang="en-US" sz="2000" dirty="0" err="1"/>
              <a:t>çıkarılıp</a:t>
            </a:r>
            <a:r>
              <a:rPr lang="en-US" sz="2000" dirty="0"/>
              <a:t> </a:t>
            </a:r>
            <a:r>
              <a:rPr lang="en-US" sz="2000" dirty="0" err="1"/>
              <a:t>bekletilmeden</a:t>
            </a:r>
            <a:r>
              <a:rPr lang="en-US" sz="2000" dirty="0"/>
              <a:t> </a:t>
            </a:r>
            <a:r>
              <a:rPr lang="en-US" sz="2000" dirty="0" err="1"/>
              <a:t>soğuk</a:t>
            </a:r>
            <a:r>
              <a:rPr lang="en-US" sz="2000" dirty="0"/>
              <a:t> </a:t>
            </a:r>
            <a:r>
              <a:rPr lang="en-US" sz="2000" dirty="0" err="1"/>
              <a:t>suya</a:t>
            </a:r>
            <a:r>
              <a:rPr lang="en-US" sz="2000" dirty="0"/>
              <a:t> </a:t>
            </a:r>
            <a:r>
              <a:rPr lang="en-US" sz="2000" dirty="0" err="1"/>
              <a:t>daldırılır</a:t>
            </a:r>
            <a:r>
              <a:rPr lang="en-US" sz="2000" dirty="0"/>
              <a:t>. </a:t>
            </a:r>
            <a:r>
              <a:rPr lang="en-US" sz="2000" dirty="0" err="1"/>
              <a:t>Soğuk</a:t>
            </a:r>
            <a:r>
              <a:rPr lang="en-US" sz="2000" dirty="0"/>
              <a:t> </a:t>
            </a:r>
            <a:r>
              <a:rPr lang="en-US" sz="2000" dirty="0" err="1"/>
              <a:t>suda</a:t>
            </a:r>
            <a:r>
              <a:rPr lang="en-US" sz="2000" dirty="0"/>
              <a:t> 1 </a:t>
            </a:r>
            <a:r>
              <a:rPr lang="en-US" sz="2000" dirty="0" err="1"/>
              <a:t>dakika</a:t>
            </a:r>
            <a:r>
              <a:rPr lang="en-US" sz="2000" dirty="0"/>
              <a:t> </a:t>
            </a:r>
            <a:r>
              <a:rPr lang="en-US" sz="2000" dirty="0" err="1"/>
              <a:t>bekletilir</a:t>
            </a:r>
            <a:endParaRPr lang="en-US" sz="2000" dirty="0"/>
          </a:p>
          <a:p>
            <a:pPr fontAlgn="base">
              <a:buFont typeface=".Apple Color Emoji UI"/>
              <a:buChar char="📋"/>
            </a:pPr>
            <a:r>
              <a:rPr lang="en-US" sz="2000" dirty="0" err="1"/>
              <a:t>Toplam</a:t>
            </a:r>
            <a:r>
              <a:rPr lang="en-US" sz="2000" dirty="0"/>
              <a:t> 15-20 </a:t>
            </a:r>
            <a:r>
              <a:rPr lang="en-US" sz="2000" dirty="0" err="1"/>
              <a:t>dakika</a:t>
            </a:r>
            <a:r>
              <a:rPr lang="en-US" sz="2000" dirty="0"/>
              <a:t> </a:t>
            </a:r>
            <a:r>
              <a:rPr lang="en-US" sz="2000" dirty="0" err="1"/>
              <a:t>kadar</a:t>
            </a:r>
            <a:r>
              <a:rPr lang="en-US" sz="2000" dirty="0"/>
              <a:t> </a:t>
            </a:r>
            <a:r>
              <a:rPr lang="en-US" sz="2000" dirty="0" err="1"/>
              <a:t>devam</a:t>
            </a:r>
            <a:r>
              <a:rPr lang="en-US" sz="2000" dirty="0"/>
              <a:t> </a:t>
            </a:r>
            <a:r>
              <a:rPr lang="en-US" sz="2000" dirty="0" err="1"/>
              <a:t>ettirilir</a:t>
            </a:r>
            <a:endParaRPr lang="en-US" sz="2000" dirty="0"/>
          </a:p>
          <a:p>
            <a:pPr fontAlgn="base">
              <a:buFont typeface=".Apple Color Emoji UI"/>
              <a:buChar char="📋"/>
            </a:pPr>
            <a:r>
              <a:rPr lang="en-US" sz="2000" dirty="0" err="1"/>
              <a:t>Sıcak</a:t>
            </a:r>
            <a:r>
              <a:rPr lang="en-US" sz="2000" dirty="0"/>
              <a:t> </a:t>
            </a:r>
            <a:r>
              <a:rPr lang="en-US" sz="2000" dirty="0" err="1"/>
              <a:t>ile</a:t>
            </a:r>
            <a:r>
              <a:rPr lang="en-US" sz="2000" dirty="0"/>
              <a:t> </a:t>
            </a:r>
            <a:r>
              <a:rPr lang="en-US" sz="2000" dirty="0" err="1"/>
              <a:t>başlanıp</a:t>
            </a:r>
            <a:r>
              <a:rPr lang="en-US" sz="2000" dirty="0"/>
              <a:t> </a:t>
            </a:r>
            <a:r>
              <a:rPr lang="en-US" sz="2000" dirty="0" err="1"/>
              <a:t>sıcak</a:t>
            </a:r>
            <a:r>
              <a:rPr lang="en-US" sz="2000" dirty="0"/>
              <a:t> </a:t>
            </a:r>
            <a:r>
              <a:rPr lang="en-US" sz="2000" dirty="0" err="1"/>
              <a:t>ile</a:t>
            </a:r>
            <a:r>
              <a:rPr lang="en-US" sz="2000" dirty="0"/>
              <a:t> </a:t>
            </a:r>
            <a:r>
              <a:rPr lang="en-US" sz="2000" dirty="0" err="1"/>
              <a:t>tedavi</a:t>
            </a:r>
            <a:r>
              <a:rPr lang="en-US" sz="2000" dirty="0"/>
              <a:t> </a:t>
            </a:r>
            <a:r>
              <a:rPr lang="en-US" sz="2000" dirty="0" err="1"/>
              <a:t>bitirilir</a:t>
            </a:r>
            <a:endParaRPr lang="en-US" sz="2000" dirty="0"/>
          </a:p>
          <a:p>
            <a:endParaRPr lang="en-US" dirty="0"/>
          </a:p>
        </p:txBody>
      </p:sp>
      <p:pic>
        <p:nvPicPr>
          <p:cNvPr id="1026" name="Picture 2">
            <a:extLst>
              <a:ext uri="{FF2B5EF4-FFF2-40B4-BE49-F238E27FC236}">
                <a16:creationId xmlns:a16="http://schemas.microsoft.com/office/drawing/2014/main" id="{9F8B04B0-031A-A541-978E-49C6F17A1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046" y="1973441"/>
            <a:ext cx="2736304" cy="2043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itting on a chair&#10;&#10;Description automatically generated with low confidence">
            <a:extLst>
              <a:ext uri="{FF2B5EF4-FFF2-40B4-BE49-F238E27FC236}">
                <a16:creationId xmlns:a16="http://schemas.microsoft.com/office/drawing/2014/main" id="{50BC6F92-7009-A548-BA73-CFEB7D528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374" y="4299301"/>
            <a:ext cx="3168352" cy="2158900"/>
          </a:xfrm>
          <a:prstGeom prst="rect">
            <a:avLst/>
          </a:prstGeom>
        </p:spPr>
      </p:pic>
    </p:spTree>
    <p:extLst>
      <p:ext uri="{BB962C8B-B14F-4D97-AF65-F5344CB8AC3E}">
        <p14:creationId xmlns:p14="http://schemas.microsoft.com/office/powerpoint/2010/main" val="2472113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708920"/>
            <a:ext cx="8229600" cy="3967170"/>
          </a:xfrm>
        </p:spPr>
        <p:txBody>
          <a:bodyPr>
            <a:normAutofit lnSpcReduction="10000"/>
          </a:bodyPr>
          <a:lstStyle/>
          <a:p>
            <a:r>
              <a:rPr lang="tr-TR" sz="2000" dirty="0"/>
              <a:t>Çalışma, </a:t>
            </a:r>
            <a:r>
              <a:rPr lang="tr-TR" sz="2000" dirty="0" err="1"/>
              <a:t>distal</a:t>
            </a:r>
            <a:r>
              <a:rPr lang="tr-TR" sz="2000" dirty="0"/>
              <a:t> </a:t>
            </a:r>
            <a:r>
              <a:rPr lang="tr-TR" sz="2000" dirty="0" err="1"/>
              <a:t>radius</a:t>
            </a:r>
            <a:r>
              <a:rPr lang="tr-TR" sz="2000" dirty="0"/>
              <a:t> kırığı sonucu gelişen KBAS '</a:t>
            </a:r>
            <a:r>
              <a:rPr lang="tr-TR" sz="2000" dirty="0" err="1"/>
              <a:t>lı</a:t>
            </a:r>
            <a:r>
              <a:rPr lang="tr-TR" sz="2000" dirty="0"/>
              <a:t> 50 hastanın tedavi sonuçlarının, egzersiz tedavisi ve ilaçlarla birlikte ayna tedavisi yardımıyla analizine dayanmaktadır</a:t>
            </a:r>
          </a:p>
          <a:p>
            <a:r>
              <a:rPr lang="tr-TR" sz="2000" dirty="0"/>
              <a:t>Kontrol grubu (n=20), sadece egzersiz ve ilaçla tedavi edilen </a:t>
            </a:r>
            <a:r>
              <a:rPr lang="tr-TR" sz="2000" dirty="0" err="1"/>
              <a:t>distal</a:t>
            </a:r>
            <a:r>
              <a:rPr lang="tr-TR" sz="2000" dirty="0"/>
              <a:t> </a:t>
            </a:r>
            <a:r>
              <a:rPr lang="tr-TR" sz="2000" dirty="0" err="1"/>
              <a:t>radius</a:t>
            </a:r>
            <a:r>
              <a:rPr lang="tr-TR" sz="2000" dirty="0"/>
              <a:t> kırıkları sonucu gelişen </a:t>
            </a:r>
            <a:r>
              <a:rPr lang="tr-TR" sz="2000" dirty="0" err="1"/>
              <a:t>KBAS'lı</a:t>
            </a:r>
            <a:r>
              <a:rPr lang="tr-TR" sz="2000" dirty="0"/>
              <a:t> hastadan oluşmaktadır</a:t>
            </a:r>
          </a:p>
          <a:p>
            <a:r>
              <a:rPr lang="tr-TR" sz="2000" dirty="0"/>
              <a:t>Ayna grubu (n=30) kontrol grubuna uygulanan tedaviye ek olarak ayna tedavisi </a:t>
            </a:r>
          </a:p>
          <a:p>
            <a:r>
              <a:rPr lang="tr-TR" sz="2000" dirty="0"/>
              <a:t>Sonuçlar,  tedaviden önce, 3 gün sonra ve 6 haftalık tedaviden sonra </a:t>
            </a:r>
            <a:r>
              <a:rPr lang="tr-TR" sz="2000" dirty="0" err="1"/>
              <a:t>Bath</a:t>
            </a:r>
            <a:r>
              <a:rPr lang="tr-TR" sz="2000" dirty="0"/>
              <a:t> KBAS Vücut Algılama Ölçeğine göre değerlendirilmiştir</a:t>
            </a:r>
          </a:p>
          <a:p>
            <a:r>
              <a:rPr lang="tr-TR" sz="2000" dirty="0"/>
              <a:t>Hastaların %83,33'ünde 6 haftalık tedaviden sonra 'vücut şeması' algısı üzerinde ayna tedavisinin olumlu etkisini gözlemlenmiş </a:t>
            </a:r>
          </a:p>
          <a:p>
            <a:r>
              <a:rPr lang="tr-TR" sz="2000" dirty="0"/>
              <a:t>Kontrol grubunun da % 35'inde olumlu sonuç alınmış</a:t>
            </a:r>
          </a:p>
          <a:p>
            <a:endParaRPr lang="tr-TR" sz="2000" dirty="0"/>
          </a:p>
        </p:txBody>
      </p:sp>
      <p:pic>
        <p:nvPicPr>
          <p:cNvPr id="10242" name="Picture 2"/>
          <p:cNvPicPr>
            <a:picLocks noChangeAspect="1" noChangeArrowheads="1"/>
          </p:cNvPicPr>
          <p:nvPr/>
        </p:nvPicPr>
        <p:blipFill>
          <a:blip r:embed="rId2"/>
          <a:srcRect/>
          <a:stretch>
            <a:fillRect/>
          </a:stretch>
        </p:blipFill>
        <p:spPr bwMode="auto">
          <a:xfrm>
            <a:off x="457200" y="692696"/>
            <a:ext cx="5519229" cy="1617307"/>
          </a:xfrm>
          <a:prstGeom prst="rect">
            <a:avLst/>
          </a:prstGeom>
          <a:noFill/>
          <a:ln w="9525">
            <a:noFill/>
            <a:miter lim="800000"/>
            <a:headEnd/>
            <a:tailEnd/>
          </a:ln>
          <a:effectLst/>
        </p:spPr>
      </p:pic>
      <p:pic>
        <p:nvPicPr>
          <p:cNvPr id="4098" name="Picture 2" descr="Buy Mirror Therapy Box - Mirror Therapy Box Rehabilitation for Stroke,  Phantom Limb Pain, Complex Regional Pain Syndrome &amp; Other Chronic Pain  Conditions Online in Turkey. B0791CJPDX">
            <a:extLst>
              <a:ext uri="{FF2B5EF4-FFF2-40B4-BE49-F238E27FC236}">
                <a16:creationId xmlns:a16="http://schemas.microsoft.com/office/drawing/2014/main" id="{E5779488-1407-9847-B9A1-33642708C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836712"/>
            <a:ext cx="2541798" cy="1291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8370-35B6-7847-A008-29FDD162D785}"/>
              </a:ext>
            </a:extLst>
          </p:cNvPr>
          <p:cNvSpPr>
            <a:spLocks noGrp="1"/>
          </p:cNvSpPr>
          <p:nvPr>
            <p:ph type="title"/>
          </p:nvPr>
        </p:nvSpPr>
        <p:spPr/>
        <p:txBody>
          <a:bodyPr>
            <a:noAutofit/>
          </a:bodyPr>
          <a:lstStyle/>
          <a:p>
            <a:r>
              <a:rPr lang="en-US" sz="2400" b="1" i="1" dirty="0">
                <a:solidFill>
                  <a:srgbClr val="0070C0"/>
                </a:solidFill>
              </a:rPr>
              <a:t>Xian L et al. Effects of Kinesiology Tape on Post-stroke Patients with Complex Regional Pain Syndrome Type 1: A Randomized Control Trial. J Phys Med </a:t>
            </a:r>
            <a:r>
              <a:rPr lang="en-US" sz="2400" b="1" i="1" dirty="0" err="1">
                <a:solidFill>
                  <a:srgbClr val="0070C0"/>
                </a:solidFill>
              </a:rPr>
              <a:t>Rehabil</a:t>
            </a:r>
            <a:r>
              <a:rPr lang="en-US" sz="2400" b="1" i="1" dirty="0">
                <a:solidFill>
                  <a:srgbClr val="0070C0"/>
                </a:solidFill>
              </a:rPr>
              <a:t> </a:t>
            </a:r>
            <a:r>
              <a:rPr lang="en-US" sz="2400" b="1" i="1" dirty="0" err="1">
                <a:solidFill>
                  <a:srgbClr val="0070C0"/>
                </a:solidFill>
              </a:rPr>
              <a:t>Disabil</a:t>
            </a:r>
            <a:r>
              <a:rPr lang="en-US" sz="2400" b="1" i="1" dirty="0">
                <a:solidFill>
                  <a:srgbClr val="0070C0"/>
                </a:solidFill>
              </a:rPr>
              <a:t> 2020;6: 040.</a:t>
            </a:r>
            <a:endParaRPr lang="en-TR" sz="2400" b="1" i="1" dirty="0">
              <a:solidFill>
                <a:srgbClr val="0070C0"/>
              </a:solidFill>
            </a:endParaRPr>
          </a:p>
        </p:txBody>
      </p:sp>
      <p:sp>
        <p:nvSpPr>
          <p:cNvPr id="3" name="Content Placeholder 2">
            <a:extLst>
              <a:ext uri="{FF2B5EF4-FFF2-40B4-BE49-F238E27FC236}">
                <a16:creationId xmlns:a16="http://schemas.microsoft.com/office/drawing/2014/main" id="{FB216A26-7C41-984F-9B3F-49130682863E}"/>
              </a:ext>
            </a:extLst>
          </p:cNvPr>
          <p:cNvSpPr>
            <a:spLocks noGrp="1"/>
          </p:cNvSpPr>
          <p:nvPr>
            <p:ph idx="1"/>
          </p:nvPr>
        </p:nvSpPr>
        <p:spPr/>
        <p:txBody>
          <a:bodyPr/>
          <a:lstStyle/>
          <a:p>
            <a:r>
              <a:rPr lang="en-US" dirty="0" err="1"/>
              <a:t>İnme</a:t>
            </a:r>
            <a:r>
              <a:rPr lang="en-US" dirty="0"/>
              <a:t> </a:t>
            </a:r>
            <a:r>
              <a:rPr lang="en-US" dirty="0" err="1"/>
              <a:t>sonrası</a:t>
            </a:r>
            <a:r>
              <a:rPr lang="en-US" dirty="0"/>
              <a:t> KBAS tip 1 </a:t>
            </a:r>
            <a:r>
              <a:rPr lang="en-US" dirty="0" err="1"/>
              <a:t>olan</a:t>
            </a:r>
            <a:r>
              <a:rPr lang="en-US" dirty="0"/>
              <a:t> on </a:t>
            </a:r>
            <a:r>
              <a:rPr lang="en-US" dirty="0" err="1"/>
              <a:t>yedi</a:t>
            </a:r>
            <a:r>
              <a:rPr lang="en-US" dirty="0"/>
              <a:t> hasta, </a:t>
            </a:r>
            <a:r>
              <a:rPr lang="en-US" dirty="0" err="1"/>
              <a:t>kinezyolojik</a:t>
            </a:r>
            <a:r>
              <a:rPr lang="en-US" dirty="0"/>
              <a:t> bant </a:t>
            </a:r>
            <a:r>
              <a:rPr lang="en-US" dirty="0" err="1"/>
              <a:t>grubuna</a:t>
            </a:r>
            <a:r>
              <a:rPr lang="en-US" dirty="0"/>
              <a:t> </a:t>
            </a:r>
            <a:r>
              <a:rPr lang="en-US" dirty="0" err="1"/>
              <a:t>ve</a:t>
            </a:r>
            <a:r>
              <a:rPr lang="en-US" dirty="0"/>
              <a:t> </a:t>
            </a:r>
            <a:r>
              <a:rPr lang="en-US" dirty="0" err="1"/>
              <a:t>kontrol</a:t>
            </a:r>
            <a:r>
              <a:rPr lang="en-US" dirty="0"/>
              <a:t> </a:t>
            </a:r>
            <a:r>
              <a:rPr lang="en-US" dirty="0" err="1"/>
              <a:t>grubuna</a:t>
            </a:r>
            <a:r>
              <a:rPr lang="en-US" dirty="0"/>
              <a:t> randomize </a:t>
            </a:r>
            <a:r>
              <a:rPr lang="en-US" dirty="0" err="1"/>
              <a:t>edilmiştir</a:t>
            </a:r>
            <a:endParaRPr lang="en-US" dirty="0"/>
          </a:p>
          <a:p>
            <a:r>
              <a:rPr lang="en-US" dirty="0" err="1"/>
              <a:t>Kontrol</a:t>
            </a:r>
            <a:r>
              <a:rPr lang="en-US" dirty="0"/>
              <a:t> </a:t>
            </a:r>
            <a:r>
              <a:rPr lang="en-US" dirty="0" err="1"/>
              <a:t>grubu</a:t>
            </a:r>
            <a:r>
              <a:rPr lang="en-US" dirty="0"/>
              <a:t> </a:t>
            </a:r>
            <a:r>
              <a:rPr lang="en-US" dirty="0" err="1"/>
              <a:t>konvansiyonel</a:t>
            </a:r>
            <a:r>
              <a:rPr lang="en-US" dirty="0"/>
              <a:t> </a:t>
            </a:r>
            <a:r>
              <a:rPr lang="en-US" dirty="0" err="1"/>
              <a:t>tedavi</a:t>
            </a:r>
            <a:r>
              <a:rPr lang="en-US" dirty="0"/>
              <a:t> </a:t>
            </a:r>
            <a:r>
              <a:rPr lang="en-US" dirty="0" err="1"/>
              <a:t>alırken</a:t>
            </a:r>
            <a:r>
              <a:rPr lang="en-US" dirty="0"/>
              <a:t>, </a:t>
            </a:r>
            <a:r>
              <a:rPr lang="en-US" dirty="0" err="1"/>
              <a:t>kinezyolojik</a:t>
            </a:r>
            <a:r>
              <a:rPr lang="en-US" dirty="0"/>
              <a:t> bant </a:t>
            </a:r>
            <a:r>
              <a:rPr lang="en-US" dirty="0" err="1"/>
              <a:t>grubu</a:t>
            </a:r>
            <a:r>
              <a:rPr lang="en-US" dirty="0"/>
              <a:t> </a:t>
            </a:r>
            <a:r>
              <a:rPr lang="en-US" dirty="0" err="1"/>
              <a:t>konvansiyonel</a:t>
            </a:r>
            <a:r>
              <a:rPr lang="en-US" dirty="0"/>
              <a:t> </a:t>
            </a:r>
            <a:r>
              <a:rPr lang="en-US" dirty="0" err="1"/>
              <a:t>tedavi</a:t>
            </a:r>
            <a:r>
              <a:rPr lang="en-US" dirty="0"/>
              <a:t> + </a:t>
            </a:r>
            <a:r>
              <a:rPr lang="en-US" dirty="0" err="1"/>
              <a:t>kinezyolojik</a:t>
            </a:r>
            <a:r>
              <a:rPr lang="en-US" dirty="0"/>
              <a:t> bant </a:t>
            </a:r>
            <a:r>
              <a:rPr lang="en-US" dirty="0" err="1"/>
              <a:t>tedavisi</a:t>
            </a:r>
            <a:r>
              <a:rPr lang="en-US" dirty="0"/>
              <a:t> </a:t>
            </a:r>
            <a:r>
              <a:rPr lang="en-US" dirty="0" err="1"/>
              <a:t>almıştır</a:t>
            </a:r>
            <a:endParaRPr lang="en-US" dirty="0"/>
          </a:p>
          <a:p>
            <a:r>
              <a:rPr lang="en-US" dirty="0" err="1"/>
              <a:t>İnme</a:t>
            </a:r>
            <a:r>
              <a:rPr lang="en-US" dirty="0"/>
              <a:t> </a:t>
            </a:r>
            <a:r>
              <a:rPr lang="en-US" dirty="0" err="1"/>
              <a:t>sonrası</a:t>
            </a:r>
            <a:r>
              <a:rPr lang="en-US" dirty="0"/>
              <a:t> KBAS tip 1 </a:t>
            </a:r>
            <a:r>
              <a:rPr lang="en-US" dirty="0" err="1"/>
              <a:t>hastalarında</a:t>
            </a:r>
            <a:r>
              <a:rPr lang="en-US" dirty="0"/>
              <a:t> </a:t>
            </a:r>
            <a:r>
              <a:rPr lang="en-US" dirty="0" err="1"/>
              <a:t>standart</a:t>
            </a:r>
            <a:r>
              <a:rPr lang="en-US" dirty="0"/>
              <a:t> </a:t>
            </a:r>
            <a:r>
              <a:rPr lang="en-US" dirty="0" err="1"/>
              <a:t>tedaviye</a:t>
            </a:r>
            <a:r>
              <a:rPr lang="en-US" dirty="0"/>
              <a:t> </a:t>
            </a:r>
            <a:r>
              <a:rPr lang="en-US" dirty="0" err="1"/>
              <a:t>kinezyolojik</a:t>
            </a:r>
            <a:r>
              <a:rPr lang="en-US" dirty="0"/>
              <a:t> bant </a:t>
            </a:r>
            <a:r>
              <a:rPr lang="en-US" dirty="0" err="1"/>
              <a:t>eklenmesi</a:t>
            </a:r>
            <a:r>
              <a:rPr lang="en-US" dirty="0"/>
              <a:t>, </a:t>
            </a:r>
            <a:r>
              <a:rPr lang="en-US" dirty="0" err="1"/>
              <a:t>ağrıyı</a:t>
            </a:r>
            <a:r>
              <a:rPr lang="en-US" dirty="0"/>
              <a:t> </a:t>
            </a:r>
            <a:r>
              <a:rPr lang="en-US" dirty="0" err="1"/>
              <a:t>azaltabilir</a:t>
            </a:r>
            <a:r>
              <a:rPr lang="en-US" dirty="0"/>
              <a:t> </a:t>
            </a:r>
            <a:r>
              <a:rPr lang="en-US" dirty="0" err="1"/>
              <a:t>ve</a:t>
            </a:r>
            <a:r>
              <a:rPr lang="en-US" dirty="0"/>
              <a:t> </a:t>
            </a:r>
            <a:r>
              <a:rPr lang="en-US" dirty="0" err="1"/>
              <a:t>üst</a:t>
            </a:r>
            <a:r>
              <a:rPr lang="en-US" dirty="0"/>
              <a:t> </a:t>
            </a:r>
            <a:r>
              <a:rPr lang="en-US" dirty="0" err="1"/>
              <a:t>ekstremite</a:t>
            </a:r>
            <a:r>
              <a:rPr lang="en-US" dirty="0"/>
              <a:t> </a:t>
            </a:r>
            <a:r>
              <a:rPr lang="en-US" dirty="0" err="1"/>
              <a:t>ve</a:t>
            </a:r>
            <a:r>
              <a:rPr lang="en-US" dirty="0"/>
              <a:t> el </a:t>
            </a:r>
            <a:r>
              <a:rPr lang="en-US" dirty="0" err="1"/>
              <a:t>fonksiyonlarını</a:t>
            </a:r>
            <a:r>
              <a:rPr lang="en-US" dirty="0"/>
              <a:t> </a:t>
            </a:r>
            <a:r>
              <a:rPr lang="en-US" dirty="0" err="1"/>
              <a:t>standart</a:t>
            </a:r>
            <a:r>
              <a:rPr lang="en-US" dirty="0"/>
              <a:t> </a:t>
            </a:r>
            <a:r>
              <a:rPr lang="en-US" dirty="0" err="1"/>
              <a:t>tedaviye</a:t>
            </a:r>
            <a:r>
              <a:rPr lang="en-US" dirty="0"/>
              <a:t> </a:t>
            </a:r>
            <a:r>
              <a:rPr lang="en-US" dirty="0" err="1"/>
              <a:t>göre</a:t>
            </a:r>
            <a:r>
              <a:rPr lang="en-US" dirty="0"/>
              <a:t> </a:t>
            </a:r>
            <a:r>
              <a:rPr lang="en-US" dirty="0" err="1"/>
              <a:t>daha</a:t>
            </a:r>
            <a:r>
              <a:rPr lang="en-US" dirty="0"/>
              <a:t> </a:t>
            </a:r>
            <a:r>
              <a:rPr lang="en-US" dirty="0" err="1"/>
              <a:t>hızlı</a:t>
            </a:r>
            <a:r>
              <a:rPr lang="en-US" dirty="0"/>
              <a:t> </a:t>
            </a:r>
            <a:r>
              <a:rPr lang="en-US" dirty="0" err="1"/>
              <a:t>artırabilir</a:t>
            </a:r>
            <a:r>
              <a:rPr lang="en-US" dirty="0"/>
              <a:t> </a:t>
            </a:r>
            <a:r>
              <a:rPr lang="en-US" dirty="0" err="1"/>
              <a:t>sonucuna</a:t>
            </a:r>
            <a:r>
              <a:rPr lang="en-US" dirty="0"/>
              <a:t> </a:t>
            </a:r>
            <a:r>
              <a:rPr lang="en-US" dirty="0" err="1"/>
              <a:t>varılmıştır</a:t>
            </a:r>
            <a:endParaRPr lang="en-US" dirty="0"/>
          </a:p>
          <a:p>
            <a:endParaRPr lang="en-TR" dirty="0"/>
          </a:p>
        </p:txBody>
      </p:sp>
      <p:pic>
        <p:nvPicPr>
          <p:cNvPr id="5124" name="Picture 4" descr="KT application in the presented case study | Download Scientific Diagram">
            <a:extLst>
              <a:ext uri="{FF2B5EF4-FFF2-40B4-BE49-F238E27FC236}">
                <a16:creationId xmlns:a16="http://schemas.microsoft.com/office/drawing/2014/main" id="{C5E2F3A8-0FE4-314D-8FFF-674935D9A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388996"/>
            <a:ext cx="2076822" cy="207682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AQ – Kinesiology Taping for Lymphedema – Lymphie Strong">
            <a:extLst>
              <a:ext uri="{FF2B5EF4-FFF2-40B4-BE49-F238E27FC236}">
                <a16:creationId xmlns:a16="http://schemas.microsoft.com/office/drawing/2014/main" id="{6BAC9FC0-6B0E-3240-B9DC-EBF41930E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251387"/>
            <a:ext cx="1240081" cy="221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295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Farmakolojik Tedavi</a:t>
            </a:r>
          </a:p>
        </p:txBody>
      </p:sp>
      <p:sp>
        <p:nvSpPr>
          <p:cNvPr id="3" name="2 İçerik Yer Tutucusu"/>
          <p:cNvSpPr>
            <a:spLocks noGrp="1"/>
          </p:cNvSpPr>
          <p:nvPr>
            <p:ph idx="1"/>
          </p:nvPr>
        </p:nvSpPr>
        <p:spPr>
          <a:xfrm>
            <a:off x="428596" y="1785926"/>
            <a:ext cx="8229600" cy="4389120"/>
          </a:xfrm>
        </p:spPr>
        <p:txBody>
          <a:bodyPr>
            <a:normAutofit/>
          </a:bodyPr>
          <a:lstStyle/>
          <a:p>
            <a:r>
              <a:rPr lang="tr-TR" sz="2400" dirty="0">
                <a:solidFill>
                  <a:schemeClr val="tx1">
                    <a:lumMod val="75000"/>
                    <a:lumOff val="25000"/>
                  </a:schemeClr>
                </a:solidFill>
              </a:rPr>
              <a:t>NSAİİ</a:t>
            </a:r>
          </a:p>
          <a:p>
            <a:r>
              <a:rPr lang="tr-TR" sz="2400" dirty="0" err="1">
                <a:solidFill>
                  <a:schemeClr val="tx1">
                    <a:lumMod val="75000"/>
                    <a:lumOff val="25000"/>
                  </a:schemeClr>
                </a:solidFill>
              </a:rPr>
              <a:t>Steroid</a:t>
            </a:r>
            <a:r>
              <a:rPr lang="tr-TR" sz="2400" dirty="0">
                <a:solidFill>
                  <a:schemeClr val="tx1">
                    <a:lumMod val="75000"/>
                    <a:lumOff val="25000"/>
                  </a:schemeClr>
                </a:solidFill>
              </a:rPr>
              <a:t> tedavisi</a:t>
            </a:r>
          </a:p>
          <a:p>
            <a:r>
              <a:rPr lang="tr-TR" sz="2400" dirty="0" err="1">
                <a:solidFill>
                  <a:schemeClr val="tx1">
                    <a:lumMod val="75000"/>
                    <a:lumOff val="25000"/>
                  </a:schemeClr>
                </a:solidFill>
              </a:rPr>
              <a:t>Pregabalin</a:t>
            </a:r>
            <a:endParaRPr lang="tr-TR" sz="2400" dirty="0">
              <a:solidFill>
                <a:schemeClr val="tx1">
                  <a:lumMod val="75000"/>
                  <a:lumOff val="25000"/>
                </a:schemeClr>
              </a:solidFill>
            </a:endParaRPr>
          </a:p>
          <a:p>
            <a:r>
              <a:rPr lang="tr-TR" sz="2400" dirty="0" err="1">
                <a:solidFill>
                  <a:schemeClr val="tx1">
                    <a:lumMod val="75000"/>
                    <a:lumOff val="25000"/>
                  </a:schemeClr>
                </a:solidFill>
              </a:rPr>
              <a:t>Gabapentin</a:t>
            </a:r>
            <a:endParaRPr lang="tr-TR" sz="2400" dirty="0">
              <a:solidFill>
                <a:schemeClr val="tx1">
                  <a:lumMod val="75000"/>
                  <a:lumOff val="25000"/>
                </a:schemeClr>
              </a:solidFill>
            </a:endParaRPr>
          </a:p>
          <a:p>
            <a:r>
              <a:rPr lang="tr-TR" sz="2400" dirty="0" err="1">
                <a:solidFill>
                  <a:schemeClr val="tx1">
                    <a:lumMod val="75000"/>
                    <a:lumOff val="25000"/>
                  </a:schemeClr>
                </a:solidFill>
              </a:rPr>
              <a:t>Trisiklik</a:t>
            </a:r>
            <a:r>
              <a:rPr lang="tr-TR" sz="2400" dirty="0">
                <a:solidFill>
                  <a:schemeClr val="tx1">
                    <a:lumMod val="75000"/>
                    <a:lumOff val="25000"/>
                  </a:schemeClr>
                </a:solidFill>
              </a:rPr>
              <a:t> </a:t>
            </a:r>
            <a:r>
              <a:rPr lang="tr-TR" sz="2400" dirty="0" err="1">
                <a:solidFill>
                  <a:schemeClr val="tx1">
                    <a:lumMod val="75000"/>
                    <a:lumOff val="25000"/>
                  </a:schemeClr>
                </a:solidFill>
              </a:rPr>
              <a:t>antidepresanlar</a:t>
            </a:r>
            <a:r>
              <a:rPr lang="tr-TR" sz="2400" dirty="0">
                <a:solidFill>
                  <a:schemeClr val="tx1">
                    <a:lumMod val="75000"/>
                    <a:lumOff val="25000"/>
                  </a:schemeClr>
                </a:solidFill>
              </a:rPr>
              <a:t> </a:t>
            </a:r>
          </a:p>
          <a:p>
            <a:r>
              <a:rPr lang="tr-TR" sz="2400" dirty="0" err="1">
                <a:solidFill>
                  <a:schemeClr val="tx1">
                    <a:lumMod val="75000"/>
                    <a:lumOff val="25000"/>
                  </a:schemeClr>
                </a:solidFill>
              </a:rPr>
              <a:t>Opioidler</a:t>
            </a:r>
            <a:r>
              <a:rPr lang="tr-TR" sz="2400" dirty="0">
                <a:solidFill>
                  <a:schemeClr val="tx1">
                    <a:lumMod val="75000"/>
                    <a:lumOff val="25000"/>
                  </a:schemeClr>
                </a:solidFill>
              </a:rPr>
              <a:t> </a:t>
            </a:r>
          </a:p>
          <a:p>
            <a:r>
              <a:rPr lang="tr-TR" sz="2400" dirty="0" err="1">
                <a:solidFill>
                  <a:schemeClr val="tx1">
                    <a:lumMod val="75000"/>
                    <a:lumOff val="25000"/>
                  </a:schemeClr>
                </a:solidFill>
              </a:rPr>
              <a:t>Kalsitonin</a:t>
            </a:r>
            <a:endParaRPr lang="tr-TR" sz="2400" dirty="0">
              <a:solidFill>
                <a:schemeClr val="tx1">
                  <a:lumMod val="75000"/>
                  <a:lumOff val="25000"/>
                </a:schemeClr>
              </a:solidFill>
            </a:endParaRPr>
          </a:p>
          <a:p>
            <a:r>
              <a:rPr lang="tr-TR" sz="2400" dirty="0" err="1">
                <a:solidFill>
                  <a:schemeClr val="tx1">
                    <a:lumMod val="75000"/>
                    <a:lumOff val="25000"/>
                  </a:schemeClr>
                </a:solidFill>
              </a:rPr>
              <a:t>Bifosfonatlar</a:t>
            </a:r>
            <a:endParaRPr lang="tr-TR" sz="2400" dirty="0">
              <a:solidFill>
                <a:schemeClr val="tx1">
                  <a:lumMod val="75000"/>
                  <a:lumOff val="25000"/>
                </a:schemeClr>
              </a:solidFill>
            </a:endParaRPr>
          </a:p>
          <a:p>
            <a:r>
              <a:rPr lang="tr-TR" sz="2400" dirty="0" err="1">
                <a:solidFill>
                  <a:schemeClr val="tx1">
                    <a:lumMod val="75000"/>
                    <a:lumOff val="25000"/>
                  </a:schemeClr>
                </a:solidFill>
              </a:rPr>
              <a:t>Topikal</a:t>
            </a:r>
            <a:r>
              <a:rPr lang="tr-TR" sz="2400" dirty="0">
                <a:solidFill>
                  <a:schemeClr val="tx1">
                    <a:lumMod val="75000"/>
                    <a:lumOff val="25000"/>
                  </a:schemeClr>
                </a:solidFill>
              </a:rPr>
              <a:t> ajanlar</a:t>
            </a:r>
          </a:p>
          <a:p>
            <a:endParaRPr lang="tr-TR" sz="2400" dirty="0"/>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314" y="2996952"/>
            <a:ext cx="3929090" cy="2616774"/>
          </a:xfrm>
          <a:prstGeom prst="rect">
            <a:avLst/>
          </a:prstGeom>
        </p:spPr>
      </p:pic>
      <p:sp>
        <p:nvSpPr>
          <p:cNvPr id="6" name="5 Dikdörtgen"/>
          <p:cNvSpPr/>
          <p:nvPr/>
        </p:nvSpPr>
        <p:spPr>
          <a:xfrm>
            <a:off x="107504" y="6332130"/>
            <a:ext cx="9144000" cy="553998"/>
          </a:xfrm>
          <a:prstGeom prst="rect">
            <a:avLst/>
          </a:prstGeom>
        </p:spPr>
        <p:txBody>
          <a:bodyPr wrap="square">
            <a:spAutoFit/>
          </a:bodyPr>
          <a:lstStyle/>
          <a:p>
            <a:r>
              <a:rPr lang="en-US" sz="1000" dirty="0"/>
              <a:t>Pons T, et al. Potential risk factors for the onset of complex regional pain syndrome Type 1: A systematic literature review. </a:t>
            </a:r>
            <a:r>
              <a:rPr lang="en-US" sz="1000" i="1" dirty="0" err="1"/>
              <a:t>Anesthesiol</a:t>
            </a:r>
            <a:r>
              <a:rPr lang="en-US" sz="1000" i="1" dirty="0"/>
              <a:t> Res </a:t>
            </a:r>
            <a:r>
              <a:rPr lang="en-US" sz="1000" i="1" dirty="0" err="1"/>
              <a:t>Pract</a:t>
            </a:r>
            <a:r>
              <a:rPr lang="en-US" sz="1000" i="1" dirty="0"/>
              <a:t> 2015. </a:t>
            </a:r>
            <a:r>
              <a:rPr lang="en-US" sz="1000" dirty="0"/>
              <a:t>2015:956539.</a:t>
            </a:r>
          </a:p>
          <a:p>
            <a:r>
              <a:rPr lang="tr-TR" sz="1000" dirty="0" err="1"/>
              <a:t>Cha</a:t>
            </a:r>
            <a:r>
              <a:rPr lang="tr-TR" sz="1000" dirty="0"/>
              <a:t> M, et al. </a:t>
            </a:r>
            <a:r>
              <a:rPr lang="tr-TR" sz="1000" dirty="0" err="1"/>
              <a:t>Possible</a:t>
            </a:r>
            <a:r>
              <a:rPr lang="tr-TR" sz="1000" dirty="0"/>
              <a:t> </a:t>
            </a:r>
            <a:r>
              <a:rPr lang="tr-TR" sz="1000" dirty="0" err="1"/>
              <a:t>Therapeutic</a:t>
            </a:r>
            <a:r>
              <a:rPr lang="tr-TR" sz="1000" dirty="0"/>
              <a:t> </a:t>
            </a:r>
            <a:r>
              <a:rPr lang="tr-TR" sz="1000" dirty="0" err="1"/>
              <a:t>Options</a:t>
            </a:r>
            <a:r>
              <a:rPr lang="tr-TR" sz="1000" dirty="0"/>
              <a:t> </a:t>
            </a:r>
            <a:r>
              <a:rPr lang="tr-TR" sz="1000" dirty="0" err="1"/>
              <a:t>for</a:t>
            </a:r>
            <a:r>
              <a:rPr lang="tr-TR" sz="1000" dirty="0"/>
              <a:t> </a:t>
            </a:r>
            <a:r>
              <a:rPr lang="tr-TR" sz="1000" dirty="0" err="1"/>
              <a:t>Complex</a:t>
            </a:r>
            <a:r>
              <a:rPr lang="tr-TR" sz="1000" dirty="0"/>
              <a:t> </a:t>
            </a:r>
            <a:r>
              <a:rPr lang="tr-TR" sz="1000" dirty="0" err="1"/>
              <a:t>Regional</a:t>
            </a:r>
            <a:r>
              <a:rPr lang="tr-TR" sz="1000" dirty="0"/>
              <a:t> </a:t>
            </a:r>
            <a:r>
              <a:rPr lang="tr-TR" sz="1000" dirty="0" err="1"/>
              <a:t>Pain</a:t>
            </a:r>
            <a:r>
              <a:rPr lang="tr-TR" sz="1000" dirty="0"/>
              <a:t> </a:t>
            </a:r>
            <a:r>
              <a:rPr lang="tr-TR" sz="1000" dirty="0" err="1"/>
              <a:t>Syndrome</a:t>
            </a:r>
            <a:r>
              <a:rPr lang="tr-TR" sz="1000" dirty="0"/>
              <a:t>. </a:t>
            </a:r>
            <a:r>
              <a:rPr lang="tr-TR" sz="1000" dirty="0" err="1"/>
              <a:t>Biomedicines</a:t>
            </a:r>
            <a:r>
              <a:rPr lang="tr-TR" sz="1000" dirty="0"/>
              <a:t>. 2021 May 24;9(6):596.</a:t>
            </a:r>
          </a:p>
          <a:p>
            <a:endParaRPr lang="tr-TR" sz="1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Farmakolojik Tedavi</a:t>
            </a:r>
          </a:p>
        </p:txBody>
      </p:sp>
      <p:sp>
        <p:nvSpPr>
          <p:cNvPr id="3" name="2 İçerik Yer Tutucusu"/>
          <p:cNvSpPr>
            <a:spLocks noGrp="1"/>
          </p:cNvSpPr>
          <p:nvPr>
            <p:ph idx="1"/>
          </p:nvPr>
        </p:nvSpPr>
        <p:spPr/>
        <p:txBody>
          <a:bodyPr/>
          <a:lstStyle/>
          <a:p>
            <a:pPr marL="0" indent="0">
              <a:buNone/>
            </a:pPr>
            <a:r>
              <a:rPr lang="tr-TR" sz="2800" b="1" dirty="0"/>
              <a:t>📍</a:t>
            </a:r>
            <a:r>
              <a:rPr lang="tr-TR" sz="2800" b="1" dirty="0" err="1"/>
              <a:t>Non-steroid</a:t>
            </a:r>
            <a:r>
              <a:rPr lang="tr-TR" sz="2800" b="1" dirty="0"/>
              <a:t> anti-</a:t>
            </a:r>
            <a:r>
              <a:rPr lang="tr-TR" sz="2800" b="1" dirty="0" err="1"/>
              <a:t>inflamatuvar</a:t>
            </a:r>
            <a:r>
              <a:rPr lang="tr-TR" sz="2800" b="1" dirty="0"/>
              <a:t> ilaçlar (NSAİİ)</a:t>
            </a:r>
          </a:p>
          <a:p>
            <a:pPr lvl="1"/>
            <a:r>
              <a:rPr lang="tr-TR" sz="2400" dirty="0" err="1"/>
              <a:t>KBAS'nin</a:t>
            </a:r>
            <a:r>
              <a:rPr lang="tr-TR" sz="2400" dirty="0"/>
              <a:t> ilk basamak tedavisinde kullanılır ancak etkinliği konusunda yeterince çalışma yoktur </a:t>
            </a:r>
          </a:p>
          <a:p>
            <a:pPr lvl="1"/>
            <a:r>
              <a:rPr lang="tr-TR" sz="2400" dirty="0" err="1"/>
              <a:t>NSAİİ'lerin</a:t>
            </a:r>
            <a:r>
              <a:rPr lang="tr-TR" sz="2400" dirty="0"/>
              <a:t> uzun süreli kullanımı pratik değildir veya tavsiye edilmez ve bu nedenle tedaviye uzun süre devam edilecekse diğer seçenekler değerlendirilmelidir</a:t>
            </a:r>
          </a:p>
          <a:p>
            <a:endParaRPr lang="tr-TR" dirty="0"/>
          </a:p>
        </p:txBody>
      </p:sp>
      <p:sp>
        <p:nvSpPr>
          <p:cNvPr id="4" name="3 Dikdörtgen"/>
          <p:cNvSpPr/>
          <p:nvPr/>
        </p:nvSpPr>
        <p:spPr>
          <a:xfrm>
            <a:off x="0" y="6257836"/>
            <a:ext cx="9144000" cy="430887"/>
          </a:xfrm>
          <a:prstGeom prst="rect">
            <a:avLst/>
          </a:prstGeom>
        </p:spPr>
        <p:txBody>
          <a:bodyPr wrap="square">
            <a:spAutoFit/>
          </a:bodyPr>
          <a:lstStyle/>
          <a:p>
            <a:pPr marL="171450" lvl="0" indent="-171450">
              <a:buFont typeface="Arial" panose="020B0604020202020204" pitchFamily="34" charset="0"/>
              <a:buChar char="•"/>
            </a:pPr>
            <a:r>
              <a:rPr lang="tr-TR" sz="1100" dirty="0" err="1"/>
              <a:t>Duong</a:t>
            </a:r>
            <a:r>
              <a:rPr lang="tr-TR" sz="1100" dirty="0"/>
              <a:t> S, Bravo D, </a:t>
            </a:r>
            <a:r>
              <a:rPr lang="tr-TR" sz="1100" dirty="0" err="1"/>
              <a:t>Todd</a:t>
            </a:r>
            <a:r>
              <a:rPr lang="tr-TR" sz="1100" dirty="0"/>
              <a:t> KJ, et al. </a:t>
            </a:r>
            <a:r>
              <a:rPr lang="tr-TR" sz="1100" dirty="0" err="1"/>
              <a:t>Treatment</a:t>
            </a:r>
            <a:r>
              <a:rPr lang="tr-TR" sz="1100" dirty="0"/>
              <a:t> of </a:t>
            </a:r>
            <a:r>
              <a:rPr lang="tr-TR" sz="1100" dirty="0" err="1"/>
              <a:t>complex</a:t>
            </a:r>
            <a:r>
              <a:rPr lang="tr-TR" sz="1100" dirty="0"/>
              <a:t> </a:t>
            </a:r>
            <a:r>
              <a:rPr lang="tr-TR" sz="1100" dirty="0" err="1"/>
              <a:t>regional</a:t>
            </a:r>
            <a:r>
              <a:rPr lang="tr-TR" sz="1100" dirty="0"/>
              <a:t> </a:t>
            </a:r>
            <a:r>
              <a:rPr lang="tr-TR" sz="1100" dirty="0" err="1"/>
              <a:t>pain</a:t>
            </a:r>
            <a:r>
              <a:rPr lang="tr-TR" sz="1100" dirty="0"/>
              <a:t> </a:t>
            </a:r>
            <a:r>
              <a:rPr lang="tr-TR" sz="1100" dirty="0" err="1"/>
              <a:t>syndrome</a:t>
            </a:r>
            <a:r>
              <a:rPr lang="tr-TR" sz="1100" dirty="0"/>
              <a:t>: an </a:t>
            </a:r>
            <a:r>
              <a:rPr lang="tr-TR" sz="1100" dirty="0" err="1"/>
              <a:t>updated</a:t>
            </a:r>
            <a:r>
              <a:rPr lang="tr-TR" sz="1100" dirty="0"/>
              <a:t> </a:t>
            </a:r>
            <a:r>
              <a:rPr lang="tr-TR" sz="1100" dirty="0" err="1"/>
              <a:t>systematic</a:t>
            </a:r>
            <a:r>
              <a:rPr lang="tr-TR" sz="1100" dirty="0"/>
              <a:t> </a:t>
            </a:r>
            <a:r>
              <a:rPr lang="tr-TR" sz="1100" dirty="0" err="1"/>
              <a:t>review</a:t>
            </a:r>
            <a:r>
              <a:rPr lang="tr-TR" sz="1100" dirty="0"/>
              <a:t> </a:t>
            </a:r>
            <a:r>
              <a:rPr lang="tr-TR" sz="1100" dirty="0" err="1"/>
              <a:t>and</a:t>
            </a:r>
            <a:r>
              <a:rPr lang="tr-TR" sz="1100" dirty="0"/>
              <a:t> </a:t>
            </a:r>
            <a:r>
              <a:rPr lang="tr-TR" sz="1100" dirty="0" err="1"/>
              <a:t>narrative</a:t>
            </a:r>
            <a:r>
              <a:rPr lang="tr-TR" sz="1100" dirty="0"/>
              <a:t> </a:t>
            </a:r>
            <a:r>
              <a:rPr lang="tr-TR" sz="1100" dirty="0" err="1"/>
              <a:t>synthesis</a:t>
            </a:r>
            <a:r>
              <a:rPr lang="tr-TR" sz="1100" dirty="0"/>
              <a:t>. Can J </a:t>
            </a:r>
            <a:r>
              <a:rPr lang="tr-TR" sz="1100" dirty="0" err="1"/>
              <a:t>Anaesth</a:t>
            </a:r>
            <a:r>
              <a:rPr lang="tr-TR" sz="1100" dirty="0"/>
              <a:t> 2018; 65:658.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p:cNvSpPr>
            <a:spLocks noGrp="1"/>
          </p:cNvSpPr>
          <p:nvPr>
            <p:ph type="title"/>
          </p:nvPr>
        </p:nvSpPr>
        <p:spPr>
          <a:xfrm>
            <a:off x="466344" y="1161288"/>
            <a:ext cx="2702052" cy="4526280"/>
          </a:xfrm>
        </p:spPr>
        <p:txBody>
          <a:bodyPr>
            <a:normAutofit/>
          </a:bodyPr>
          <a:lstStyle/>
          <a:p>
            <a:r>
              <a:rPr lang="tr-TR" sz="4400" b="1" dirty="0"/>
              <a:t>KBAS Tip 1</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İçerik Yer Tutucusu 2">
            <a:extLst>
              <a:ext uri="{FF2B5EF4-FFF2-40B4-BE49-F238E27FC236}">
                <a16:creationId xmlns:a16="http://schemas.microsoft.com/office/drawing/2014/main" id="{3963967D-B470-0B32-C880-65B82286D223}"/>
              </a:ext>
            </a:extLst>
          </p:cNvPr>
          <p:cNvGraphicFramePr>
            <a:graphicFrameLocks noGrp="1"/>
          </p:cNvGraphicFramePr>
          <p:nvPr>
            <p:ph idx="1"/>
            <p:extLst>
              <p:ext uri="{D42A27DB-BD31-4B8C-83A1-F6EECF244321}">
                <p14:modId xmlns:p14="http://schemas.microsoft.com/office/powerpoint/2010/main" val="1231250242"/>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5965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Farmakolojik Tedavi</a:t>
            </a:r>
          </a:p>
        </p:txBody>
      </p:sp>
      <p:sp>
        <p:nvSpPr>
          <p:cNvPr id="3" name="2 İçerik Yer Tutucusu"/>
          <p:cNvSpPr>
            <a:spLocks noGrp="1"/>
          </p:cNvSpPr>
          <p:nvPr>
            <p:ph idx="1"/>
          </p:nvPr>
        </p:nvSpPr>
        <p:spPr>
          <a:xfrm>
            <a:off x="628650" y="1825624"/>
            <a:ext cx="7886700" cy="5032375"/>
          </a:xfrm>
        </p:spPr>
        <p:txBody>
          <a:bodyPr>
            <a:normAutofit lnSpcReduction="10000"/>
          </a:bodyPr>
          <a:lstStyle/>
          <a:p>
            <a:pPr>
              <a:buFont typeface=".Apple Color Emoji UI"/>
              <a:buChar char="📍"/>
            </a:pPr>
            <a:r>
              <a:rPr lang="tr-TR" sz="2400" b="1" dirty="0" err="1"/>
              <a:t>Antikonvulzanlar</a:t>
            </a:r>
            <a:r>
              <a:rPr lang="tr-TR" sz="2400" b="1" dirty="0"/>
              <a:t> (</a:t>
            </a:r>
            <a:r>
              <a:rPr lang="tr-TR" sz="2400" b="1" dirty="0" err="1"/>
              <a:t>Pregabalin</a:t>
            </a:r>
            <a:r>
              <a:rPr lang="tr-TR" sz="2400" b="1" dirty="0"/>
              <a:t> &amp;</a:t>
            </a:r>
            <a:r>
              <a:rPr lang="tr-TR" sz="2400" b="1" dirty="0" err="1"/>
              <a:t>Gabapentin</a:t>
            </a:r>
            <a:r>
              <a:rPr lang="tr-TR" sz="2400" b="1" dirty="0"/>
              <a:t>)</a:t>
            </a:r>
          </a:p>
          <a:p>
            <a:pPr lvl="1"/>
            <a:r>
              <a:rPr lang="tr-TR" sz="2000" dirty="0" err="1"/>
              <a:t>Nöropatik</a:t>
            </a:r>
            <a:r>
              <a:rPr lang="tr-TR" sz="2000" dirty="0"/>
              <a:t> ağrı </a:t>
            </a:r>
          </a:p>
          <a:p>
            <a:pPr lvl="1"/>
            <a:r>
              <a:rPr lang="tr-TR" sz="2000" dirty="0" err="1"/>
              <a:t>KBAS’da</a:t>
            </a:r>
            <a:r>
              <a:rPr lang="tr-TR" sz="2000" dirty="0"/>
              <a:t> </a:t>
            </a:r>
            <a:r>
              <a:rPr lang="tr-TR" sz="2000" dirty="0" err="1"/>
              <a:t>nörojenik</a:t>
            </a:r>
            <a:r>
              <a:rPr lang="tr-TR" sz="2000" dirty="0"/>
              <a:t> </a:t>
            </a:r>
            <a:r>
              <a:rPr lang="tr-TR" sz="2000" dirty="0" err="1"/>
              <a:t>inflamasyon</a:t>
            </a:r>
            <a:r>
              <a:rPr lang="tr-TR" sz="2000" dirty="0"/>
              <a:t> ve merkezi ağrı algısındaki değişikliklerin </a:t>
            </a:r>
            <a:r>
              <a:rPr lang="tr-TR" sz="2000" dirty="0" err="1"/>
              <a:t>patogenezde</a:t>
            </a:r>
            <a:r>
              <a:rPr lang="tr-TR" sz="2000" dirty="0"/>
              <a:t> rolü olduğu  düşünülmektedir</a:t>
            </a:r>
          </a:p>
          <a:p>
            <a:pPr lvl="1"/>
            <a:r>
              <a:rPr lang="tr-TR" sz="2000" dirty="0"/>
              <a:t>Ağrı azaltmasında etkin olduğu bildirilmektedir</a:t>
            </a:r>
          </a:p>
          <a:p>
            <a:pPr marL="0" indent="0">
              <a:buNone/>
            </a:pPr>
            <a:r>
              <a:rPr lang="tr-TR" sz="2400" b="1" dirty="0"/>
              <a:t>📍</a:t>
            </a:r>
            <a:r>
              <a:rPr lang="tr-TR" sz="2400" b="1" dirty="0" err="1"/>
              <a:t>Antidepresanlar</a:t>
            </a:r>
            <a:r>
              <a:rPr lang="tr-TR" sz="2400" b="1" dirty="0"/>
              <a:t> </a:t>
            </a:r>
          </a:p>
          <a:p>
            <a:pPr lvl="1"/>
            <a:r>
              <a:rPr lang="tr-TR" sz="2000" dirty="0"/>
              <a:t>Bazı çalışmalar </a:t>
            </a:r>
            <a:r>
              <a:rPr lang="tr-TR" sz="2000" dirty="0" err="1"/>
              <a:t>trisiklik</a:t>
            </a:r>
            <a:r>
              <a:rPr lang="tr-TR" sz="2000" dirty="0"/>
              <a:t> </a:t>
            </a:r>
            <a:r>
              <a:rPr lang="tr-TR" sz="2000" dirty="0" err="1"/>
              <a:t>antidepresanların</a:t>
            </a:r>
            <a:r>
              <a:rPr lang="tr-TR" sz="2000" dirty="0"/>
              <a:t> ağrıyı azalttığını ve </a:t>
            </a:r>
            <a:r>
              <a:rPr lang="tr-TR" sz="2000" dirty="0" err="1"/>
              <a:t>KBAS'lı</a:t>
            </a:r>
            <a:r>
              <a:rPr lang="tr-TR" sz="2000" dirty="0"/>
              <a:t> hastalar için fizik tedaviye katkısı olduğunu göstermektedir (</a:t>
            </a:r>
            <a:r>
              <a:rPr lang="tr-TR" sz="2000" u="sng" dirty="0" err="1"/>
              <a:t>amitriptilin</a:t>
            </a:r>
            <a:r>
              <a:rPr lang="tr-TR" sz="2000" u="sng" dirty="0"/>
              <a:t> </a:t>
            </a:r>
            <a:r>
              <a:rPr lang="tr-TR" sz="2000" dirty="0"/>
              <a:t>veya </a:t>
            </a:r>
            <a:r>
              <a:rPr lang="tr-TR" sz="2000" u="sng" dirty="0" err="1"/>
              <a:t>nortriptilin</a:t>
            </a:r>
            <a:r>
              <a:rPr lang="tr-TR" sz="2000" u="sng" dirty="0"/>
              <a:t>)</a:t>
            </a:r>
          </a:p>
          <a:p>
            <a:pPr lvl="1"/>
            <a:r>
              <a:rPr lang="tr-TR" sz="2000" dirty="0"/>
              <a:t>Kanıt düzeyi 4’tür</a:t>
            </a:r>
          </a:p>
          <a:p>
            <a:pPr marL="0" indent="0">
              <a:buNone/>
            </a:pPr>
            <a:r>
              <a:rPr lang="tr-TR" sz="2800" b="1" dirty="0"/>
              <a:t>📍</a:t>
            </a:r>
            <a:r>
              <a:rPr lang="tr-TR" sz="2400" b="1" dirty="0" err="1"/>
              <a:t>Ketamin</a:t>
            </a:r>
            <a:endParaRPr lang="tr-TR" sz="2400" b="1" dirty="0"/>
          </a:p>
          <a:p>
            <a:pPr lvl="1"/>
            <a:r>
              <a:rPr lang="tr-TR" sz="2000" dirty="0"/>
              <a:t>NMDA reseptör antagonisti </a:t>
            </a:r>
          </a:p>
          <a:p>
            <a:pPr lvl="1"/>
            <a:r>
              <a:rPr lang="tr-TR" sz="2000" dirty="0" err="1"/>
              <a:t>opikal</a:t>
            </a:r>
            <a:r>
              <a:rPr lang="tr-TR" sz="2000" dirty="0"/>
              <a:t> ve </a:t>
            </a:r>
            <a:r>
              <a:rPr lang="tr-TR" sz="2000" dirty="0" err="1"/>
              <a:t>intravenöz</a:t>
            </a:r>
            <a:r>
              <a:rPr lang="tr-TR" sz="2000" dirty="0"/>
              <a:t> </a:t>
            </a:r>
            <a:r>
              <a:rPr lang="tr-TR" sz="2000" dirty="0" err="1"/>
              <a:t>ketaminin</a:t>
            </a:r>
            <a:r>
              <a:rPr lang="tr-TR" sz="2000" dirty="0"/>
              <a:t> çoklu </a:t>
            </a:r>
            <a:r>
              <a:rPr lang="tr-TR" sz="2000" dirty="0" err="1"/>
              <a:t>plasebo</a:t>
            </a:r>
            <a:r>
              <a:rPr lang="tr-TR" sz="2000" dirty="0"/>
              <a:t> kontrollü çalışmalarda ağrıyı azaltmada ve hatta tedaviye dirençli hastalarda </a:t>
            </a:r>
            <a:r>
              <a:rPr lang="tr-TR" sz="2000" dirty="0" err="1"/>
              <a:t>remisyon</a:t>
            </a:r>
            <a:r>
              <a:rPr lang="tr-TR" sz="2000" dirty="0"/>
              <a:t> sağlamada etkili olduğu gösterilmiştir, ancak sistematik incelemelerin genel olarak düşük kaliteli kanıt olduğu sonucuna varılmıştır</a:t>
            </a:r>
          </a:p>
          <a:p>
            <a:endParaRPr lang="tr-T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Farmakolojik Tedavi</a:t>
            </a:r>
          </a:p>
        </p:txBody>
      </p:sp>
      <p:sp>
        <p:nvSpPr>
          <p:cNvPr id="3" name="2 İçerik Yer Tutucusu"/>
          <p:cNvSpPr>
            <a:spLocks noGrp="1"/>
          </p:cNvSpPr>
          <p:nvPr>
            <p:ph idx="1"/>
          </p:nvPr>
        </p:nvSpPr>
        <p:spPr/>
        <p:txBody>
          <a:bodyPr>
            <a:normAutofit/>
          </a:bodyPr>
          <a:lstStyle/>
          <a:p>
            <a:pPr>
              <a:buFont typeface=".Apple Color Emoji UI"/>
              <a:buChar char="📍"/>
            </a:pPr>
            <a:r>
              <a:rPr lang="tr-TR" sz="2400" b="1" dirty="0" err="1"/>
              <a:t>Bifosfanatlar</a:t>
            </a:r>
            <a:r>
              <a:rPr lang="tr-TR" sz="2400" b="1" dirty="0"/>
              <a:t> </a:t>
            </a:r>
          </a:p>
          <a:p>
            <a:pPr lvl="1"/>
            <a:r>
              <a:rPr lang="tr-TR" sz="2000" dirty="0"/>
              <a:t>Kemik taramasında anormal tutulumu olan erken </a:t>
            </a:r>
            <a:r>
              <a:rPr lang="tr-TR" sz="2000" dirty="0" err="1"/>
              <a:t>KBAS'lı</a:t>
            </a:r>
            <a:r>
              <a:rPr lang="tr-TR" sz="2000" dirty="0"/>
              <a:t> hastalarda ağrıyı azaltmak için bir </a:t>
            </a:r>
            <a:r>
              <a:rPr lang="tr-TR" sz="2000" dirty="0" err="1"/>
              <a:t>bifosfonat</a:t>
            </a:r>
            <a:r>
              <a:rPr lang="tr-TR" sz="2000" dirty="0"/>
              <a:t> tedavisi düşünülebilir</a:t>
            </a:r>
          </a:p>
          <a:p>
            <a:pPr lvl="1"/>
            <a:r>
              <a:rPr lang="tr-TR" sz="2000" dirty="0" err="1"/>
              <a:t>Bifosfanatların</a:t>
            </a:r>
            <a:r>
              <a:rPr lang="tr-TR" sz="2000" dirty="0"/>
              <a:t> analjezik etkinin mekanizması belirsizdir</a:t>
            </a:r>
          </a:p>
          <a:p>
            <a:pPr lvl="1"/>
            <a:r>
              <a:rPr lang="tr-TR" sz="2000" dirty="0"/>
              <a:t>Muhtemel mekanizmalar arasında kemik mikro-ortamında azalmış proton konsantrasyonu ve aside duyarlı iyon kanalları yoluyla ağrı sinyal </a:t>
            </a:r>
            <a:r>
              <a:rPr lang="tr-TR" sz="2000" dirty="0" err="1"/>
              <a:t>transdüksiyonunun</a:t>
            </a:r>
            <a:r>
              <a:rPr lang="tr-TR" sz="2000" dirty="0"/>
              <a:t> değiştirilmesi, ayrıca TNF ve diğer </a:t>
            </a:r>
            <a:r>
              <a:rPr lang="tr-TR" sz="2000" dirty="0" err="1"/>
              <a:t>proinflamatuar</a:t>
            </a:r>
            <a:r>
              <a:rPr lang="tr-TR" sz="2000" dirty="0"/>
              <a:t> </a:t>
            </a:r>
            <a:r>
              <a:rPr lang="tr-TR" sz="2000" dirty="0" err="1"/>
              <a:t>mediyatörlerin</a:t>
            </a:r>
            <a:r>
              <a:rPr lang="tr-TR" sz="2000" dirty="0"/>
              <a:t> üretiminin azalması olduğu düşünülmektedir</a:t>
            </a:r>
          </a:p>
          <a:p>
            <a:pPr>
              <a:buFont typeface=".Apple Color Emoji UI"/>
              <a:buChar char="📍"/>
            </a:pPr>
            <a:r>
              <a:rPr lang="tr-TR" sz="2400" b="1" dirty="0" err="1"/>
              <a:t>Kalsitonin</a:t>
            </a:r>
            <a:endParaRPr lang="tr-TR" sz="2400" dirty="0"/>
          </a:p>
          <a:p>
            <a:pPr marL="685800" lvl="3" indent="-342900"/>
            <a:r>
              <a:rPr lang="tr-TR" sz="2000" dirty="0" err="1"/>
              <a:t>Kalsitonin</a:t>
            </a:r>
            <a:r>
              <a:rPr lang="tr-TR" sz="2000" dirty="0"/>
              <a:t> kullanım gerekçesi kemik </a:t>
            </a:r>
            <a:r>
              <a:rPr lang="tr-TR" sz="2000" dirty="0" err="1"/>
              <a:t>rezorpsiyonunun</a:t>
            </a:r>
            <a:r>
              <a:rPr lang="tr-TR" sz="2000" dirty="0"/>
              <a:t> önlenmesi ve olası analjezik etkisidir</a:t>
            </a:r>
          </a:p>
          <a:p>
            <a:pPr marL="685800" lvl="3" indent="-342900"/>
            <a:r>
              <a:rPr lang="tr-TR" sz="2000" dirty="0"/>
              <a:t>Analjeziden sorumlu mekanizma belirsizdir</a:t>
            </a:r>
          </a:p>
          <a:p>
            <a:endParaRPr lang="tr-TR" sz="2300" dirty="0"/>
          </a:p>
          <a:p>
            <a:pPr lvl="1"/>
            <a:endParaRPr lang="tr-TR" dirty="0"/>
          </a:p>
        </p:txBody>
      </p:sp>
      <p:pic>
        <p:nvPicPr>
          <p:cNvPr id="4"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42852"/>
            <a:ext cx="2771800" cy="2000316"/>
          </a:xfrm>
          <a:prstGeom prst="rect">
            <a:avLst/>
          </a:prstGeom>
        </p:spPr>
      </p:pic>
      <p:sp>
        <p:nvSpPr>
          <p:cNvPr id="5" name="4 Dikdörtgen"/>
          <p:cNvSpPr/>
          <p:nvPr/>
        </p:nvSpPr>
        <p:spPr>
          <a:xfrm>
            <a:off x="46022" y="6367570"/>
            <a:ext cx="9051956" cy="461665"/>
          </a:xfrm>
          <a:prstGeom prst="rect">
            <a:avLst/>
          </a:prstGeom>
        </p:spPr>
        <p:txBody>
          <a:bodyPr wrap="square">
            <a:spAutoFit/>
          </a:bodyPr>
          <a:lstStyle/>
          <a:p>
            <a:pPr lvl="0"/>
            <a:r>
              <a:rPr lang="tr-TR" sz="1200" dirty="0" err="1"/>
              <a:t>Wertli</a:t>
            </a:r>
            <a:r>
              <a:rPr lang="tr-TR" sz="1200" dirty="0"/>
              <a:t> MM, et al. </a:t>
            </a:r>
            <a:r>
              <a:rPr lang="tr-TR" sz="1200" dirty="0" err="1"/>
              <a:t>Rational</a:t>
            </a:r>
            <a:r>
              <a:rPr lang="tr-TR" sz="1200" dirty="0"/>
              <a:t> </a:t>
            </a:r>
            <a:r>
              <a:rPr lang="tr-TR" sz="1200" dirty="0" err="1"/>
              <a:t>pain</a:t>
            </a:r>
            <a:r>
              <a:rPr lang="tr-TR" sz="1200" dirty="0"/>
              <a:t> </a:t>
            </a:r>
            <a:r>
              <a:rPr lang="tr-TR" sz="1200" dirty="0" err="1"/>
              <a:t>management</a:t>
            </a:r>
            <a:r>
              <a:rPr lang="tr-TR" sz="1200" dirty="0"/>
              <a:t> in </a:t>
            </a:r>
            <a:r>
              <a:rPr lang="tr-TR" sz="1200" dirty="0" err="1"/>
              <a:t>complex</a:t>
            </a:r>
            <a:r>
              <a:rPr lang="tr-TR" sz="1200" dirty="0"/>
              <a:t> </a:t>
            </a:r>
            <a:r>
              <a:rPr lang="tr-TR" sz="1200" dirty="0" err="1"/>
              <a:t>regional</a:t>
            </a:r>
            <a:r>
              <a:rPr lang="tr-TR" sz="1200" dirty="0"/>
              <a:t> </a:t>
            </a:r>
            <a:r>
              <a:rPr lang="tr-TR" sz="1200" dirty="0" err="1"/>
              <a:t>pain</a:t>
            </a:r>
            <a:r>
              <a:rPr lang="tr-TR" sz="1200" dirty="0"/>
              <a:t> </a:t>
            </a:r>
            <a:r>
              <a:rPr lang="tr-TR" sz="1200" dirty="0" err="1"/>
              <a:t>syndrome</a:t>
            </a:r>
            <a:r>
              <a:rPr lang="tr-TR" sz="1200" dirty="0"/>
              <a:t> 1 (CRPS 1)-a network meta-</a:t>
            </a:r>
            <a:r>
              <a:rPr lang="tr-TR" sz="1200" dirty="0" err="1"/>
              <a:t>analysis</a:t>
            </a:r>
            <a:r>
              <a:rPr lang="tr-TR" sz="1200" dirty="0"/>
              <a:t>. </a:t>
            </a:r>
            <a:r>
              <a:rPr lang="tr-TR" sz="1200" dirty="0" err="1"/>
              <a:t>Pain</a:t>
            </a:r>
            <a:r>
              <a:rPr lang="tr-TR" sz="1200" dirty="0"/>
              <a:t> </a:t>
            </a:r>
            <a:r>
              <a:rPr lang="tr-TR" sz="1200" dirty="0" err="1"/>
              <a:t>Med</a:t>
            </a:r>
            <a:r>
              <a:rPr lang="tr-TR" sz="1200" dirty="0"/>
              <a:t> 2014; 15:1575.</a:t>
            </a:r>
          </a:p>
          <a:p>
            <a:pPr lvl="0"/>
            <a:r>
              <a:rPr lang="tr-TR" sz="1200" dirty="0"/>
              <a:t>Taylor SS, et al. </a:t>
            </a:r>
            <a:r>
              <a:rPr lang="tr-TR" sz="1200" dirty="0" err="1"/>
              <a:t>Complex</a:t>
            </a:r>
            <a:r>
              <a:rPr lang="tr-TR" sz="1200" dirty="0"/>
              <a:t> </a:t>
            </a:r>
            <a:r>
              <a:rPr lang="tr-TR" sz="1200" dirty="0" err="1"/>
              <a:t>Regional</a:t>
            </a:r>
            <a:r>
              <a:rPr lang="tr-TR" sz="1200" dirty="0"/>
              <a:t> </a:t>
            </a:r>
            <a:r>
              <a:rPr lang="tr-TR" sz="1200" dirty="0" err="1"/>
              <a:t>Pain</a:t>
            </a:r>
            <a:r>
              <a:rPr lang="tr-TR" sz="1200" dirty="0"/>
              <a:t> </a:t>
            </a:r>
            <a:r>
              <a:rPr lang="tr-TR" sz="1200" dirty="0" err="1"/>
              <a:t>Syndrome</a:t>
            </a:r>
            <a:r>
              <a:rPr lang="tr-TR" sz="1200" dirty="0"/>
              <a:t>: A </a:t>
            </a:r>
            <a:r>
              <a:rPr lang="tr-TR" sz="1200" dirty="0" err="1"/>
              <a:t>Comprehensive</a:t>
            </a:r>
            <a:r>
              <a:rPr lang="tr-TR" sz="1200" dirty="0"/>
              <a:t> </a:t>
            </a:r>
            <a:r>
              <a:rPr lang="tr-TR" sz="1200" dirty="0" err="1"/>
              <a:t>Review</a:t>
            </a:r>
            <a:r>
              <a:rPr lang="tr-TR" sz="1200" dirty="0"/>
              <a:t>. </a:t>
            </a:r>
            <a:r>
              <a:rPr lang="tr-TR" sz="1200" dirty="0" err="1"/>
              <a:t>Pain</a:t>
            </a:r>
            <a:r>
              <a:rPr lang="tr-TR" sz="1200" dirty="0"/>
              <a:t> </a:t>
            </a:r>
            <a:r>
              <a:rPr lang="tr-TR" sz="1200" dirty="0" err="1"/>
              <a:t>Ther</a:t>
            </a:r>
            <a:r>
              <a:rPr lang="tr-TR" sz="1200" dirty="0"/>
              <a:t>. 2021 Dec;10(2):875-892.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8440" y="1550474"/>
            <a:ext cx="8229600" cy="2311305"/>
          </a:xfrm>
        </p:spPr>
        <p:txBody>
          <a:bodyPr>
            <a:normAutofit/>
          </a:bodyPr>
          <a:lstStyle/>
          <a:p>
            <a:pPr>
              <a:buFont typeface=".Apple Color Emoji UI"/>
              <a:buChar char="📍"/>
            </a:pPr>
            <a:r>
              <a:rPr lang="tr-TR" sz="2800" b="1" dirty="0" err="1">
                <a:solidFill>
                  <a:schemeClr val="tx1"/>
                </a:solidFill>
              </a:rPr>
              <a:t>Topikal</a:t>
            </a:r>
            <a:r>
              <a:rPr lang="tr-TR" sz="2800" b="1" dirty="0">
                <a:solidFill>
                  <a:schemeClr val="tx1"/>
                </a:solidFill>
              </a:rPr>
              <a:t> ajanlar </a:t>
            </a:r>
            <a:endParaRPr lang="tr-TR" sz="2800" dirty="0">
              <a:solidFill>
                <a:schemeClr val="tx1"/>
              </a:solidFill>
            </a:endParaRPr>
          </a:p>
          <a:p>
            <a:pPr lvl="1"/>
            <a:r>
              <a:rPr lang="tr-TR" sz="2000" dirty="0" err="1"/>
              <a:t>Lidokain</a:t>
            </a:r>
            <a:r>
              <a:rPr lang="tr-TR" sz="2000" dirty="0"/>
              <a:t> veya </a:t>
            </a:r>
            <a:r>
              <a:rPr lang="tr-TR" sz="2000" dirty="0" err="1"/>
              <a:t>kapsaisin</a:t>
            </a:r>
            <a:r>
              <a:rPr lang="tr-TR" sz="2000" dirty="0"/>
              <a:t> kreminin </a:t>
            </a:r>
            <a:r>
              <a:rPr lang="tr-TR" sz="2000" dirty="0" err="1"/>
              <a:t>topikal</a:t>
            </a:r>
            <a:r>
              <a:rPr lang="tr-TR" sz="2000" dirty="0"/>
              <a:t> uygulaması </a:t>
            </a:r>
            <a:r>
              <a:rPr lang="tr-TR" sz="2000" dirty="0" err="1"/>
              <a:t>nöropatik</a:t>
            </a:r>
            <a:r>
              <a:rPr lang="tr-TR" sz="2000" dirty="0"/>
              <a:t> ağrının tedavisinde kullanılır, ancak sadece sınırlı veriler </a:t>
            </a:r>
            <a:r>
              <a:rPr lang="tr-TR" sz="2000" dirty="0" err="1"/>
              <a:t>KBAS’da</a:t>
            </a:r>
            <a:r>
              <a:rPr lang="tr-TR" sz="2000" dirty="0"/>
              <a:t> etkililiğini düşündürmektedir</a:t>
            </a:r>
          </a:p>
          <a:p>
            <a:pPr lvl="1"/>
            <a:r>
              <a:rPr lang="tr-TR" sz="2000" dirty="0" err="1"/>
              <a:t>Antikonvülzan</a:t>
            </a:r>
            <a:r>
              <a:rPr lang="tr-TR" sz="2000" dirty="0"/>
              <a:t>, </a:t>
            </a:r>
            <a:r>
              <a:rPr lang="tr-TR" sz="2000" dirty="0" err="1"/>
              <a:t>antidepresan</a:t>
            </a:r>
            <a:r>
              <a:rPr lang="tr-TR" sz="2000" dirty="0"/>
              <a:t> ve/veya NSAID kullanımına rağmen erken KBAS ve hafif-orta şiddette ağrısı olan hastalar için kullanılabileceği çalışmalarda belirtilmektedir</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2872" y="3955898"/>
            <a:ext cx="3563888" cy="2148346"/>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40" y="4035547"/>
            <a:ext cx="3806488" cy="2148346"/>
          </a:xfrm>
          <a:prstGeom prst="rect">
            <a:avLst/>
          </a:prstGeom>
        </p:spPr>
      </p:pic>
      <p:sp>
        <p:nvSpPr>
          <p:cNvPr id="7" name="6 Dikdörtgen"/>
          <p:cNvSpPr/>
          <p:nvPr/>
        </p:nvSpPr>
        <p:spPr>
          <a:xfrm>
            <a:off x="0" y="6257836"/>
            <a:ext cx="9144000" cy="600164"/>
          </a:xfrm>
          <a:prstGeom prst="rect">
            <a:avLst/>
          </a:prstGeom>
        </p:spPr>
        <p:txBody>
          <a:bodyPr wrap="square">
            <a:spAutoFit/>
          </a:bodyPr>
          <a:lstStyle/>
          <a:p>
            <a:pPr lvl="0"/>
            <a:r>
              <a:rPr lang="tr-TR" sz="1100" dirty="0" err="1"/>
              <a:t>Perez</a:t>
            </a:r>
            <a:r>
              <a:rPr lang="tr-TR" sz="1100" dirty="0"/>
              <a:t> RS, et al. </a:t>
            </a:r>
            <a:r>
              <a:rPr lang="tr-TR" sz="1100" dirty="0" err="1"/>
              <a:t>Evidence</a:t>
            </a:r>
            <a:r>
              <a:rPr lang="tr-TR" sz="1100" dirty="0"/>
              <a:t> </a:t>
            </a:r>
            <a:r>
              <a:rPr lang="tr-TR" sz="1100" dirty="0" err="1"/>
              <a:t>based</a:t>
            </a:r>
            <a:r>
              <a:rPr lang="tr-TR" sz="1100" dirty="0"/>
              <a:t> </a:t>
            </a:r>
            <a:r>
              <a:rPr lang="tr-TR" sz="1100" dirty="0" err="1"/>
              <a:t>guidelines</a:t>
            </a:r>
            <a:r>
              <a:rPr lang="tr-TR" sz="1100" dirty="0"/>
              <a:t> </a:t>
            </a:r>
            <a:r>
              <a:rPr lang="tr-TR" sz="1100" dirty="0" err="1"/>
              <a:t>for</a:t>
            </a:r>
            <a:r>
              <a:rPr lang="tr-TR" sz="1100" dirty="0"/>
              <a:t> </a:t>
            </a:r>
            <a:r>
              <a:rPr lang="tr-TR" sz="1100" dirty="0" err="1"/>
              <a:t>complex</a:t>
            </a:r>
            <a:r>
              <a:rPr lang="tr-TR" sz="1100" dirty="0"/>
              <a:t> </a:t>
            </a:r>
            <a:r>
              <a:rPr lang="tr-TR" sz="1100" dirty="0" err="1"/>
              <a:t>regional</a:t>
            </a:r>
            <a:r>
              <a:rPr lang="tr-TR" sz="1100" dirty="0"/>
              <a:t> </a:t>
            </a:r>
            <a:r>
              <a:rPr lang="tr-TR" sz="1100" dirty="0" err="1"/>
              <a:t>pain</a:t>
            </a:r>
            <a:r>
              <a:rPr lang="tr-TR" sz="1100" dirty="0"/>
              <a:t> </a:t>
            </a:r>
            <a:r>
              <a:rPr lang="tr-TR" sz="1100" dirty="0" err="1"/>
              <a:t>syndrome</a:t>
            </a:r>
            <a:r>
              <a:rPr lang="tr-TR" sz="1100" dirty="0"/>
              <a:t> </a:t>
            </a:r>
            <a:r>
              <a:rPr lang="tr-TR" sz="1100" dirty="0" err="1"/>
              <a:t>type</a:t>
            </a:r>
            <a:r>
              <a:rPr lang="tr-TR" sz="1100" dirty="0"/>
              <a:t> 1. BMC </a:t>
            </a:r>
            <a:r>
              <a:rPr lang="tr-TR" sz="1100" dirty="0" err="1"/>
              <a:t>Neurol</a:t>
            </a:r>
            <a:r>
              <a:rPr lang="tr-TR" sz="1100" dirty="0"/>
              <a:t> 2010; 10:20.</a:t>
            </a:r>
          </a:p>
          <a:p>
            <a:pPr lvl="0"/>
            <a:r>
              <a:rPr lang="tr-TR" sz="1100" dirty="0" err="1"/>
              <a:t>Hanlan</a:t>
            </a:r>
            <a:r>
              <a:rPr lang="tr-TR" sz="1100" dirty="0"/>
              <a:t> AK, et al. </a:t>
            </a:r>
            <a:r>
              <a:rPr lang="tr-TR" sz="1100" dirty="0" err="1"/>
              <a:t>Early</a:t>
            </a:r>
            <a:r>
              <a:rPr lang="tr-TR" sz="1100" dirty="0"/>
              <a:t> </a:t>
            </a:r>
            <a:r>
              <a:rPr lang="tr-TR" sz="1100" dirty="0" err="1"/>
              <a:t>adjunct</a:t>
            </a:r>
            <a:r>
              <a:rPr lang="tr-TR" sz="1100" dirty="0"/>
              <a:t> </a:t>
            </a:r>
            <a:r>
              <a:rPr lang="tr-TR" sz="1100" dirty="0" err="1"/>
              <a:t>treatment</a:t>
            </a:r>
            <a:r>
              <a:rPr lang="tr-TR" sz="1100" dirty="0"/>
              <a:t> </a:t>
            </a:r>
            <a:r>
              <a:rPr lang="tr-TR" sz="1100" dirty="0" err="1"/>
              <a:t>with</a:t>
            </a:r>
            <a:r>
              <a:rPr lang="tr-TR" sz="1100" dirty="0"/>
              <a:t> </a:t>
            </a:r>
            <a:r>
              <a:rPr lang="tr-TR" sz="1100" dirty="0" err="1"/>
              <a:t>topical</a:t>
            </a:r>
            <a:r>
              <a:rPr lang="tr-TR" sz="1100" dirty="0"/>
              <a:t> </a:t>
            </a:r>
            <a:r>
              <a:rPr lang="tr-TR" sz="1100" dirty="0" err="1"/>
              <a:t>lidocaine</a:t>
            </a:r>
            <a:r>
              <a:rPr lang="tr-TR" sz="1100" dirty="0"/>
              <a:t> </a:t>
            </a:r>
            <a:r>
              <a:rPr lang="tr-TR" sz="1100" dirty="0" err="1"/>
              <a:t>results</a:t>
            </a:r>
            <a:r>
              <a:rPr lang="tr-TR" sz="1100" dirty="0"/>
              <a:t> in </a:t>
            </a:r>
            <a:r>
              <a:rPr lang="tr-TR" sz="1100" dirty="0" err="1"/>
              <a:t>improved</a:t>
            </a:r>
            <a:r>
              <a:rPr lang="tr-TR" sz="1100" dirty="0"/>
              <a:t> </a:t>
            </a:r>
            <a:r>
              <a:rPr lang="tr-TR" sz="1100" dirty="0" err="1"/>
              <a:t>pain</a:t>
            </a:r>
            <a:r>
              <a:rPr lang="tr-TR" sz="1100" dirty="0"/>
              <a:t> </a:t>
            </a:r>
            <a:r>
              <a:rPr lang="tr-TR" sz="1100" dirty="0" err="1"/>
              <a:t>and</a:t>
            </a:r>
            <a:r>
              <a:rPr lang="tr-TR" sz="1100" dirty="0"/>
              <a:t> </a:t>
            </a:r>
            <a:r>
              <a:rPr lang="tr-TR" sz="1100" dirty="0" err="1"/>
              <a:t>function</a:t>
            </a:r>
            <a:r>
              <a:rPr lang="tr-TR" sz="1100" dirty="0"/>
              <a:t> in a </a:t>
            </a:r>
            <a:r>
              <a:rPr lang="tr-TR" sz="1100" dirty="0" err="1"/>
              <a:t>patient</a:t>
            </a:r>
            <a:r>
              <a:rPr lang="tr-TR" sz="1100" dirty="0"/>
              <a:t> </a:t>
            </a:r>
            <a:r>
              <a:rPr lang="tr-TR" sz="1100" dirty="0" err="1"/>
              <a:t>with</a:t>
            </a:r>
            <a:r>
              <a:rPr lang="tr-TR" sz="1100" dirty="0"/>
              <a:t> </a:t>
            </a:r>
            <a:r>
              <a:rPr lang="tr-TR" sz="1100" dirty="0" err="1"/>
              <a:t>complex</a:t>
            </a:r>
            <a:r>
              <a:rPr lang="tr-TR" sz="1100" dirty="0"/>
              <a:t> </a:t>
            </a:r>
            <a:r>
              <a:rPr lang="tr-TR" sz="1100" dirty="0" err="1"/>
              <a:t>regional</a:t>
            </a:r>
            <a:r>
              <a:rPr lang="tr-TR" sz="1100" dirty="0"/>
              <a:t> </a:t>
            </a:r>
            <a:r>
              <a:rPr lang="tr-TR" sz="1100" dirty="0" err="1"/>
              <a:t>pain</a:t>
            </a:r>
            <a:r>
              <a:rPr lang="tr-TR" sz="1100" dirty="0"/>
              <a:t> </a:t>
            </a:r>
            <a:r>
              <a:rPr lang="tr-TR" sz="1100" dirty="0" err="1"/>
              <a:t>syndrome</a:t>
            </a:r>
            <a:r>
              <a:rPr lang="tr-TR" sz="1100" dirty="0"/>
              <a:t>. </a:t>
            </a:r>
            <a:r>
              <a:rPr lang="tr-TR" sz="1100" dirty="0" err="1"/>
              <a:t>Pain</a:t>
            </a:r>
            <a:r>
              <a:rPr lang="tr-TR" sz="1100" dirty="0"/>
              <a:t> </a:t>
            </a:r>
            <a:r>
              <a:rPr lang="tr-TR" sz="1100" dirty="0" err="1"/>
              <a:t>Physician</a:t>
            </a:r>
            <a:r>
              <a:rPr lang="tr-TR" sz="1100" dirty="0"/>
              <a:t> 2014; 17:E629.</a:t>
            </a:r>
          </a:p>
        </p:txBody>
      </p:sp>
      <p:sp>
        <p:nvSpPr>
          <p:cNvPr id="8" name="1 Başlık">
            <a:extLst>
              <a:ext uri="{FF2B5EF4-FFF2-40B4-BE49-F238E27FC236}">
                <a16:creationId xmlns:a16="http://schemas.microsoft.com/office/drawing/2014/main" id="{1C1504C6-88A0-9E4B-AE97-188C067BA499}"/>
              </a:ext>
            </a:extLst>
          </p:cNvPr>
          <p:cNvSpPr>
            <a:spLocks noGrp="1"/>
          </p:cNvSpPr>
          <p:nvPr>
            <p:ph type="title"/>
          </p:nvPr>
        </p:nvSpPr>
        <p:spPr>
          <a:xfrm>
            <a:off x="628650" y="365126"/>
            <a:ext cx="7886700" cy="1325563"/>
          </a:xfrm>
        </p:spPr>
        <p:txBody>
          <a:bodyPr>
            <a:normAutofit/>
          </a:bodyPr>
          <a:lstStyle/>
          <a:p>
            <a:r>
              <a:rPr lang="tr-TR" sz="3600" b="1" dirty="0"/>
              <a:t>Farmakolojik Tedavi</a:t>
            </a:r>
          </a:p>
        </p:txBody>
      </p:sp>
    </p:spTree>
    <p:extLst>
      <p:ext uri="{BB962C8B-B14F-4D97-AF65-F5344CB8AC3E}">
        <p14:creationId xmlns:p14="http://schemas.microsoft.com/office/powerpoint/2010/main" val="1835226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Farmakolojik Tedavi</a:t>
            </a:r>
          </a:p>
        </p:txBody>
      </p:sp>
      <p:sp>
        <p:nvSpPr>
          <p:cNvPr id="3" name="2 İçerik Yer Tutucusu"/>
          <p:cNvSpPr>
            <a:spLocks noGrp="1"/>
          </p:cNvSpPr>
          <p:nvPr>
            <p:ph idx="1"/>
          </p:nvPr>
        </p:nvSpPr>
        <p:spPr/>
        <p:txBody>
          <a:bodyPr>
            <a:normAutofit/>
          </a:bodyPr>
          <a:lstStyle/>
          <a:p>
            <a:pPr>
              <a:buFont typeface=".Apple Color Emoji UI"/>
              <a:buChar char="📍"/>
            </a:pPr>
            <a:r>
              <a:rPr lang="tr-TR" sz="2400" b="1" dirty="0" err="1"/>
              <a:t>Kortikosteroidler</a:t>
            </a:r>
            <a:endParaRPr lang="tr-TR" sz="2400" b="1" dirty="0"/>
          </a:p>
          <a:p>
            <a:pPr>
              <a:buFont typeface=".Apple Color Emoji UI"/>
              <a:buChar char="📍"/>
            </a:pPr>
            <a:endParaRPr lang="tr-TR" sz="2400" b="1" dirty="0"/>
          </a:p>
          <a:p>
            <a:pPr lvl="1"/>
            <a:r>
              <a:rPr lang="tr-TR" sz="2000" dirty="0" err="1"/>
              <a:t>KBAS’nun</a:t>
            </a:r>
            <a:r>
              <a:rPr lang="tr-TR" sz="2000" dirty="0"/>
              <a:t> erken evrelerinde ağrı, tutukluk, ödem  ve fonksiyon bozukluğu üzerindeki olumlu etkilerinden dolayı </a:t>
            </a:r>
            <a:r>
              <a:rPr lang="tr-TR" sz="2000" dirty="0" err="1"/>
              <a:t>kortikosteroid</a:t>
            </a:r>
            <a:r>
              <a:rPr lang="tr-TR" sz="2000" dirty="0"/>
              <a:t> kullanımı önerilmektedir</a:t>
            </a:r>
          </a:p>
          <a:p>
            <a:pPr lvl="1"/>
            <a:r>
              <a:rPr lang="tr-TR" sz="2000" dirty="0"/>
              <a:t>Diğer bir öneri de 16-20 mg/gün şeklinde başlanıp 4-6 hafta sonunda doz azaltılması şeklindedir</a:t>
            </a:r>
          </a:p>
          <a:p>
            <a:pPr lvl="1"/>
            <a:r>
              <a:rPr lang="tr-TR" sz="2000" dirty="0" err="1"/>
              <a:t>KS’ler</a:t>
            </a:r>
            <a:r>
              <a:rPr lang="tr-TR" sz="2000" dirty="0"/>
              <a:t> 6 aydan uzun süreli vakalarda etkili olmamaktadır</a:t>
            </a:r>
          </a:p>
        </p:txBody>
      </p:sp>
      <p:sp>
        <p:nvSpPr>
          <p:cNvPr id="4" name="Rectangle 3">
            <a:extLst>
              <a:ext uri="{FF2B5EF4-FFF2-40B4-BE49-F238E27FC236}">
                <a16:creationId xmlns:a16="http://schemas.microsoft.com/office/drawing/2014/main" id="{C1EBF537-918F-1342-B646-D9BD15F354FC}"/>
              </a:ext>
            </a:extLst>
          </p:cNvPr>
          <p:cNvSpPr/>
          <p:nvPr/>
        </p:nvSpPr>
        <p:spPr>
          <a:xfrm>
            <a:off x="287524" y="6295326"/>
            <a:ext cx="8568952" cy="461665"/>
          </a:xfrm>
          <a:prstGeom prst="rect">
            <a:avLst/>
          </a:prstGeom>
        </p:spPr>
        <p:txBody>
          <a:bodyPr wrap="square">
            <a:spAutoFit/>
          </a:bodyPr>
          <a:lstStyle/>
          <a:p>
            <a:r>
              <a:rPr lang="en-US" sz="1200" dirty="0"/>
              <a:t>Kwak </a:t>
            </a:r>
            <a:r>
              <a:rPr lang="en-US" sz="1200" dirty="0" err="1"/>
              <a:t>SG,et</a:t>
            </a:r>
            <a:r>
              <a:rPr lang="en-US" sz="1200" dirty="0"/>
              <a:t> al. Effectiveness of prednisolone in complex regional pain syndrome treatment: A systematic narrative review. Pain </a:t>
            </a:r>
            <a:r>
              <a:rPr lang="en-US" sz="1200" dirty="0" err="1"/>
              <a:t>Pract</a:t>
            </a:r>
            <a:r>
              <a:rPr lang="en-US" sz="1200" dirty="0"/>
              <a:t>. 2022;22(3):381-390.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359005" y="548680"/>
            <a:ext cx="7134173" cy="2088232"/>
          </a:xfrm>
          <a:prstGeom prst="rect">
            <a:avLst/>
          </a:prstGeom>
          <a:noFill/>
          <a:ln w="9525">
            <a:noFill/>
            <a:miter lim="800000"/>
            <a:headEnd/>
            <a:tailEnd/>
          </a:ln>
          <a:effectLst/>
        </p:spPr>
      </p:pic>
      <p:sp>
        <p:nvSpPr>
          <p:cNvPr id="4" name="Rectangle 3">
            <a:extLst>
              <a:ext uri="{FF2B5EF4-FFF2-40B4-BE49-F238E27FC236}">
                <a16:creationId xmlns:a16="http://schemas.microsoft.com/office/drawing/2014/main" id="{04C87E5E-5DF3-AE40-9B30-DD088138D5D0}"/>
              </a:ext>
            </a:extLst>
          </p:cNvPr>
          <p:cNvSpPr/>
          <p:nvPr/>
        </p:nvSpPr>
        <p:spPr>
          <a:xfrm>
            <a:off x="1143000" y="2924944"/>
            <a:ext cx="6858000" cy="2554545"/>
          </a:xfrm>
          <a:prstGeom prst="rect">
            <a:avLst/>
          </a:prstGeom>
        </p:spPr>
        <p:txBody>
          <a:bodyPr wrap="square">
            <a:spAutoFit/>
          </a:bodyPr>
          <a:lstStyle/>
          <a:p>
            <a:pPr marL="285750" indent="-285750">
              <a:buFont typeface="Arial" panose="020B0604020202020204" pitchFamily="34" charset="0"/>
              <a:buChar char="•"/>
            </a:pPr>
            <a:r>
              <a:rPr lang="en-US" sz="2000" dirty="0"/>
              <a:t>Tek </a:t>
            </a:r>
            <a:r>
              <a:rPr lang="en-US" sz="2000" dirty="0" err="1"/>
              <a:t>merkezli</a:t>
            </a:r>
            <a:r>
              <a:rPr lang="en-US" sz="2000" dirty="0"/>
              <a:t>, ​​</a:t>
            </a:r>
            <a:r>
              <a:rPr lang="en-US" sz="2000" dirty="0" err="1"/>
              <a:t>kohort</a:t>
            </a:r>
            <a:r>
              <a:rPr lang="en-US" sz="2000" dirty="0"/>
              <a:t> </a:t>
            </a:r>
            <a:r>
              <a:rPr lang="en-US" sz="2000" dirty="0" err="1"/>
              <a:t>çalışması</a:t>
            </a:r>
            <a:endParaRPr lang="en-US" sz="2000" dirty="0"/>
          </a:p>
          <a:p>
            <a:pPr marL="285750" indent="-285750">
              <a:buFont typeface="Arial" panose="020B0604020202020204" pitchFamily="34" charset="0"/>
              <a:buChar char="•"/>
            </a:pPr>
            <a:r>
              <a:rPr lang="en-US" sz="2000" dirty="0" err="1"/>
              <a:t>Budapeşte</a:t>
            </a:r>
            <a:r>
              <a:rPr lang="en-US" sz="2000" dirty="0"/>
              <a:t> </a:t>
            </a:r>
            <a:r>
              <a:rPr lang="en-US" sz="2000" dirty="0" err="1"/>
              <a:t>kriterlerine</a:t>
            </a:r>
            <a:r>
              <a:rPr lang="en-US" sz="2000" dirty="0"/>
              <a:t> </a:t>
            </a:r>
            <a:r>
              <a:rPr lang="en-US" sz="2000" dirty="0" err="1"/>
              <a:t>göre</a:t>
            </a:r>
            <a:r>
              <a:rPr lang="en-US" sz="2000" dirty="0"/>
              <a:t> KBAS </a:t>
            </a:r>
            <a:r>
              <a:rPr lang="en-US" sz="2000" dirty="0" err="1"/>
              <a:t>tanısı</a:t>
            </a:r>
            <a:r>
              <a:rPr lang="en-US" sz="2000" dirty="0"/>
              <a:t> </a:t>
            </a:r>
            <a:r>
              <a:rPr lang="en-US" sz="2000" dirty="0" err="1"/>
              <a:t>alan</a:t>
            </a:r>
            <a:r>
              <a:rPr lang="en-US" sz="2000" dirty="0"/>
              <a:t> 39 </a:t>
            </a:r>
            <a:r>
              <a:rPr lang="en-US" sz="2000" dirty="0" err="1"/>
              <a:t>hastalar</a:t>
            </a:r>
            <a:r>
              <a:rPr lang="en-US" sz="2000" dirty="0"/>
              <a:t> </a:t>
            </a:r>
            <a:r>
              <a:rPr lang="en-US" sz="2000" dirty="0" err="1"/>
              <a:t>dahil</a:t>
            </a:r>
            <a:r>
              <a:rPr lang="en-US" sz="2000" dirty="0"/>
              <a:t> </a:t>
            </a:r>
            <a:r>
              <a:rPr lang="en-US" sz="2000" dirty="0" err="1"/>
              <a:t>edilmiş</a:t>
            </a:r>
            <a:endParaRPr lang="en-US" sz="2000" dirty="0"/>
          </a:p>
          <a:p>
            <a:pPr marL="285750" indent="-285750">
              <a:buFont typeface="Arial" panose="020B0604020202020204" pitchFamily="34" charset="0"/>
              <a:buChar char="•"/>
            </a:pPr>
            <a:r>
              <a:rPr lang="en-US" sz="2000" dirty="0" err="1"/>
              <a:t>Tedavi</a:t>
            </a:r>
            <a:r>
              <a:rPr lang="en-US" sz="2000" dirty="0"/>
              <a:t> </a:t>
            </a:r>
            <a:r>
              <a:rPr lang="en-US" sz="2000" dirty="0" err="1"/>
              <a:t>sonrası</a:t>
            </a:r>
            <a:r>
              <a:rPr lang="en-US" sz="2000" dirty="0"/>
              <a:t> </a:t>
            </a:r>
            <a:r>
              <a:rPr lang="en-US" sz="2000" dirty="0" err="1"/>
              <a:t>hastaların</a:t>
            </a:r>
            <a:r>
              <a:rPr lang="en-US" sz="2000" dirty="0"/>
              <a:t>  %48,7'sinde </a:t>
            </a:r>
            <a:r>
              <a:rPr lang="en-US" sz="2000" dirty="0" err="1"/>
              <a:t>tamamen</a:t>
            </a:r>
            <a:r>
              <a:rPr lang="en-US" sz="2000" dirty="0"/>
              <a:t> </a:t>
            </a:r>
            <a:r>
              <a:rPr lang="en-US" sz="2000" dirty="0" err="1"/>
              <a:t>rahatlama</a:t>
            </a:r>
            <a:r>
              <a:rPr lang="en-US" sz="2000" dirty="0"/>
              <a:t>, %48,7'sinde  </a:t>
            </a:r>
            <a:r>
              <a:rPr lang="en-US" sz="2000" dirty="0" err="1"/>
              <a:t>semptomlarda</a:t>
            </a:r>
            <a:r>
              <a:rPr lang="en-US" sz="2000" dirty="0"/>
              <a:t> </a:t>
            </a:r>
            <a:r>
              <a:rPr lang="en-US" sz="2000" dirty="0" err="1"/>
              <a:t>belirgin</a:t>
            </a:r>
            <a:r>
              <a:rPr lang="en-US" sz="2000" dirty="0"/>
              <a:t> </a:t>
            </a:r>
            <a:r>
              <a:rPr lang="en-US" sz="2000" dirty="0" err="1"/>
              <a:t>azalma</a:t>
            </a:r>
            <a:r>
              <a:rPr lang="en-US" sz="2000" dirty="0"/>
              <a:t> </a:t>
            </a:r>
            <a:r>
              <a:rPr lang="en-US" sz="2000" dirty="0" err="1"/>
              <a:t>ve</a:t>
            </a:r>
            <a:r>
              <a:rPr lang="en-US" sz="2000" dirty="0"/>
              <a:t> </a:t>
            </a:r>
            <a:r>
              <a:rPr lang="en-US" sz="2000" dirty="0" err="1"/>
              <a:t>fonksiyonellik</a:t>
            </a:r>
            <a:r>
              <a:rPr lang="en-US" sz="2000" dirty="0"/>
              <a:t> </a:t>
            </a:r>
            <a:r>
              <a:rPr lang="en-US" sz="2000" dirty="0" err="1"/>
              <a:t>artışı</a:t>
            </a:r>
            <a:r>
              <a:rPr lang="en-US" sz="2000" dirty="0"/>
              <a:t> </a:t>
            </a:r>
            <a:r>
              <a:rPr lang="en-US" sz="2000" dirty="0" err="1"/>
              <a:t>ve</a:t>
            </a:r>
            <a:r>
              <a:rPr lang="en-US" sz="2000" dirty="0"/>
              <a:t> %2,6 </a:t>
            </a:r>
            <a:r>
              <a:rPr lang="en-US" sz="2000" dirty="0" err="1"/>
              <a:t>hastada</a:t>
            </a:r>
            <a:r>
              <a:rPr lang="en-US" sz="2000" dirty="0"/>
              <a:t> </a:t>
            </a:r>
            <a:r>
              <a:rPr lang="en-US" sz="2000" dirty="0" err="1"/>
              <a:t>hastada</a:t>
            </a:r>
            <a:r>
              <a:rPr lang="en-US" sz="2000" dirty="0"/>
              <a:t> </a:t>
            </a:r>
            <a:r>
              <a:rPr lang="en-US" sz="2000" dirty="0" err="1"/>
              <a:t>iyileşme</a:t>
            </a:r>
            <a:r>
              <a:rPr lang="en-US" sz="2000" dirty="0"/>
              <a:t> </a:t>
            </a:r>
            <a:r>
              <a:rPr lang="en-US" sz="2000" dirty="0" err="1"/>
              <a:t>olmadığı</a:t>
            </a:r>
            <a:r>
              <a:rPr lang="en-US" sz="2000" dirty="0"/>
              <a:t> </a:t>
            </a:r>
            <a:r>
              <a:rPr lang="en-US" sz="2000" dirty="0" err="1"/>
              <a:t>bildirilmiş</a:t>
            </a:r>
            <a:endParaRPr lang="en-US" sz="2000" dirty="0"/>
          </a:p>
          <a:p>
            <a:pPr marL="285750" indent="-285750">
              <a:buFont typeface="Arial" panose="020B0604020202020204" pitchFamily="34" charset="0"/>
              <a:buChar char="•"/>
            </a:pPr>
            <a:r>
              <a:rPr lang="en-US" sz="2000" dirty="0"/>
              <a:t>Oral </a:t>
            </a:r>
            <a:r>
              <a:rPr lang="en-US" sz="2000" dirty="0" err="1"/>
              <a:t>prednizon</a:t>
            </a:r>
            <a:r>
              <a:rPr lang="en-US" sz="2000" dirty="0"/>
              <a:t> </a:t>
            </a:r>
            <a:r>
              <a:rPr lang="en-US" sz="2000" dirty="0" err="1"/>
              <a:t>tedavisini</a:t>
            </a:r>
            <a:r>
              <a:rPr lang="en-US" sz="2000" dirty="0"/>
              <a:t> </a:t>
            </a:r>
            <a:r>
              <a:rPr lang="en-US" sz="2000" dirty="0" err="1"/>
              <a:t>takiben</a:t>
            </a:r>
            <a:r>
              <a:rPr lang="en-US" sz="2000" dirty="0"/>
              <a:t> </a:t>
            </a:r>
            <a:r>
              <a:rPr lang="en-US" sz="2000" dirty="0" err="1"/>
              <a:t>hastaların</a:t>
            </a:r>
            <a:r>
              <a:rPr lang="en-US" sz="2000" dirty="0"/>
              <a:t> </a:t>
            </a:r>
            <a:r>
              <a:rPr lang="en-US" sz="2000" dirty="0" err="1"/>
              <a:t>tüm</a:t>
            </a:r>
            <a:r>
              <a:rPr lang="en-US" sz="2000" dirty="0"/>
              <a:t> </a:t>
            </a:r>
            <a:r>
              <a:rPr lang="en-US" sz="2000" dirty="0" err="1"/>
              <a:t>semptom</a:t>
            </a:r>
            <a:r>
              <a:rPr lang="en-US" sz="2000" dirty="0"/>
              <a:t> </a:t>
            </a:r>
            <a:r>
              <a:rPr lang="en-US" sz="2000" dirty="0" err="1"/>
              <a:t>ve</a:t>
            </a:r>
            <a:r>
              <a:rPr lang="en-US" sz="2000" dirty="0"/>
              <a:t> </a:t>
            </a:r>
            <a:r>
              <a:rPr lang="en-US" sz="2000" dirty="0" err="1"/>
              <a:t>bulgular</a:t>
            </a:r>
            <a:r>
              <a:rPr lang="en-US" sz="2000" dirty="0"/>
              <a:t> </a:t>
            </a:r>
            <a:r>
              <a:rPr lang="en-US" sz="2000" dirty="0" err="1"/>
              <a:t>anlamlı</a:t>
            </a:r>
            <a:r>
              <a:rPr lang="en-US" sz="2000" dirty="0"/>
              <a:t> </a:t>
            </a:r>
            <a:r>
              <a:rPr lang="en-US" sz="2000" dirty="0" err="1"/>
              <a:t>olarak</a:t>
            </a:r>
            <a:r>
              <a:rPr lang="en-US" sz="2000" dirty="0"/>
              <a:t> </a:t>
            </a:r>
            <a:r>
              <a:rPr lang="en-US" sz="2000" dirty="0" err="1"/>
              <a:t>azalmış</a:t>
            </a:r>
            <a:endParaRPr lang="en-US" sz="2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3651A8-81C4-D541-8B87-E63640DE9255}"/>
              </a:ext>
            </a:extLst>
          </p:cNvPr>
          <p:cNvSpPr>
            <a:spLocks noGrp="1"/>
          </p:cNvSpPr>
          <p:nvPr>
            <p:ph idx="1"/>
          </p:nvPr>
        </p:nvSpPr>
        <p:spPr>
          <a:xfrm>
            <a:off x="599722" y="2590767"/>
            <a:ext cx="7886700" cy="4011942"/>
          </a:xfrm>
        </p:spPr>
        <p:txBody>
          <a:bodyPr/>
          <a:lstStyle/>
          <a:p>
            <a:r>
              <a:rPr lang="en-US" dirty="0" err="1"/>
              <a:t>Elektif</a:t>
            </a:r>
            <a:r>
              <a:rPr lang="en-US" dirty="0"/>
              <a:t> </a:t>
            </a:r>
            <a:r>
              <a:rPr lang="en-US" dirty="0" err="1"/>
              <a:t>planlanmış</a:t>
            </a:r>
            <a:r>
              <a:rPr lang="en-US" dirty="0"/>
              <a:t> </a:t>
            </a:r>
            <a:r>
              <a:rPr lang="en-US" dirty="0" err="1"/>
              <a:t>ameliyatlarda</a:t>
            </a:r>
            <a:r>
              <a:rPr lang="en-US" dirty="0"/>
              <a:t> C </a:t>
            </a:r>
            <a:r>
              <a:rPr lang="en-US" dirty="0" err="1"/>
              <a:t>vitamininin</a:t>
            </a:r>
            <a:r>
              <a:rPr lang="en-US" dirty="0"/>
              <a:t> </a:t>
            </a:r>
            <a:r>
              <a:rPr lang="en-US" dirty="0" err="1"/>
              <a:t>CRPS'yi</a:t>
            </a:r>
            <a:r>
              <a:rPr lang="en-US" dirty="0"/>
              <a:t> </a:t>
            </a:r>
            <a:r>
              <a:rPr lang="en-US" dirty="0" err="1"/>
              <a:t>önlemede</a:t>
            </a:r>
            <a:r>
              <a:rPr lang="en-US" dirty="0"/>
              <a:t> </a:t>
            </a:r>
            <a:r>
              <a:rPr lang="en-US" dirty="0" err="1"/>
              <a:t>etkili</a:t>
            </a:r>
            <a:r>
              <a:rPr lang="en-US" dirty="0"/>
              <a:t> </a:t>
            </a:r>
            <a:r>
              <a:rPr lang="en-US" dirty="0" err="1"/>
              <a:t>olduğu</a:t>
            </a:r>
            <a:r>
              <a:rPr lang="en-US" dirty="0"/>
              <a:t> </a:t>
            </a:r>
            <a:r>
              <a:rPr lang="en-US" dirty="0" err="1"/>
              <a:t>bildirilmektedir</a:t>
            </a:r>
            <a:endParaRPr lang="en-US" dirty="0"/>
          </a:p>
          <a:p>
            <a:r>
              <a:rPr lang="en-US" dirty="0" err="1"/>
              <a:t>Çalışmaya</a:t>
            </a:r>
            <a:r>
              <a:rPr lang="en-US" dirty="0"/>
              <a:t> </a:t>
            </a:r>
            <a:r>
              <a:rPr lang="en-US" dirty="0" err="1"/>
              <a:t>dahil</a:t>
            </a:r>
            <a:r>
              <a:rPr lang="en-US" dirty="0"/>
              <a:t> </a:t>
            </a:r>
            <a:r>
              <a:rPr lang="en-US" dirty="0" err="1"/>
              <a:t>edilen</a:t>
            </a:r>
            <a:r>
              <a:rPr lang="en-US" dirty="0"/>
              <a:t> 329 </a:t>
            </a:r>
            <a:r>
              <a:rPr lang="en-US" dirty="0" err="1"/>
              <a:t>hastadan</a:t>
            </a:r>
            <a:r>
              <a:rPr lang="en-US" dirty="0"/>
              <a:t> (232 </a:t>
            </a:r>
            <a:r>
              <a:rPr lang="en-US" dirty="0" err="1"/>
              <a:t>kadın</a:t>
            </a:r>
            <a:r>
              <a:rPr lang="en-US" dirty="0"/>
              <a:t> </a:t>
            </a:r>
            <a:r>
              <a:rPr lang="en-US" dirty="0" err="1"/>
              <a:t>ve</a:t>
            </a:r>
            <a:r>
              <a:rPr lang="en-US" dirty="0"/>
              <a:t> 97 </a:t>
            </a:r>
            <a:r>
              <a:rPr lang="en-US" dirty="0" err="1"/>
              <a:t>erkek</a:t>
            </a:r>
            <a:r>
              <a:rPr lang="en-US" dirty="0"/>
              <a:t>) 121 hasta C </a:t>
            </a:r>
            <a:r>
              <a:rPr lang="en-US" dirty="0" err="1"/>
              <a:t>vitamini</a:t>
            </a:r>
            <a:r>
              <a:rPr lang="en-US" dirty="0"/>
              <a:t> </a:t>
            </a:r>
            <a:r>
              <a:rPr lang="en-US" dirty="0" err="1"/>
              <a:t>grubuna</a:t>
            </a:r>
            <a:r>
              <a:rPr lang="en-US" dirty="0"/>
              <a:t> </a:t>
            </a:r>
            <a:r>
              <a:rPr lang="en-US" dirty="0" err="1"/>
              <a:t>ve</a:t>
            </a:r>
            <a:r>
              <a:rPr lang="en-US" dirty="0"/>
              <a:t> 208 hasta </a:t>
            </a:r>
            <a:r>
              <a:rPr lang="en-US" dirty="0" err="1"/>
              <a:t>kontrol</a:t>
            </a:r>
            <a:r>
              <a:rPr lang="en-US" dirty="0"/>
              <a:t> </a:t>
            </a:r>
            <a:r>
              <a:rPr lang="en-US" dirty="0" err="1"/>
              <a:t>grubuna</a:t>
            </a:r>
            <a:r>
              <a:rPr lang="en-US" dirty="0"/>
              <a:t> (C </a:t>
            </a:r>
            <a:r>
              <a:rPr lang="en-US" dirty="0" err="1"/>
              <a:t>vitamini</a:t>
            </a:r>
            <a:r>
              <a:rPr lang="en-US" dirty="0"/>
              <a:t> </a:t>
            </a:r>
            <a:r>
              <a:rPr lang="en-US" dirty="0" err="1"/>
              <a:t>olmayan</a:t>
            </a:r>
            <a:r>
              <a:rPr lang="en-US" dirty="0"/>
              <a:t>) </a:t>
            </a:r>
            <a:r>
              <a:rPr lang="en-US" dirty="0" err="1"/>
              <a:t>dahil</a:t>
            </a:r>
            <a:r>
              <a:rPr lang="en-US" dirty="0"/>
              <a:t> </a:t>
            </a:r>
            <a:r>
              <a:rPr lang="en-US" dirty="0" err="1"/>
              <a:t>edilmiştir</a:t>
            </a:r>
            <a:endParaRPr lang="en-US" dirty="0"/>
          </a:p>
          <a:p>
            <a:r>
              <a:rPr lang="en-US" dirty="0"/>
              <a:t>C </a:t>
            </a:r>
            <a:r>
              <a:rPr lang="en-US" dirty="0" err="1"/>
              <a:t>vitamini</a:t>
            </a:r>
            <a:r>
              <a:rPr lang="en-US" dirty="0"/>
              <a:t>, KBAS </a:t>
            </a:r>
            <a:r>
              <a:rPr lang="en-US" dirty="0" err="1"/>
              <a:t>riskinin</a:t>
            </a:r>
            <a:r>
              <a:rPr lang="en-US" dirty="0"/>
              <a:t> </a:t>
            </a:r>
            <a:r>
              <a:rPr lang="en-US" dirty="0" err="1"/>
              <a:t>azalmasıyla</a:t>
            </a:r>
            <a:r>
              <a:rPr lang="en-US" dirty="0"/>
              <a:t> </a:t>
            </a:r>
            <a:r>
              <a:rPr lang="en-US" dirty="0" err="1"/>
              <a:t>istatistiksel</a:t>
            </a:r>
            <a:r>
              <a:rPr lang="en-US" dirty="0"/>
              <a:t> </a:t>
            </a:r>
            <a:r>
              <a:rPr lang="en-US" dirty="0" err="1"/>
              <a:t>olarak</a:t>
            </a:r>
            <a:r>
              <a:rPr lang="en-US" dirty="0"/>
              <a:t> </a:t>
            </a:r>
            <a:r>
              <a:rPr lang="en-US" dirty="0" err="1"/>
              <a:t>bağlantılıydı</a:t>
            </a:r>
            <a:r>
              <a:rPr lang="en-US" dirty="0"/>
              <a:t> (OR 0,19; CI %95, 0,05'ten 0,8'e; p = 0,021)</a:t>
            </a:r>
          </a:p>
          <a:p>
            <a:r>
              <a:rPr lang="en-US" dirty="0"/>
              <a:t> </a:t>
            </a:r>
            <a:r>
              <a:rPr lang="en-US" dirty="0" err="1"/>
              <a:t>Alkolizm</a:t>
            </a:r>
            <a:r>
              <a:rPr lang="en-US" dirty="0"/>
              <a:t> </a:t>
            </a:r>
            <a:r>
              <a:rPr lang="en-US" dirty="0" err="1"/>
              <a:t>ve</a:t>
            </a:r>
            <a:r>
              <a:rPr lang="en-US" dirty="0"/>
              <a:t> </a:t>
            </a:r>
            <a:r>
              <a:rPr lang="en-US" dirty="0" err="1"/>
              <a:t>alçılı</a:t>
            </a:r>
            <a:r>
              <a:rPr lang="en-US" dirty="0"/>
              <a:t> </a:t>
            </a:r>
            <a:r>
              <a:rPr lang="en-US" dirty="0" err="1"/>
              <a:t>immobilizasyon</a:t>
            </a:r>
            <a:r>
              <a:rPr lang="en-US" dirty="0"/>
              <a:t>, KBAS </a:t>
            </a:r>
            <a:r>
              <a:rPr lang="en-US" dirty="0" err="1"/>
              <a:t>için</a:t>
            </a:r>
            <a:r>
              <a:rPr lang="en-US" dirty="0"/>
              <a:t> </a:t>
            </a:r>
            <a:r>
              <a:rPr lang="en-US" dirty="0" err="1"/>
              <a:t>artan</a:t>
            </a:r>
            <a:r>
              <a:rPr lang="en-US" dirty="0"/>
              <a:t> risk </a:t>
            </a:r>
            <a:r>
              <a:rPr lang="en-US" dirty="0" err="1"/>
              <a:t>faktörleri</a:t>
            </a:r>
            <a:r>
              <a:rPr lang="en-US" dirty="0"/>
              <a:t> (</a:t>
            </a:r>
            <a:r>
              <a:rPr lang="en-US" dirty="0" err="1"/>
              <a:t>sırasıyla</a:t>
            </a:r>
            <a:r>
              <a:rPr lang="en-US" dirty="0"/>
              <a:t> p = 0,001 </a:t>
            </a:r>
            <a:r>
              <a:rPr lang="en-US" dirty="0" err="1"/>
              <a:t>ve</a:t>
            </a:r>
            <a:r>
              <a:rPr lang="en-US" dirty="0"/>
              <a:t> p = 0,034)</a:t>
            </a:r>
          </a:p>
          <a:p>
            <a:r>
              <a:rPr lang="en-US" dirty="0" err="1"/>
              <a:t>Ayak</a:t>
            </a:r>
            <a:r>
              <a:rPr lang="en-US" dirty="0"/>
              <a:t> </a:t>
            </a:r>
            <a:r>
              <a:rPr lang="en-US" dirty="0" err="1"/>
              <a:t>veya</a:t>
            </a:r>
            <a:r>
              <a:rPr lang="en-US" dirty="0"/>
              <a:t> </a:t>
            </a:r>
            <a:r>
              <a:rPr lang="en-US" dirty="0" err="1"/>
              <a:t>ayak</a:t>
            </a:r>
            <a:r>
              <a:rPr lang="en-US" dirty="0"/>
              <a:t> </a:t>
            </a:r>
            <a:r>
              <a:rPr lang="en-US" dirty="0" err="1"/>
              <a:t>bileği</a:t>
            </a:r>
            <a:r>
              <a:rPr lang="en-US" dirty="0"/>
              <a:t> </a:t>
            </a:r>
            <a:r>
              <a:rPr lang="en-US" dirty="0" err="1"/>
              <a:t>ameliyatından</a:t>
            </a:r>
            <a:r>
              <a:rPr lang="en-US" dirty="0"/>
              <a:t> </a:t>
            </a:r>
            <a:r>
              <a:rPr lang="en-US" dirty="0" err="1"/>
              <a:t>sonra</a:t>
            </a:r>
            <a:r>
              <a:rPr lang="en-US" dirty="0"/>
              <a:t> 40 </a:t>
            </a:r>
            <a:r>
              <a:rPr lang="en-US" dirty="0" err="1"/>
              <a:t>gün</a:t>
            </a:r>
            <a:r>
              <a:rPr lang="en-US" dirty="0"/>
              <a:t> </a:t>
            </a:r>
            <a:r>
              <a:rPr lang="en-US" dirty="0" err="1"/>
              <a:t>boyunca</a:t>
            </a:r>
            <a:r>
              <a:rPr lang="en-US" dirty="0"/>
              <a:t> </a:t>
            </a:r>
            <a:r>
              <a:rPr lang="en-US" dirty="0" err="1"/>
              <a:t>günde</a:t>
            </a:r>
            <a:r>
              <a:rPr lang="en-US" dirty="0"/>
              <a:t> 1 gr C </a:t>
            </a:r>
            <a:r>
              <a:rPr lang="en-US" dirty="0" err="1"/>
              <a:t>vitamini</a:t>
            </a:r>
            <a:r>
              <a:rPr lang="en-US" dirty="0"/>
              <a:t> </a:t>
            </a:r>
            <a:r>
              <a:rPr lang="en-US" dirty="0" err="1"/>
              <a:t>almak</a:t>
            </a:r>
            <a:r>
              <a:rPr lang="en-US" dirty="0"/>
              <a:t> KBAS </a:t>
            </a:r>
            <a:r>
              <a:rPr lang="en-US" dirty="0" err="1"/>
              <a:t>riskini</a:t>
            </a:r>
            <a:r>
              <a:rPr lang="en-US" dirty="0"/>
              <a:t> </a:t>
            </a:r>
            <a:r>
              <a:rPr lang="en-US" dirty="0" err="1"/>
              <a:t>azaltabilir</a:t>
            </a:r>
            <a:r>
              <a:rPr lang="en-US" dirty="0"/>
              <a:t> </a:t>
            </a:r>
            <a:r>
              <a:rPr lang="en-US" dirty="0" err="1"/>
              <a:t>şeklinde</a:t>
            </a:r>
            <a:r>
              <a:rPr lang="en-US" dirty="0"/>
              <a:t> </a:t>
            </a:r>
            <a:r>
              <a:rPr lang="en-US" dirty="0" err="1"/>
              <a:t>ifade</a:t>
            </a:r>
            <a:r>
              <a:rPr lang="en-US" dirty="0"/>
              <a:t> </a:t>
            </a:r>
            <a:r>
              <a:rPr lang="en-US" dirty="0" err="1"/>
              <a:t>edilmiştir</a:t>
            </a:r>
            <a:endParaRPr lang="en-TR" dirty="0"/>
          </a:p>
        </p:txBody>
      </p:sp>
      <p:pic>
        <p:nvPicPr>
          <p:cNvPr id="5" name="Picture 4" descr="Graphical user interface, text, application, email&#10;&#10;Description automatically generated">
            <a:extLst>
              <a:ext uri="{FF2B5EF4-FFF2-40B4-BE49-F238E27FC236}">
                <a16:creationId xmlns:a16="http://schemas.microsoft.com/office/drawing/2014/main" id="{3A3C660F-A399-C14A-8D23-96AC7599B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048" y="255290"/>
            <a:ext cx="5292112" cy="2237605"/>
          </a:xfrm>
          <a:prstGeom prst="rect">
            <a:avLst/>
          </a:prstGeom>
        </p:spPr>
      </p:pic>
    </p:spTree>
    <p:extLst>
      <p:ext uri="{BB962C8B-B14F-4D97-AF65-F5344CB8AC3E}">
        <p14:creationId xmlns:p14="http://schemas.microsoft.com/office/powerpoint/2010/main" val="3954804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marL="342900" lvl="2" indent="-342900">
              <a:buClr>
                <a:schemeClr val="accent3"/>
              </a:buClr>
              <a:buSzPct val="95000"/>
              <a:buFont typeface=".Apple Color Emoji UI"/>
              <a:buChar char="⚜️"/>
            </a:pPr>
            <a:r>
              <a:rPr lang="tr-TR" sz="2400" dirty="0"/>
              <a:t>Tetik nokta enjeksiyonları</a:t>
            </a:r>
          </a:p>
          <a:p>
            <a:pPr marL="342900" lvl="2" indent="-342900">
              <a:buClr>
                <a:schemeClr val="accent3"/>
              </a:buClr>
              <a:buSzPct val="95000"/>
              <a:buFont typeface=".Apple Color Emoji UI"/>
              <a:buChar char="⚜️"/>
            </a:pPr>
            <a:r>
              <a:rPr lang="tr-TR" sz="2400" dirty="0"/>
              <a:t>Sempatik sinir bloğu</a:t>
            </a:r>
          </a:p>
          <a:p>
            <a:pPr marL="342900" lvl="2" indent="-342900">
              <a:buClr>
                <a:schemeClr val="accent3"/>
              </a:buClr>
              <a:buSzPct val="95000"/>
              <a:buFont typeface=".Apple Color Emoji UI"/>
              <a:buChar char="⚜️"/>
            </a:pPr>
            <a:r>
              <a:rPr lang="tr-TR" sz="2400" dirty="0" err="1"/>
              <a:t>Spinal</a:t>
            </a:r>
            <a:r>
              <a:rPr lang="tr-TR" sz="2400" dirty="0"/>
              <a:t> </a:t>
            </a:r>
            <a:r>
              <a:rPr lang="tr-TR" sz="2400" dirty="0" err="1"/>
              <a:t>kord</a:t>
            </a:r>
            <a:r>
              <a:rPr lang="tr-TR" sz="2400" dirty="0"/>
              <a:t> </a:t>
            </a:r>
            <a:r>
              <a:rPr lang="tr-TR" sz="2400" dirty="0" err="1"/>
              <a:t>stimülasyonu</a:t>
            </a:r>
            <a:endParaRPr lang="tr-TR" sz="2400" dirty="0"/>
          </a:p>
          <a:p>
            <a:pPr marL="342900" lvl="2" indent="-342900">
              <a:buClr>
                <a:schemeClr val="accent3"/>
              </a:buClr>
              <a:buSzPct val="95000"/>
              <a:buFont typeface=".Apple Color Emoji UI"/>
              <a:buChar char="⚜️"/>
            </a:pPr>
            <a:r>
              <a:rPr lang="tr-TR" sz="2400" dirty="0" err="1"/>
              <a:t>Epidural</a:t>
            </a:r>
            <a:r>
              <a:rPr lang="tr-TR" sz="2400" dirty="0"/>
              <a:t> </a:t>
            </a:r>
            <a:r>
              <a:rPr lang="tr-TR" sz="2400" dirty="0" err="1"/>
              <a:t>klonidin</a:t>
            </a:r>
            <a:endParaRPr lang="tr-TR" sz="2400" dirty="0"/>
          </a:p>
          <a:p>
            <a:pPr marL="342900" lvl="2" indent="-342900">
              <a:buClr>
                <a:schemeClr val="accent3"/>
              </a:buClr>
              <a:buSzPct val="95000"/>
              <a:buFont typeface=".Apple Color Emoji UI"/>
              <a:buChar char="⚜️"/>
            </a:pPr>
            <a:r>
              <a:rPr lang="tr-TR" sz="2400" dirty="0"/>
              <a:t>Kimyasal veya mekanik </a:t>
            </a:r>
            <a:r>
              <a:rPr lang="tr-TR" sz="2400" dirty="0" err="1"/>
              <a:t>sempatektomi</a:t>
            </a:r>
            <a:endParaRPr lang="tr-TR" sz="2400" dirty="0"/>
          </a:p>
          <a:p>
            <a:pPr marL="274320" lvl="2" indent="-274320">
              <a:buClr>
                <a:schemeClr val="accent3"/>
              </a:buClr>
              <a:buSzPct val="95000"/>
            </a:pPr>
            <a:endParaRPr lang="tr-TR" sz="1800" dirty="0"/>
          </a:p>
          <a:p>
            <a:pPr marL="274320" lvl="2" indent="-274320">
              <a:buClr>
                <a:schemeClr val="accent3"/>
              </a:buClr>
              <a:buSzPct val="95000"/>
            </a:pPr>
            <a:endParaRPr lang="tr-TR" sz="1800" dirty="0"/>
          </a:p>
          <a:p>
            <a:pPr marL="274320" lvl="2" indent="-274320">
              <a:buClr>
                <a:schemeClr val="accent3"/>
              </a:buClr>
              <a:buSzPct val="95000"/>
            </a:pPr>
            <a:endParaRPr lang="tr-TR" sz="1800" dirty="0"/>
          </a:p>
          <a:p>
            <a:pPr marL="274320" lvl="2" indent="-274320">
              <a:buClr>
                <a:schemeClr val="accent3"/>
              </a:buClr>
              <a:buSzPct val="95000"/>
            </a:pPr>
            <a:endParaRPr lang="tr-TR" sz="1800" dirty="0"/>
          </a:p>
          <a:p>
            <a:endParaRPr lang="tr-TR" dirty="0"/>
          </a:p>
        </p:txBody>
      </p:sp>
      <p:sp>
        <p:nvSpPr>
          <p:cNvPr id="4" name="3 Dikdörtgen"/>
          <p:cNvSpPr/>
          <p:nvPr/>
        </p:nvSpPr>
        <p:spPr>
          <a:xfrm>
            <a:off x="0" y="6286520"/>
            <a:ext cx="9144000" cy="461665"/>
          </a:xfrm>
          <a:prstGeom prst="rect">
            <a:avLst/>
          </a:prstGeom>
        </p:spPr>
        <p:txBody>
          <a:bodyPr wrap="square">
            <a:spAutoFit/>
          </a:bodyPr>
          <a:lstStyle/>
          <a:p>
            <a:pPr lvl="0"/>
            <a:r>
              <a:rPr lang="en-US" sz="1200" dirty="0"/>
              <a:t>Stanton-Hicks M. Complex regional pain syndrome: manifestations and the role of </a:t>
            </a:r>
            <a:r>
              <a:rPr lang="en-US" sz="1200" dirty="0" err="1"/>
              <a:t>neurostimulation</a:t>
            </a:r>
            <a:r>
              <a:rPr lang="en-US" sz="1200" dirty="0"/>
              <a:t> in its management. J Pain Symptom Manage 2006; 31:S20.</a:t>
            </a:r>
            <a:endParaRPr lang="tr-TR" sz="1200" dirty="0"/>
          </a:p>
        </p:txBody>
      </p:sp>
      <p:sp>
        <p:nvSpPr>
          <p:cNvPr id="7" name="1 Başlık">
            <a:extLst>
              <a:ext uri="{FF2B5EF4-FFF2-40B4-BE49-F238E27FC236}">
                <a16:creationId xmlns:a16="http://schemas.microsoft.com/office/drawing/2014/main" id="{7215E8A9-BE14-AD4F-8390-423CEFBA1F84}"/>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sz="3600" b="1" dirty="0"/>
              <a:t>Girişimsel Tedaviler</a:t>
            </a:r>
          </a:p>
        </p:txBody>
      </p:sp>
      <p:pic>
        <p:nvPicPr>
          <p:cNvPr id="9" name="Picture 8" descr="Needle and vial">
            <a:extLst>
              <a:ext uri="{FF2B5EF4-FFF2-40B4-BE49-F238E27FC236}">
                <a16:creationId xmlns:a16="http://schemas.microsoft.com/office/drawing/2014/main" id="{A744C225-FF9B-9B4D-A2C3-C8248BA03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4033729"/>
            <a:ext cx="3059832" cy="203988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marL="457200" lvl="2" indent="-457200">
              <a:buClr>
                <a:schemeClr val="accent3"/>
              </a:buClr>
              <a:buSzPct val="95000"/>
              <a:buFont typeface=".Apple Color Emoji UI"/>
              <a:buChar char="📍"/>
            </a:pPr>
            <a:r>
              <a:rPr lang="tr-TR" sz="2800" b="1" dirty="0"/>
              <a:t>Tetik nokta enjeksiyonları </a:t>
            </a:r>
            <a:r>
              <a:rPr lang="tr-TR" sz="3300" dirty="0"/>
              <a:t> </a:t>
            </a:r>
          </a:p>
          <a:p>
            <a:pPr marL="548640" lvl="3" indent="-274320">
              <a:buSzPct val="95000"/>
            </a:pPr>
            <a:r>
              <a:rPr lang="tr-TR" sz="2400" dirty="0"/>
              <a:t>KBAS üst </a:t>
            </a:r>
            <a:r>
              <a:rPr lang="tr-TR" sz="2400" dirty="0" err="1"/>
              <a:t>ekstremite</a:t>
            </a:r>
            <a:r>
              <a:rPr lang="tr-TR" sz="2400" dirty="0"/>
              <a:t> ile sınırlı olduğunda omuz kuşağında tetik noktalar bulunabilir</a:t>
            </a:r>
          </a:p>
          <a:p>
            <a:pPr marL="548640" lvl="3" indent="-274320">
              <a:buSzPct val="95000"/>
            </a:pPr>
            <a:r>
              <a:rPr lang="tr-TR" sz="2400" dirty="0"/>
              <a:t>Tetik noktalar çoğu hastada trapez ve </a:t>
            </a:r>
            <a:r>
              <a:rPr lang="tr-TR" sz="2400" dirty="0" err="1"/>
              <a:t>supraskapular</a:t>
            </a:r>
            <a:r>
              <a:rPr lang="tr-TR" sz="2400" dirty="0"/>
              <a:t> kaslarda bulunur</a:t>
            </a:r>
          </a:p>
          <a:p>
            <a:endParaRPr lang="tr-TR" dirty="0"/>
          </a:p>
        </p:txBody>
      </p:sp>
      <p:pic>
        <p:nvPicPr>
          <p:cNvPr id="4"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854" y="4001294"/>
            <a:ext cx="4000496" cy="2482004"/>
          </a:xfrm>
          <a:prstGeom prst="rect">
            <a:avLst/>
          </a:prstGeom>
        </p:spPr>
      </p:pic>
      <p:sp>
        <p:nvSpPr>
          <p:cNvPr id="7" name="1 Başlık">
            <a:extLst>
              <a:ext uri="{FF2B5EF4-FFF2-40B4-BE49-F238E27FC236}">
                <a16:creationId xmlns:a16="http://schemas.microsoft.com/office/drawing/2014/main" id="{ABD588BE-B530-0740-BB99-EB5055499F98}"/>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sz="3600" b="1" dirty="0"/>
              <a:t>Girişimsel Tedaviler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marL="457200" lvl="2" indent="-457200">
              <a:buClr>
                <a:schemeClr val="accent3"/>
              </a:buClr>
              <a:buSzPct val="95000"/>
              <a:buFont typeface=".Apple Color Emoji UI"/>
              <a:buChar char="📍"/>
            </a:pPr>
            <a:r>
              <a:rPr lang="tr-TR" sz="2800" b="1" dirty="0"/>
              <a:t>Sempatik sinir blokları</a:t>
            </a:r>
          </a:p>
          <a:p>
            <a:pPr marL="548640" lvl="3" indent="-274320">
              <a:buSzPct val="95000"/>
            </a:pPr>
            <a:r>
              <a:rPr lang="tr-TR" sz="2400" dirty="0"/>
              <a:t>Farmakolojik tedaviye yetersiz yanıt veren ilerleyici semptom ve KBAS belirtileri olan hastalarda güvenli biçimde uygulanabilir</a:t>
            </a:r>
          </a:p>
          <a:p>
            <a:pPr marL="548640" lvl="3" indent="-274320">
              <a:buSzPct val="95000"/>
            </a:pPr>
            <a:r>
              <a:rPr lang="tr-TR" sz="2400" dirty="0"/>
              <a:t>Doğru biçimde uygulandığında tedaviye alınan yanıt hızlı ve dramatiktir</a:t>
            </a:r>
          </a:p>
          <a:p>
            <a:endParaRPr lang="tr-TR" dirty="0"/>
          </a:p>
        </p:txBody>
      </p:sp>
      <p:sp>
        <p:nvSpPr>
          <p:cNvPr id="7" name="1 Başlık">
            <a:extLst>
              <a:ext uri="{FF2B5EF4-FFF2-40B4-BE49-F238E27FC236}">
                <a16:creationId xmlns:a16="http://schemas.microsoft.com/office/drawing/2014/main" id="{ABD588BE-B530-0740-BB99-EB5055499F98}"/>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sz="3600" b="1" dirty="0"/>
              <a:t>Girişimsel Tedaviler</a:t>
            </a:r>
          </a:p>
        </p:txBody>
      </p:sp>
    </p:spTree>
    <p:extLst>
      <p:ext uri="{BB962C8B-B14F-4D97-AF65-F5344CB8AC3E}">
        <p14:creationId xmlns:p14="http://schemas.microsoft.com/office/powerpoint/2010/main" val="4035301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5184-4CA4-2442-84E8-5346069C72BF}"/>
              </a:ext>
            </a:extLst>
          </p:cNvPr>
          <p:cNvSpPr>
            <a:spLocks noGrp="1"/>
          </p:cNvSpPr>
          <p:nvPr>
            <p:ph type="title"/>
          </p:nvPr>
        </p:nvSpPr>
        <p:spPr/>
        <p:txBody>
          <a:bodyPr/>
          <a:lstStyle/>
          <a:p>
            <a:r>
              <a:rPr lang="en-TR" b="1" dirty="0"/>
              <a:t>Stellat Ganglion Blokajı</a:t>
            </a:r>
          </a:p>
        </p:txBody>
      </p:sp>
      <p:pic>
        <p:nvPicPr>
          <p:cNvPr id="2050" name="Picture 2" descr="Stellate Ganglion Block - SGB - Ashmore Osteopathic GroupAshmore  Osteopathic Group">
            <a:extLst>
              <a:ext uri="{FF2B5EF4-FFF2-40B4-BE49-F238E27FC236}">
                <a16:creationId xmlns:a16="http://schemas.microsoft.com/office/drawing/2014/main" id="{18FD9C27-1B12-0140-8A69-17658001E6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4648200" cy="2946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toothbrush, indoor, brush&#10;&#10;Description automatically generated">
            <a:extLst>
              <a:ext uri="{FF2B5EF4-FFF2-40B4-BE49-F238E27FC236}">
                <a16:creationId xmlns:a16="http://schemas.microsoft.com/office/drawing/2014/main" id="{F451C8A5-E04C-CE47-BAFD-04FA1C651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60" y="4798823"/>
            <a:ext cx="3583186" cy="1920150"/>
          </a:xfrm>
          <a:prstGeom prst="rect">
            <a:avLst/>
          </a:prstGeom>
        </p:spPr>
      </p:pic>
    </p:spTree>
    <p:extLst>
      <p:ext uri="{BB962C8B-B14F-4D97-AF65-F5344CB8AC3E}">
        <p14:creationId xmlns:p14="http://schemas.microsoft.com/office/powerpoint/2010/main" val="134776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p:cNvSpPr>
            <a:spLocks noGrp="1"/>
          </p:cNvSpPr>
          <p:nvPr>
            <p:ph type="title"/>
          </p:nvPr>
        </p:nvSpPr>
        <p:spPr>
          <a:xfrm>
            <a:off x="445770" y="1209086"/>
            <a:ext cx="2907636" cy="4064925"/>
          </a:xfrm>
        </p:spPr>
        <p:txBody>
          <a:bodyPr anchor="ctr">
            <a:normAutofit/>
          </a:bodyPr>
          <a:lstStyle/>
          <a:p>
            <a:r>
              <a:rPr lang="tr-TR" sz="4400" b="1" dirty="0"/>
              <a:t>KBAS Tip 2</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569464"/>
            <a:ext cx="181579"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6DD1072B-CC3E-8361-E30B-0D83747D1550}"/>
              </a:ext>
            </a:extLst>
          </p:cNvPr>
          <p:cNvGraphicFramePr>
            <a:graphicFrameLocks noGrp="1"/>
          </p:cNvGraphicFramePr>
          <p:nvPr>
            <p:ph idx="1"/>
            <p:extLst>
              <p:ext uri="{D42A27DB-BD31-4B8C-83A1-F6EECF244321}">
                <p14:modId xmlns:p14="http://schemas.microsoft.com/office/powerpoint/2010/main" val="1323142759"/>
              </p:ext>
            </p:extLst>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6289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28596" y="500042"/>
            <a:ext cx="8229600" cy="1143000"/>
          </a:xfrm>
        </p:spPr>
        <p:txBody>
          <a:bodyPr>
            <a:normAutofit/>
          </a:bodyPr>
          <a:lstStyle/>
          <a:p>
            <a:r>
              <a:rPr lang="tr-TR" sz="3600" b="1" dirty="0"/>
              <a:t>Cerrahi Tedavi</a:t>
            </a:r>
            <a:endParaRPr lang="tr-TR" sz="3600" dirty="0"/>
          </a:p>
        </p:txBody>
      </p:sp>
      <p:sp>
        <p:nvSpPr>
          <p:cNvPr id="3" name="İçerik Yer Tutucusu 2"/>
          <p:cNvSpPr>
            <a:spLocks noGrp="1"/>
          </p:cNvSpPr>
          <p:nvPr>
            <p:ph idx="1"/>
          </p:nvPr>
        </p:nvSpPr>
        <p:spPr>
          <a:xfrm>
            <a:off x="395536" y="1600200"/>
            <a:ext cx="7931224" cy="4525963"/>
          </a:xfrm>
        </p:spPr>
        <p:txBody>
          <a:bodyPr>
            <a:normAutofit/>
          </a:bodyPr>
          <a:lstStyle/>
          <a:p>
            <a:r>
              <a:rPr lang="tr-TR" dirty="0" err="1">
                <a:solidFill>
                  <a:schemeClr val="tx1">
                    <a:lumMod val="75000"/>
                    <a:lumOff val="25000"/>
                  </a:schemeClr>
                </a:solidFill>
              </a:rPr>
              <a:t>Tendonların</a:t>
            </a:r>
            <a:r>
              <a:rPr lang="tr-TR" dirty="0">
                <a:solidFill>
                  <a:schemeClr val="tx1">
                    <a:lumMod val="75000"/>
                    <a:lumOff val="25000"/>
                  </a:schemeClr>
                </a:solidFill>
              </a:rPr>
              <a:t> kısaldığı ve </a:t>
            </a:r>
            <a:r>
              <a:rPr lang="tr-TR" dirty="0" err="1">
                <a:solidFill>
                  <a:schemeClr val="tx1">
                    <a:lumMod val="75000"/>
                    <a:lumOff val="25000"/>
                  </a:schemeClr>
                </a:solidFill>
              </a:rPr>
              <a:t>kontraktürlerin</a:t>
            </a:r>
            <a:r>
              <a:rPr lang="tr-TR" dirty="0">
                <a:solidFill>
                  <a:schemeClr val="tx1">
                    <a:lumMod val="75000"/>
                    <a:lumOff val="25000"/>
                  </a:schemeClr>
                </a:solidFill>
              </a:rPr>
              <a:t> görüldüğü hastalarda uygulanmaktadır</a:t>
            </a:r>
          </a:p>
          <a:p>
            <a:r>
              <a:rPr lang="tr-TR" dirty="0" err="1">
                <a:solidFill>
                  <a:schemeClr val="tx1">
                    <a:lumMod val="75000"/>
                    <a:lumOff val="25000"/>
                  </a:schemeClr>
                </a:solidFill>
              </a:rPr>
              <a:t>Tenoliz</a:t>
            </a:r>
            <a:r>
              <a:rPr lang="tr-TR" dirty="0">
                <a:solidFill>
                  <a:schemeClr val="tx1">
                    <a:lumMod val="75000"/>
                    <a:lumOff val="25000"/>
                  </a:schemeClr>
                </a:solidFill>
              </a:rPr>
              <a:t>, </a:t>
            </a:r>
            <a:r>
              <a:rPr lang="tr-TR" dirty="0" err="1">
                <a:solidFill>
                  <a:schemeClr val="tx1">
                    <a:lumMod val="75000"/>
                    <a:lumOff val="25000"/>
                  </a:schemeClr>
                </a:solidFill>
              </a:rPr>
              <a:t>fasyatomi</a:t>
            </a:r>
            <a:r>
              <a:rPr lang="tr-TR" dirty="0">
                <a:solidFill>
                  <a:schemeClr val="tx1">
                    <a:lumMod val="75000"/>
                    <a:lumOff val="25000"/>
                  </a:schemeClr>
                </a:solidFill>
              </a:rPr>
              <a:t>, </a:t>
            </a:r>
            <a:r>
              <a:rPr lang="tr-TR" dirty="0" err="1">
                <a:solidFill>
                  <a:schemeClr val="tx1">
                    <a:lumMod val="75000"/>
                    <a:lumOff val="25000"/>
                  </a:schemeClr>
                </a:solidFill>
              </a:rPr>
              <a:t>kapsülotomi</a:t>
            </a:r>
            <a:endParaRPr lang="tr-TR" dirty="0">
              <a:solidFill>
                <a:schemeClr val="tx1">
                  <a:lumMod val="75000"/>
                  <a:lumOff val="25000"/>
                </a:schemeClr>
              </a:solidFill>
            </a:endParaRPr>
          </a:p>
          <a:p>
            <a:r>
              <a:rPr lang="tr-TR" dirty="0" err="1">
                <a:solidFill>
                  <a:schemeClr val="tx1">
                    <a:lumMod val="75000"/>
                    <a:lumOff val="25000"/>
                  </a:schemeClr>
                </a:solidFill>
              </a:rPr>
              <a:t>Ligament</a:t>
            </a:r>
            <a:r>
              <a:rPr lang="tr-TR" dirty="0">
                <a:solidFill>
                  <a:schemeClr val="tx1">
                    <a:lumMod val="75000"/>
                    <a:lumOff val="25000"/>
                  </a:schemeClr>
                </a:solidFill>
              </a:rPr>
              <a:t> serbestleştirmesi</a:t>
            </a:r>
          </a:p>
          <a:p>
            <a:r>
              <a:rPr lang="tr-TR" dirty="0">
                <a:solidFill>
                  <a:schemeClr val="tx1">
                    <a:lumMod val="75000"/>
                    <a:lumOff val="25000"/>
                  </a:schemeClr>
                </a:solidFill>
              </a:rPr>
              <a:t>Nöron </a:t>
            </a:r>
            <a:r>
              <a:rPr lang="tr-TR" dirty="0" err="1">
                <a:solidFill>
                  <a:schemeClr val="tx1">
                    <a:lumMod val="75000"/>
                    <a:lumOff val="25000"/>
                  </a:schemeClr>
                </a:solidFill>
              </a:rPr>
              <a:t>eksizyonu</a:t>
            </a:r>
            <a:endParaRPr lang="tr-TR" dirty="0">
              <a:solidFill>
                <a:schemeClr val="tx1">
                  <a:lumMod val="75000"/>
                  <a:lumOff val="25000"/>
                </a:schemeClr>
              </a:solidFill>
            </a:endParaRPr>
          </a:p>
          <a:p>
            <a:r>
              <a:rPr lang="tr-TR" dirty="0" err="1">
                <a:solidFill>
                  <a:schemeClr val="tx1">
                    <a:lumMod val="75000"/>
                    <a:lumOff val="25000"/>
                  </a:schemeClr>
                </a:solidFill>
              </a:rPr>
              <a:t>Dorsal</a:t>
            </a:r>
            <a:r>
              <a:rPr lang="tr-TR" dirty="0">
                <a:solidFill>
                  <a:schemeClr val="tx1">
                    <a:lumMod val="75000"/>
                    <a:lumOff val="25000"/>
                  </a:schemeClr>
                </a:solidFill>
              </a:rPr>
              <a:t> </a:t>
            </a:r>
            <a:r>
              <a:rPr lang="tr-TR" dirty="0" err="1">
                <a:solidFill>
                  <a:schemeClr val="tx1">
                    <a:lumMod val="75000"/>
                    <a:lumOff val="25000"/>
                  </a:schemeClr>
                </a:solidFill>
              </a:rPr>
              <a:t>kordotomi</a:t>
            </a:r>
            <a:endParaRPr lang="tr-TR" dirty="0">
              <a:solidFill>
                <a:schemeClr val="tx1">
                  <a:lumMod val="75000"/>
                  <a:lumOff val="25000"/>
                </a:schemeClr>
              </a:solidFill>
            </a:endParaRPr>
          </a:p>
          <a:p>
            <a:r>
              <a:rPr lang="tr-TR" dirty="0" err="1">
                <a:solidFill>
                  <a:schemeClr val="tx1">
                    <a:lumMod val="75000"/>
                    <a:lumOff val="25000"/>
                  </a:schemeClr>
                </a:solidFill>
              </a:rPr>
              <a:t>Talamotomi</a:t>
            </a:r>
            <a:endParaRPr lang="tr-TR" dirty="0">
              <a:solidFill>
                <a:schemeClr val="tx1">
                  <a:lumMod val="75000"/>
                  <a:lumOff val="25000"/>
                </a:schemeClr>
              </a:solidFill>
            </a:endParaRPr>
          </a:p>
          <a:p>
            <a:r>
              <a:rPr lang="tr-TR" dirty="0" err="1">
                <a:solidFill>
                  <a:schemeClr val="tx1">
                    <a:lumMod val="75000"/>
                    <a:lumOff val="25000"/>
                  </a:schemeClr>
                </a:solidFill>
              </a:rPr>
              <a:t>Kortikal</a:t>
            </a:r>
            <a:r>
              <a:rPr lang="tr-TR" dirty="0">
                <a:solidFill>
                  <a:schemeClr val="tx1">
                    <a:lumMod val="75000"/>
                    <a:lumOff val="25000"/>
                  </a:schemeClr>
                </a:solidFill>
              </a:rPr>
              <a:t> rezeksiyon</a:t>
            </a:r>
          </a:p>
          <a:p>
            <a:r>
              <a:rPr lang="tr-TR" dirty="0" err="1">
                <a:solidFill>
                  <a:schemeClr val="tx1">
                    <a:lumMod val="75000"/>
                    <a:lumOff val="25000"/>
                  </a:schemeClr>
                </a:solidFill>
              </a:rPr>
              <a:t>Amputasyon</a:t>
            </a:r>
            <a:endParaRPr lang="tr-TR" dirty="0">
              <a:solidFill>
                <a:schemeClr val="tx1">
                  <a:lumMod val="75000"/>
                  <a:lumOff val="25000"/>
                </a:schemeClr>
              </a:solidFill>
            </a:endParaRPr>
          </a:p>
          <a:p>
            <a:endParaRPr lang="tr-TR" dirty="0"/>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297" y="4293096"/>
            <a:ext cx="4691360" cy="2345680"/>
          </a:xfrm>
          <a:prstGeom prst="rect">
            <a:avLst/>
          </a:prstGeom>
        </p:spPr>
      </p:pic>
    </p:spTree>
    <p:extLst>
      <p:ext uri="{BB962C8B-B14F-4D97-AF65-F5344CB8AC3E}">
        <p14:creationId xmlns:p14="http://schemas.microsoft.com/office/powerpoint/2010/main" val="30339847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Sonuç olarak;</a:t>
            </a:r>
          </a:p>
        </p:txBody>
      </p:sp>
      <p:sp>
        <p:nvSpPr>
          <p:cNvPr id="3" name="2 İçerik Yer Tutucusu"/>
          <p:cNvSpPr>
            <a:spLocks noGrp="1"/>
          </p:cNvSpPr>
          <p:nvPr>
            <p:ph idx="1"/>
          </p:nvPr>
        </p:nvSpPr>
        <p:spPr/>
        <p:txBody>
          <a:bodyPr>
            <a:normAutofit/>
          </a:bodyPr>
          <a:lstStyle/>
          <a:p>
            <a:pPr>
              <a:buFont typeface=".Apple Color Emoji UI"/>
              <a:buChar char="📌"/>
            </a:pPr>
            <a:r>
              <a:rPr lang="tr-TR" sz="2400" dirty="0"/>
              <a:t>Hasta eğitimi tedavinin başarısında son derece önemlidir</a:t>
            </a:r>
          </a:p>
          <a:p>
            <a:pPr>
              <a:buFont typeface=".Apple Color Emoji UI"/>
              <a:buChar char="📌"/>
            </a:pPr>
            <a:r>
              <a:rPr lang="tr-TR" sz="2400" dirty="0"/>
              <a:t>Tedavi programı </a:t>
            </a:r>
            <a:r>
              <a:rPr lang="tr-TR" sz="2400" dirty="0" err="1"/>
              <a:t>bireyselleşirilmelidir</a:t>
            </a:r>
            <a:endParaRPr lang="tr-TR" sz="2400" dirty="0"/>
          </a:p>
          <a:p>
            <a:pPr>
              <a:buFont typeface=".Apple Color Emoji UI"/>
              <a:buChar char="📌"/>
            </a:pPr>
            <a:r>
              <a:rPr lang="tr-TR" sz="2400" dirty="0" err="1"/>
              <a:t>Non</a:t>
            </a:r>
            <a:r>
              <a:rPr lang="tr-TR" sz="2400" dirty="0"/>
              <a:t>-farmakolojik ve </a:t>
            </a:r>
            <a:r>
              <a:rPr lang="tr-TR" sz="2400" dirty="0" err="1"/>
              <a:t>farmokolojik</a:t>
            </a:r>
            <a:r>
              <a:rPr lang="tr-TR" sz="2400" dirty="0"/>
              <a:t> tedavi yöntemleri kombine olarak kullanılmalıdır </a:t>
            </a:r>
          </a:p>
          <a:p>
            <a:pPr>
              <a:buFont typeface=".Apple Color Emoji UI"/>
              <a:buChar char="📌"/>
            </a:pPr>
            <a:r>
              <a:rPr lang="tr-TR" sz="2400" dirty="0"/>
              <a:t>Konservatif tedavilere yanıtsız olgularda girişimsel tedaviler planlanabilir</a:t>
            </a:r>
          </a:p>
          <a:p>
            <a:pPr>
              <a:buFont typeface=".Apple Color Emoji UI"/>
              <a:buChar char="📌"/>
            </a:pPr>
            <a:r>
              <a:rPr lang="tr-TR" sz="2400" dirty="0"/>
              <a:t>Hastalara gerekli psikolojik destek sağlanmalıdır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71868" y="4214818"/>
            <a:ext cx="4820546" cy="1220146"/>
          </a:xfrm>
        </p:spPr>
        <p:txBody>
          <a:bodyPr/>
          <a:lstStyle/>
          <a:p>
            <a:r>
              <a:rPr lang="tr-TR" dirty="0"/>
              <a:t>Teşekkür ederim…</a:t>
            </a:r>
          </a:p>
        </p:txBody>
      </p:sp>
      <p:pic>
        <p:nvPicPr>
          <p:cNvPr id="3" name="Picture 2" descr="Red paper boat on a blue surface">
            <a:extLst>
              <a:ext uri="{FF2B5EF4-FFF2-40B4-BE49-F238E27FC236}">
                <a16:creationId xmlns:a16="http://schemas.microsoft.com/office/drawing/2014/main" id="{3D7A4F72-2CF5-5343-91D6-66AADD57318D}"/>
              </a:ext>
            </a:extLst>
          </p:cNvPr>
          <p:cNvPicPr>
            <a:picLocks noChangeAspect="1"/>
          </p:cNvPicPr>
          <p:nvPr/>
        </p:nvPicPr>
        <p:blipFill rotWithShape="1">
          <a:blip r:embed="rId2"/>
          <a:srcRect t="15730"/>
          <a:stretch/>
        </p:blipFill>
        <p:spPr>
          <a:xfrm>
            <a:off x="20" y="1"/>
            <a:ext cx="12191980" cy="6857999"/>
          </a:xfrm>
          <a:prstGeom prst="rect">
            <a:avLst/>
          </a:prstGeom>
        </p:spPr>
      </p:pic>
      <p:sp>
        <p:nvSpPr>
          <p:cNvPr id="4" name="TextBox 3">
            <a:extLst>
              <a:ext uri="{FF2B5EF4-FFF2-40B4-BE49-F238E27FC236}">
                <a16:creationId xmlns:a16="http://schemas.microsoft.com/office/drawing/2014/main" id="{404DAEEF-85A3-0446-B17F-8D3041940389}"/>
              </a:ext>
            </a:extLst>
          </p:cNvPr>
          <p:cNvSpPr txBox="1"/>
          <p:nvPr/>
        </p:nvSpPr>
        <p:spPr>
          <a:xfrm>
            <a:off x="3131840" y="5745785"/>
            <a:ext cx="4752528" cy="769441"/>
          </a:xfrm>
          <a:prstGeom prst="rect">
            <a:avLst/>
          </a:prstGeom>
          <a:noFill/>
        </p:spPr>
        <p:txBody>
          <a:bodyPr wrap="square" rtlCol="0">
            <a:spAutoFit/>
          </a:bodyPr>
          <a:lstStyle/>
          <a:p>
            <a:r>
              <a:rPr lang="en-TR" sz="4400" dirty="0"/>
              <a:t>Teşekkür ederim...</a:t>
            </a:r>
          </a:p>
        </p:txBody>
      </p:sp>
    </p:spTree>
    <p:extLst>
      <p:ext uri="{BB962C8B-B14F-4D97-AF65-F5344CB8AC3E}">
        <p14:creationId xmlns:p14="http://schemas.microsoft.com/office/powerpoint/2010/main" val="1397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00034" y="928670"/>
            <a:ext cx="8229600" cy="907504"/>
          </a:xfrm>
        </p:spPr>
        <p:txBody>
          <a:bodyPr/>
          <a:lstStyle/>
          <a:p>
            <a:r>
              <a:rPr lang="tr-TR" b="1"/>
              <a:t>Epidemiyoloji </a:t>
            </a:r>
            <a:endParaRPr lang="tr-TR" b="1" dirty="0"/>
          </a:p>
        </p:txBody>
      </p:sp>
      <p:sp>
        <p:nvSpPr>
          <p:cNvPr id="3" name="İçerik Yer Tutucusu 2"/>
          <p:cNvSpPr>
            <a:spLocks noGrp="1"/>
          </p:cNvSpPr>
          <p:nvPr>
            <p:ph idx="1"/>
          </p:nvPr>
        </p:nvSpPr>
        <p:spPr>
          <a:xfrm>
            <a:off x="285720" y="1928802"/>
            <a:ext cx="8468879" cy="4049291"/>
          </a:xfrm>
        </p:spPr>
        <p:txBody>
          <a:bodyPr>
            <a:normAutofit/>
          </a:bodyPr>
          <a:lstStyle/>
          <a:p>
            <a:r>
              <a:rPr lang="tr-TR" dirty="0"/>
              <a:t>Genellikle 30-50 yaşlarda sık</a:t>
            </a:r>
          </a:p>
          <a:p>
            <a:r>
              <a:rPr lang="tr-TR" dirty="0"/>
              <a:t>Kadınlarda 2-5 kat daha fazla</a:t>
            </a:r>
          </a:p>
          <a:p>
            <a:r>
              <a:rPr lang="tr-TR" dirty="0"/>
              <a:t>Çocuklarda daha az görülür</a:t>
            </a:r>
          </a:p>
          <a:p>
            <a:r>
              <a:rPr lang="tr-TR" dirty="0"/>
              <a:t>Üst </a:t>
            </a:r>
            <a:r>
              <a:rPr lang="tr-TR" dirty="0" err="1"/>
              <a:t>ekstremitede</a:t>
            </a:r>
            <a:r>
              <a:rPr lang="tr-TR" dirty="0"/>
              <a:t> alt </a:t>
            </a:r>
            <a:r>
              <a:rPr lang="tr-TR" dirty="0" err="1"/>
              <a:t>ekstremiteye</a:t>
            </a:r>
            <a:r>
              <a:rPr lang="tr-TR" dirty="0"/>
              <a:t> kıyasla iki kat fazla tutulum</a:t>
            </a:r>
          </a:p>
          <a:p>
            <a:r>
              <a:rPr lang="tr-TR" dirty="0"/>
              <a:t>Sağ ve sol arasında fark yok</a:t>
            </a:r>
          </a:p>
          <a:p>
            <a:endParaRPr lang="tr-TR" dirty="0"/>
          </a:p>
        </p:txBody>
      </p:sp>
      <p:sp>
        <p:nvSpPr>
          <p:cNvPr id="6" name="5 Dikdörtgen"/>
          <p:cNvSpPr/>
          <p:nvPr/>
        </p:nvSpPr>
        <p:spPr>
          <a:xfrm>
            <a:off x="0" y="6427113"/>
            <a:ext cx="8858280" cy="430887"/>
          </a:xfrm>
          <a:prstGeom prst="rect">
            <a:avLst/>
          </a:prstGeom>
        </p:spPr>
        <p:txBody>
          <a:bodyPr wrap="square">
            <a:spAutoFit/>
          </a:bodyPr>
          <a:lstStyle/>
          <a:p>
            <a:r>
              <a:rPr lang="tr-TR" sz="1100" dirty="0"/>
              <a:t>de </a:t>
            </a:r>
            <a:r>
              <a:rPr lang="tr-TR" sz="1100" dirty="0" err="1"/>
              <a:t>Mos</a:t>
            </a:r>
            <a:r>
              <a:rPr lang="tr-TR" sz="1100" dirty="0"/>
              <a:t> M, et al. </a:t>
            </a:r>
            <a:r>
              <a:rPr lang="en-US" sz="1100" dirty="0"/>
              <a:t>The incidence of complex regional pain syndrome: a population-based study</a:t>
            </a:r>
            <a:r>
              <a:rPr lang="tr-TR" sz="1100" dirty="0"/>
              <a:t>. </a:t>
            </a:r>
            <a:r>
              <a:rPr lang="en-US" sz="1100" dirty="0"/>
              <a:t>Pain. 2007 May;129(1-2):12-20.</a:t>
            </a:r>
          </a:p>
          <a:p>
            <a:r>
              <a:rPr lang="tr-TR" sz="1100" dirty="0" err="1"/>
              <a:t>Ott</a:t>
            </a:r>
            <a:r>
              <a:rPr lang="tr-TR" sz="1100" dirty="0"/>
              <a:t> S, </a:t>
            </a:r>
            <a:r>
              <a:rPr lang="tr-TR" sz="1100" dirty="0" err="1"/>
              <a:t>Maihöfner</a:t>
            </a:r>
            <a:r>
              <a:rPr lang="tr-TR" sz="1100" dirty="0"/>
              <a:t> C. </a:t>
            </a:r>
            <a:r>
              <a:rPr lang="en-US" sz="1100" dirty="0"/>
              <a:t>Signs and Symptoms in 1,043 Patients with Complex Regional Pain Syndrome</a:t>
            </a:r>
            <a:r>
              <a:rPr lang="tr-TR" sz="1100" dirty="0"/>
              <a:t>. </a:t>
            </a:r>
            <a:r>
              <a:rPr lang="fi-FI" sz="1100" dirty="0"/>
              <a:t>J Pain. 2018;19(6):599.</a:t>
            </a:r>
            <a:r>
              <a:rPr lang="en-US" sz="1100" dirty="0"/>
              <a:t> </a:t>
            </a:r>
            <a:endParaRPr lang="tr-TR" sz="1100" dirty="0"/>
          </a:p>
        </p:txBody>
      </p:sp>
      <p:pic>
        <p:nvPicPr>
          <p:cNvPr id="4098" name="Picture 2"/>
          <p:cNvPicPr>
            <a:picLocks noChangeAspect="1" noChangeArrowheads="1"/>
          </p:cNvPicPr>
          <p:nvPr/>
        </p:nvPicPr>
        <p:blipFill>
          <a:blip r:embed="rId2"/>
          <a:srcRect/>
          <a:stretch>
            <a:fillRect/>
          </a:stretch>
        </p:blipFill>
        <p:spPr bwMode="auto">
          <a:xfrm>
            <a:off x="4562816" y="3717032"/>
            <a:ext cx="3451302" cy="2478981"/>
          </a:xfrm>
          <a:prstGeom prst="rect">
            <a:avLst/>
          </a:prstGeom>
          <a:noFill/>
          <a:ln w="9525">
            <a:noFill/>
            <a:miter lim="800000"/>
            <a:headEnd/>
            <a:tailEnd/>
          </a:ln>
          <a:effectLst/>
        </p:spPr>
      </p:pic>
    </p:spTree>
    <p:extLst>
      <p:ext uri="{BB962C8B-B14F-4D97-AF65-F5344CB8AC3E}">
        <p14:creationId xmlns:p14="http://schemas.microsoft.com/office/powerpoint/2010/main" val="356048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p:cNvSpPr>
            <a:spLocks noGrp="1"/>
          </p:cNvSpPr>
          <p:nvPr>
            <p:ph type="title"/>
          </p:nvPr>
        </p:nvSpPr>
        <p:spPr>
          <a:xfrm>
            <a:off x="857250" y="990599"/>
            <a:ext cx="7429500" cy="685800"/>
          </a:xfrm>
        </p:spPr>
        <p:txBody>
          <a:bodyPr anchor="t">
            <a:normAutofit/>
          </a:bodyPr>
          <a:lstStyle/>
          <a:p>
            <a:r>
              <a:rPr lang="tr-TR" sz="3600" b="1" dirty="0"/>
              <a:t>Etiyoloji </a:t>
            </a:r>
          </a:p>
        </p:txBody>
      </p:sp>
      <p:sp>
        <p:nvSpPr>
          <p:cNvPr id="14" name="Content Placeholder 13">
            <a:extLst>
              <a:ext uri="{FF2B5EF4-FFF2-40B4-BE49-F238E27FC236}">
                <a16:creationId xmlns:a16="http://schemas.microsoft.com/office/drawing/2014/main" id="{88EDA051-E1C7-0F48-AEFC-088FE78D5350}"/>
              </a:ext>
            </a:extLst>
          </p:cNvPr>
          <p:cNvSpPr>
            <a:spLocks noGrp="1"/>
          </p:cNvSpPr>
          <p:nvPr>
            <p:ph idx="1"/>
          </p:nvPr>
        </p:nvSpPr>
        <p:spPr>
          <a:xfrm>
            <a:off x="889610" y="4581128"/>
            <a:ext cx="6607646" cy="15958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tr-TR" sz="2000" b="1" dirty="0"/>
              <a:t>Travma şiddeti ve travmanın tipiyle korelasyon yok</a:t>
            </a:r>
          </a:p>
          <a:p>
            <a:pPr marL="285750" indent="-285750">
              <a:buFont typeface="Courier New" panose="02070309020205020404" pitchFamily="49" charset="0"/>
              <a:buChar char="o"/>
            </a:pPr>
            <a:r>
              <a:rPr lang="tr-TR" sz="2000" b="1" dirty="0"/>
              <a:t>Ekleme olan travmalarda </a:t>
            </a:r>
            <a:r>
              <a:rPr lang="tr-TR" sz="2000" b="1" dirty="0" err="1"/>
              <a:t>diafize</a:t>
            </a:r>
            <a:r>
              <a:rPr lang="tr-TR" sz="2000" b="1" dirty="0"/>
              <a:t> olanlara göre daha fazla görülür</a:t>
            </a:r>
          </a:p>
          <a:p>
            <a:pPr marL="285750" indent="-285750">
              <a:buFont typeface="Courier New" panose="02070309020205020404" pitchFamily="49" charset="0"/>
              <a:buChar char="o"/>
            </a:pPr>
            <a:r>
              <a:rPr lang="tr-TR" sz="2000" b="1" dirty="0" err="1"/>
              <a:t>İmmobilizasyon</a:t>
            </a:r>
            <a:r>
              <a:rPr lang="tr-TR" sz="2000" b="1" dirty="0"/>
              <a:t> KBAS gelişiminde önemli </a:t>
            </a:r>
          </a:p>
        </p:txBody>
      </p:sp>
      <p:sp>
        <p:nvSpPr>
          <p:cNvPr id="6" name="Rectangle 5">
            <a:extLst>
              <a:ext uri="{FF2B5EF4-FFF2-40B4-BE49-F238E27FC236}">
                <a16:creationId xmlns:a16="http://schemas.microsoft.com/office/drawing/2014/main" id="{A36C2DCB-6FCF-7646-BF8F-02CB314CDFE2}"/>
              </a:ext>
            </a:extLst>
          </p:cNvPr>
          <p:cNvSpPr/>
          <p:nvPr/>
        </p:nvSpPr>
        <p:spPr>
          <a:xfrm>
            <a:off x="755574" y="1756588"/>
            <a:ext cx="7848873" cy="2369880"/>
          </a:xfrm>
          <a:prstGeom prst="rect">
            <a:avLst/>
          </a:prstGeom>
        </p:spPr>
        <p:txBody>
          <a:bodyPr wrap="square">
            <a:spAutoFit/>
          </a:bodyPr>
          <a:lstStyle/>
          <a:p>
            <a:pPr>
              <a:buFont typeface=".Apple Color Emoji UI"/>
              <a:buChar char="📍"/>
            </a:pPr>
            <a:r>
              <a:rPr lang="tr-TR" sz="2800" b="1" dirty="0"/>
              <a:t>Travma &amp; </a:t>
            </a:r>
            <a:r>
              <a:rPr lang="tr-TR" sz="2800" b="1" dirty="0" err="1"/>
              <a:t>İmmobilizasyon</a:t>
            </a:r>
            <a:endParaRPr lang="tr-TR" sz="2400" b="1" dirty="0"/>
          </a:p>
          <a:p>
            <a:pPr marL="800100" lvl="1" indent="-342900">
              <a:buFont typeface="Arial" panose="020B0604020202020204" pitchFamily="34" charset="0"/>
              <a:buChar char="•"/>
            </a:pPr>
            <a:r>
              <a:rPr lang="tr-TR" sz="2400" dirty="0"/>
              <a:t>Kırıklar, </a:t>
            </a:r>
            <a:r>
              <a:rPr lang="tr-TR" sz="2400" dirty="0" err="1"/>
              <a:t>dislokasyonlar</a:t>
            </a:r>
            <a:r>
              <a:rPr lang="tr-TR" sz="2400" dirty="0"/>
              <a:t>, ezilme, burkulma, </a:t>
            </a:r>
            <a:r>
              <a:rPr lang="tr-TR" sz="2400" dirty="0" err="1"/>
              <a:t>laserasyonlar</a:t>
            </a:r>
            <a:endParaRPr lang="tr-TR" sz="2400" dirty="0"/>
          </a:p>
          <a:p>
            <a:pPr marL="800100" lvl="1" indent="-342900">
              <a:buFont typeface="Arial" panose="020B0604020202020204" pitchFamily="34" charset="0"/>
              <a:buChar char="•"/>
            </a:pPr>
            <a:r>
              <a:rPr lang="tr-TR" sz="2400" dirty="0"/>
              <a:t>Minör kesiler</a:t>
            </a:r>
          </a:p>
          <a:p>
            <a:pPr marL="800100" lvl="1" indent="-342900">
              <a:buFont typeface="Arial" panose="020B0604020202020204" pitchFamily="34" charset="0"/>
              <a:buChar char="•"/>
            </a:pPr>
            <a:r>
              <a:rPr lang="tr-TR" sz="2400" dirty="0"/>
              <a:t>Elektrik yanıkları ve termal yanıklar</a:t>
            </a:r>
          </a:p>
          <a:p>
            <a:pPr marL="800100" lvl="1" indent="-342900">
              <a:buFont typeface="Arial" panose="020B0604020202020204" pitchFamily="34" charset="0"/>
              <a:buChar char="•"/>
            </a:pPr>
            <a:r>
              <a:rPr lang="tr-TR" sz="2400" dirty="0" err="1"/>
              <a:t>Spinal</a:t>
            </a:r>
            <a:r>
              <a:rPr lang="tr-TR" sz="2400" dirty="0"/>
              <a:t> </a:t>
            </a:r>
            <a:r>
              <a:rPr lang="tr-TR" sz="2400" dirty="0" err="1"/>
              <a:t>kord</a:t>
            </a:r>
            <a:r>
              <a:rPr lang="tr-TR" sz="2400" dirty="0"/>
              <a:t> yaralanmaları</a:t>
            </a:r>
          </a:p>
          <a:p>
            <a:pPr marL="800100" lvl="1" indent="-342900">
              <a:buFont typeface="Arial" panose="020B0604020202020204" pitchFamily="34" charset="0"/>
              <a:buChar char="•"/>
            </a:pPr>
            <a:r>
              <a:rPr lang="tr-TR" sz="2400" dirty="0"/>
              <a:t>Parmakların </a:t>
            </a:r>
            <a:r>
              <a:rPr lang="tr-TR" sz="2400" dirty="0" err="1"/>
              <a:t>travmatik</a:t>
            </a:r>
            <a:r>
              <a:rPr lang="tr-TR" sz="2400" dirty="0"/>
              <a:t> </a:t>
            </a:r>
            <a:r>
              <a:rPr lang="tr-TR" sz="2400" dirty="0" err="1"/>
              <a:t>amputasyonları</a:t>
            </a:r>
            <a:endParaRPr lang="tr-TR" sz="2400" dirty="0"/>
          </a:p>
        </p:txBody>
      </p:sp>
    </p:spTree>
    <p:extLst>
      <p:ext uri="{BB962C8B-B14F-4D97-AF65-F5344CB8AC3E}">
        <p14:creationId xmlns:p14="http://schemas.microsoft.com/office/powerpoint/2010/main" val="2394562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4819</TotalTime>
  <Words>3278</Words>
  <Application>Microsoft Macintosh PowerPoint</Application>
  <PresentationFormat>On-screen Show (4:3)</PresentationFormat>
  <Paragraphs>583</Paragraphs>
  <Slides>72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.Apple Color Emoji UI</vt:lpstr>
      <vt:lpstr>Arial</vt:lpstr>
      <vt:lpstr>Calibri</vt:lpstr>
      <vt:lpstr>Calibri Light</vt:lpstr>
      <vt:lpstr>Courier New</vt:lpstr>
      <vt:lpstr>Office Theme</vt:lpstr>
      <vt:lpstr>KOMPLEKS BÖLGESEL AĞRI SENDROMU</vt:lpstr>
      <vt:lpstr>Sunum Planı </vt:lpstr>
      <vt:lpstr>Kompleks Bölgesel Ağrı Sendromu (KBAS) Tanım</vt:lpstr>
      <vt:lpstr>Farklı Terimler</vt:lpstr>
      <vt:lpstr>Kompleks Bölgesel Ağrı Sendromu</vt:lpstr>
      <vt:lpstr>KBAS Tip 1</vt:lpstr>
      <vt:lpstr>KBAS Tip 2</vt:lpstr>
      <vt:lpstr>Epidemiyoloji </vt:lpstr>
      <vt:lpstr>Etiyoloji </vt:lpstr>
      <vt:lpstr>Etiyoloji </vt:lpstr>
      <vt:lpstr>Etiyoloji </vt:lpstr>
      <vt:lpstr>Etiyoloji </vt:lpstr>
      <vt:lpstr>Etiyoloji </vt:lpstr>
      <vt:lpstr>Etiyoloji </vt:lpstr>
      <vt:lpstr>Patofizyolojik Mekanizmalar </vt:lpstr>
      <vt:lpstr>PowerPoint Presentation</vt:lpstr>
      <vt:lpstr>Günümüzde en çok kabul gören patofizyoloji;</vt:lpstr>
      <vt:lpstr>PowerPoint Presentation</vt:lpstr>
      <vt:lpstr>Klinik </vt:lpstr>
      <vt:lpstr>Klinik </vt:lpstr>
      <vt:lpstr>Klinik</vt:lpstr>
      <vt:lpstr>Klinik</vt:lpstr>
      <vt:lpstr>Klinik</vt:lpstr>
      <vt:lpstr>Klinik</vt:lpstr>
      <vt:lpstr>PowerPoint Presentation</vt:lpstr>
      <vt:lpstr>Klinik Evreler </vt:lpstr>
      <vt:lpstr>PowerPoint Presentation</vt:lpstr>
      <vt:lpstr>PowerPoint Presentation</vt:lpstr>
      <vt:lpstr>Evre 1</vt:lpstr>
      <vt:lpstr>Evre 2</vt:lpstr>
      <vt:lpstr>Evre 3</vt:lpstr>
      <vt:lpstr>Olgu</vt:lpstr>
      <vt:lpstr>Olgu</vt:lpstr>
      <vt:lpstr>Olgu</vt:lpstr>
      <vt:lpstr>Olgu</vt:lpstr>
      <vt:lpstr>Olgu</vt:lpstr>
      <vt:lpstr>Tanı </vt:lpstr>
      <vt:lpstr>Tanı </vt:lpstr>
      <vt:lpstr>Görüntüleme</vt:lpstr>
      <vt:lpstr>Görüntüleme</vt:lpstr>
      <vt:lpstr>Görüntüleme </vt:lpstr>
      <vt:lpstr>Olgu</vt:lpstr>
      <vt:lpstr>PowerPoint Presentation</vt:lpstr>
      <vt:lpstr>Görüntüleme</vt:lpstr>
      <vt:lpstr>Görüntüleme</vt:lpstr>
      <vt:lpstr>Ayırıcı Tanı</vt:lpstr>
      <vt:lpstr>Tedavinin Amacı </vt:lpstr>
      <vt:lpstr>Tedavi </vt:lpstr>
      <vt:lpstr>PowerPoint Presentation</vt:lpstr>
      <vt:lpstr>Non-farmokolojik Tedavi </vt:lpstr>
      <vt:lpstr>Fizik Tedavi ve Rehabilitasyon </vt:lpstr>
      <vt:lpstr>Fizik Tedavi ve Rehabilitasyon </vt:lpstr>
      <vt:lpstr>Egzersiz</vt:lpstr>
      <vt:lpstr>Elevasyon</vt:lpstr>
      <vt:lpstr>Kontrast Banyo</vt:lpstr>
      <vt:lpstr>PowerPoint Presentation</vt:lpstr>
      <vt:lpstr>Xian L et al. Effects of Kinesiology Tape on Post-stroke Patients with Complex Regional Pain Syndrome Type 1: A Randomized Control Trial. J Phys Med Rehabil Disabil 2020;6: 040.</vt:lpstr>
      <vt:lpstr>Farmakolojik Tedavi</vt:lpstr>
      <vt:lpstr>Farmakolojik Tedavi</vt:lpstr>
      <vt:lpstr>Farmakolojik Tedavi</vt:lpstr>
      <vt:lpstr>Farmakolojik Tedavi</vt:lpstr>
      <vt:lpstr>Farmakolojik Tedavi</vt:lpstr>
      <vt:lpstr>Farmakolojik Tedavi</vt:lpstr>
      <vt:lpstr>PowerPoint Presentation</vt:lpstr>
      <vt:lpstr>PowerPoint Presentation</vt:lpstr>
      <vt:lpstr>PowerPoint Presentation</vt:lpstr>
      <vt:lpstr>PowerPoint Presentation</vt:lpstr>
      <vt:lpstr>PowerPoint Presentation</vt:lpstr>
      <vt:lpstr>Stellat Ganglion Blokajı</vt:lpstr>
      <vt:lpstr>Cerrahi Tedavi</vt:lpstr>
      <vt:lpstr>Sonuç olarak;</vt:lpstr>
      <vt:lpstr>Teşekkür ederim…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KOMPLEKS BÖLGESEL AĞRI SENDROMU</dc:title>
  <dc:creator>Ezgi Kat</dc:creator>
  <cp:lastModifiedBy>Meltem Vural</cp:lastModifiedBy>
  <cp:revision>285</cp:revision>
  <dcterms:created xsi:type="dcterms:W3CDTF">2021-01-01T09:51:18Z</dcterms:created>
  <dcterms:modified xsi:type="dcterms:W3CDTF">2022-04-12T10:18:50Z</dcterms:modified>
</cp:coreProperties>
</file>