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5" r:id="rId6"/>
    <p:sldId id="264" r:id="rId7"/>
    <p:sldId id="262" r:id="rId8"/>
    <p:sldId id="268" r:id="rId9"/>
    <p:sldId id="271" r:id="rId10"/>
    <p:sldId id="266" r:id="rId11"/>
    <p:sldId id="270" r:id="rId12"/>
    <p:sldId id="269" r:id="rId13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2"/>
    <p:restoredTop sz="94167"/>
  </p:normalViewPr>
  <p:slideViewPr>
    <p:cSldViewPr snapToGrid="0" snapToObjects="1">
      <p:cViewPr varScale="1">
        <p:scale>
          <a:sx n="82" d="100"/>
          <a:sy n="82" d="100"/>
        </p:scale>
        <p:origin x="2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F47C3-5CE5-5D49-AF83-6E1757F97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AC93A-EA95-2948-B5AD-D58AB75A5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63094-B23F-0E41-A370-CA9C05DC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2ACA-9B78-9A47-BEEC-0F4079D4A732}" type="datetimeFigureOut">
              <a:rPr lang="en-TR" smtClean="0"/>
              <a:t>7.06.2021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DB7-5476-A34D-82A2-C1BF1543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3FB7B-E338-A944-932B-CD7BF65E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9FEA-A5FE-AF49-9491-D33D7A34665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2812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80457-BD37-124D-A58A-3B94D312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F24E0-5E08-7246-B0E2-8D4C65AC1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88675-F20A-2745-9297-2F4CDCDC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2ACA-9B78-9A47-BEEC-0F4079D4A732}" type="datetimeFigureOut">
              <a:rPr lang="en-TR" smtClean="0"/>
              <a:t>7.06.2021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1CE1D-41BC-C44A-843C-46F49906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D2173-1107-3541-89E5-C4A3D079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9FEA-A5FE-AF49-9491-D33D7A34665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338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938D6-AA6D-F74A-B9FB-66D08D2C1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F8356-9319-EE4F-87A2-252C7478F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14082-17B1-DE48-A0D6-70E053CA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2ACA-9B78-9A47-BEEC-0F4079D4A732}" type="datetimeFigureOut">
              <a:rPr lang="en-TR" smtClean="0"/>
              <a:t>7.06.2021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24DE8-622C-7D48-A38A-FCABF5D4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596BB-76BA-0748-946B-7234BE45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9FEA-A5FE-AF49-9491-D33D7A34665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95334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581B-222F-344D-80DA-895A4346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F2998-2486-ED4B-A052-52A0A1AC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4AF69-28AB-1E45-845D-6CB7068D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2ACA-9B78-9A47-BEEC-0F4079D4A732}" type="datetimeFigureOut">
              <a:rPr lang="en-TR" smtClean="0"/>
              <a:t>7.06.2021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1535B-37BE-3C4F-A927-04ADDC77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51170-F24C-024E-9B81-34C61CE1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9FEA-A5FE-AF49-9491-D33D7A34665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1995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7E86-50F9-5544-88BF-6CB444B2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D14C0-35D7-B94B-9C5D-C31CB36CF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9652-05E0-8446-9EED-D9F853DC0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2ACA-9B78-9A47-BEEC-0F4079D4A732}" type="datetimeFigureOut">
              <a:rPr lang="en-TR" smtClean="0"/>
              <a:t>7.06.2021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85AFC-98A5-1F4E-A45F-184FCF3F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CDB9C-7184-B245-B997-8F8ED9CA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9FEA-A5FE-AF49-9491-D33D7A34665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0008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2E54-845A-6C4C-B19B-6BD7B478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B1DF-3654-2947-A224-491987FDE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8E6D-918C-E444-94AB-B317B2595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A5378-9A06-884E-B22B-CC2A386B4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2ACA-9B78-9A47-BEEC-0F4079D4A732}" type="datetimeFigureOut">
              <a:rPr lang="en-TR" smtClean="0"/>
              <a:t>7.06.2021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DE4E8-4DF7-E941-9B76-B93C6052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5F35F-2258-F641-A33F-14BEB7B4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9FEA-A5FE-AF49-9491-D33D7A34665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7922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5C1A-3B82-B84E-8F38-10114B3F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11DFC-F026-BD4C-9691-E2B52D108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EB5FA-EF80-1246-9D2B-CAF732DC9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B97377-6EB3-EB40-9ABC-97FD4E849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6B7FE-8EBD-8F4B-A1A9-15A6D3FF4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81150-83E1-6F42-8A36-1143FF35D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2ACA-9B78-9A47-BEEC-0F4079D4A732}" type="datetimeFigureOut">
              <a:rPr lang="en-TR" smtClean="0"/>
              <a:t>7.06.2021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7847D1-5638-394B-BB78-6823D4AD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F7EB6D-E2DF-5C4E-8EAF-E1D7C2FF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9FEA-A5FE-AF49-9491-D33D7A34665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84231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B758E-EBE9-474A-831F-3735B4B2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0D206-0457-6246-8A37-AB00B5B7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2ACA-9B78-9A47-BEEC-0F4079D4A732}" type="datetimeFigureOut">
              <a:rPr lang="en-TR" smtClean="0"/>
              <a:t>7.06.2021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34877-B7AB-6548-AE01-E0EB65A6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D710B-847C-1A4F-A6CE-410AE4EF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9FEA-A5FE-AF49-9491-D33D7A34665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0677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B352D-3132-4249-8B32-E8F570A9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2ACA-9B78-9A47-BEEC-0F4079D4A732}" type="datetimeFigureOut">
              <a:rPr lang="en-TR" smtClean="0"/>
              <a:t>7.06.2021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C9725-A1B5-134D-8D82-967C0D56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AEC97-5F0D-6940-8170-2DF5814A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9FEA-A5FE-AF49-9491-D33D7A34665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23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7B996-4579-944E-B5BA-2EC474C58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D0F37-4D60-5E43-A462-7F3F118A0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3A336-C93E-EE4A-B5EA-CC7FC2598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9A0D7-D7A2-E446-9C18-E528308F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2ACA-9B78-9A47-BEEC-0F4079D4A732}" type="datetimeFigureOut">
              <a:rPr lang="en-TR" smtClean="0"/>
              <a:t>7.06.2021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FD5C2-B33E-2A47-879E-1F38C2F7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1D610-B3D1-CB4A-B8D1-F53C04697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9FEA-A5FE-AF49-9491-D33D7A34665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7117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217D-F680-2E43-BF1C-7D5D4AB9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C89A3-EBBB-DD43-8060-26D8B374F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AE127-2E22-7C42-954D-72E267C9C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CE1EC-3777-4148-BDA1-D2AB8C3F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2ACA-9B78-9A47-BEEC-0F4079D4A732}" type="datetimeFigureOut">
              <a:rPr lang="en-TR" smtClean="0"/>
              <a:t>7.06.2021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9253E-ADEB-1B41-A632-985498F6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F4036-47D0-5F4E-BFEC-FD5D7083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9FEA-A5FE-AF49-9491-D33D7A34665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5214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78239C-F65B-9241-BBD7-97365D15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0B8F2-697E-0643-98BF-FC271CEB0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14F77-1641-A84F-A393-F187623AB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2ACA-9B78-9A47-BEEC-0F4079D4A732}" type="datetimeFigureOut">
              <a:rPr lang="en-TR" smtClean="0"/>
              <a:t>7.06.2021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09D43-48FB-754B-95FC-803DD7093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93DA3-558B-AD45-B5A7-7F3767188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9FEA-A5FE-AF49-9491-D33D7A34665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3398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finder.elsevier.com/" TargetMode="External"/><Relationship Id="rId2" Type="http://schemas.openxmlformats.org/officeDocument/2006/relationships/hyperlink" Target="https://www.journalguid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journalfinder.wiley.com/search?type=match" TargetMode="External"/><Relationship Id="rId4" Type="http://schemas.openxmlformats.org/officeDocument/2006/relationships/hyperlink" Target="https://journalsuggester.springer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46CB-E92C-2F44-8FAA-97B286A2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D88D588-97F5-5A40-84C0-1AA634912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" r="4090"/>
          <a:stretch/>
        </p:blipFill>
        <p:spPr>
          <a:xfrm>
            <a:off x="546529" y="1850065"/>
            <a:ext cx="5854272" cy="38912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766FA-B667-754A-9F1F-CDE1DC99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396" y="3274827"/>
            <a:ext cx="6354786" cy="3284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06FC5E-8290-BF49-AA66-A0A0D8752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129" y="0"/>
            <a:ext cx="2708805" cy="26137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13A8D-B94D-1A4E-BEAD-B0EF7492840E}"/>
              </a:ext>
            </a:extLst>
          </p:cNvPr>
          <p:cNvSpPr/>
          <p:nvPr/>
        </p:nvSpPr>
        <p:spPr>
          <a:xfrm>
            <a:off x="503998" y="3168502"/>
            <a:ext cx="3323723" cy="5103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5400" dirty="0"/>
          </a:p>
        </p:txBody>
      </p:sp>
    </p:spTree>
    <p:extLst>
      <p:ext uri="{BB962C8B-B14F-4D97-AF65-F5344CB8AC3E}">
        <p14:creationId xmlns:p14="http://schemas.microsoft.com/office/powerpoint/2010/main" val="18982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0AD4F3-D097-C842-B1E0-6EBBCE07A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514" y="235734"/>
            <a:ext cx="5295872" cy="910228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461BDB7-C2B9-9548-9C01-474E3E9D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50" y="5261824"/>
            <a:ext cx="4864100" cy="101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505256-A132-0046-9449-BDEDD1BF2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378" y="3410903"/>
            <a:ext cx="2273300" cy="30607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A19C291-FFBA-2E40-82DD-0AA24A285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72" y="2321027"/>
            <a:ext cx="5524500" cy="1143000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AB1682-9F3E-C14D-B7BE-A47C4FAF4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193" y="3835718"/>
            <a:ext cx="4474858" cy="1212439"/>
          </a:xfrm>
          <a:prstGeom prst="rect">
            <a:avLst/>
          </a:prstGeom>
        </p:spPr>
      </p:pic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FEE6FFC-63AF-BB4E-AA51-4F39E7F68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1608" y="2610803"/>
            <a:ext cx="3314700" cy="800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3C4630-1DD6-8148-AAF7-AB6C03BF8F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2628" y="159280"/>
            <a:ext cx="2082800" cy="2959100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637A92B-539C-9448-AEF1-A0F9E7CF5B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7533" y="629501"/>
            <a:ext cx="2921000" cy="1092200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CC4F3918-9828-0745-9D98-FB40D119DE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3073" y="3872479"/>
            <a:ext cx="4477328" cy="800100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A4F27E3A-7B3C-0045-A1A8-B7D3113E6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050" y="1328052"/>
            <a:ext cx="6400800" cy="838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9A1B6B-4C2C-3A44-9C85-EFAB703518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4192" y="5131181"/>
            <a:ext cx="4511261" cy="8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7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E06E57-B2D3-0543-9131-E95950FE0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463" y="644940"/>
            <a:ext cx="7535801" cy="5568120"/>
          </a:xfrm>
        </p:spPr>
      </p:pic>
    </p:spTree>
    <p:extLst>
      <p:ext uri="{BB962C8B-B14F-4D97-AF65-F5344CB8AC3E}">
        <p14:creationId xmlns:p14="http://schemas.microsoft.com/office/powerpoint/2010/main" val="199232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B4AC4BF-20C5-324D-8BBF-BF41B984C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15" y="397627"/>
            <a:ext cx="6451887" cy="110891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7E93BE-0DC7-2E41-9CEA-55F43D2FE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66" y="1581263"/>
            <a:ext cx="2082800" cy="2959100"/>
          </a:xfrm>
          <a:prstGeom prst="rect">
            <a:avLst/>
          </a:prstGeom>
        </p:spPr>
      </p:pic>
      <p:pic>
        <p:nvPicPr>
          <p:cNvPr id="12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C6DB1A01-1A49-2342-8500-58353F75E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876" y="3088164"/>
            <a:ext cx="5157344" cy="883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378A85-C5F8-F44C-97E8-56DA2DC2E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15" y="5553312"/>
            <a:ext cx="6497256" cy="779008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ADB4B30-569B-B644-A942-584A63D7D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15" y="1623765"/>
            <a:ext cx="3841588" cy="952952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26758B-009D-B245-BE44-5B407E819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8028" y="4282095"/>
            <a:ext cx="5130800" cy="121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944EC7-199D-3540-8ECF-DE17CD2672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7717" y="160055"/>
            <a:ext cx="4611953" cy="65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6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5F60-4FB3-404C-A908-D4074C1B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297713"/>
            <a:ext cx="10779642" cy="1392976"/>
          </a:xfrm>
        </p:spPr>
        <p:txBody>
          <a:bodyPr>
            <a:normAutofit/>
          </a:bodyPr>
          <a:lstStyle/>
          <a:p>
            <a:r>
              <a:rPr lang="en-TR" sz="4600" b="1" dirty="0">
                <a:solidFill>
                  <a:srgbClr val="FF0000"/>
                </a:solidFill>
              </a:rPr>
              <a:t>Editör nereye bakar?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293047-3E62-724B-8192-AC9EB92BD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8631" y="1997166"/>
            <a:ext cx="5152213" cy="320027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84C189-7AA2-754E-A8A4-B031A09980AF}"/>
              </a:ext>
            </a:extLst>
          </p:cNvPr>
          <p:cNvSpPr txBox="1"/>
          <p:nvPr/>
        </p:nvSpPr>
        <p:spPr>
          <a:xfrm>
            <a:off x="406399" y="1752600"/>
            <a:ext cx="64622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600" dirty="0"/>
              <a:t>ABSTRACT</a:t>
            </a:r>
          </a:p>
          <a:p>
            <a:endParaRPr lang="en-TR" sz="3000" dirty="0"/>
          </a:p>
          <a:p>
            <a:r>
              <a:rPr lang="en-TR" sz="2800" dirty="0"/>
              <a:t>COVER LETTER</a:t>
            </a:r>
          </a:p>
          <a:p>
            <a:endParaRPr lang="en-TR" sz="2600" dirty="0"/>
          </a:p>
          <a:p>
            <a:r>
              <a:rPr lang="en-TR" sz="2600" dirty="0"/>
              <a:t>ETİK İLKELERE UYUM</a:t>
            </a:r>
          </a:p>
          <a:p>
            <a:endParaRPr lang="en-TR" sz="2600" dirty="0"/>
          </a:p>
          <a:p>
            <a:r>
              <a:rPr lang="en-TR" sz="2400" dirty="0"/>
              <a:t>YAZARLAR ve AFİLİASYONLARI</a:t>
            </a:r>
          </a:p>
          <a:p>
            <a:endParaRPr lang="en-TR" sz="2600" dirty="0"/>
          </a:p>
          <a:p>
            <a:r>
              <a:rPr lang="en-TR" sz="2400" dirty="0"/>
              <a:t>TABLOLARIN DİZAYNI VE OKUNABİLİRLİĞİ </a:t>
            </a:r>
          </a:p>
          <a:p>
            <a:endParaRPr lang="en-TR" sz="2400" dirty="0"/>
          </a:p>
          <a:p>
            <a:r>
              <a:rPr lang="en-TR" sz="2400" dirty="0"/>
              <a:t>FİGURLERİN İÇERİĞİ VE AÇIKLAYICILIĞI</a:t>
            </a:r>
          </a:p>
          <a:p>
            <a:endParaRPr lang="en-TR" sz="2600" dirty="0"/>
          </a:p>
        </p:txBody>
      </p:sp>
    </p:spTree>
    <p:extLst>
      <p:ext uri="{BB962C8B-B14F-4D97-AF65-F5344CB8AC3E}">
        <p14:creationId xmlns:p14="http://schemas.microsoft.com/office/powerpoint/2010/main" val="37988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52D52-4F1A-6344-A22D-9DFA80386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0639"/>
            <a:ext cx="10515600" cy="6176963"/>
          </a:xfrm>
        </p:spPr>
        <p:txBody>
          <a:bodyPr>
            <a:normAutofit/>
          </a:bodyPr>
          <a:lstStyle/>
          <a:p>
            <a:r>
              <a:rPr lang="en-TR" dirty="0"/>
              <a:t>‘’Cover letter’’</a:t>
            </a:r>
          </a:p>
          <a:p>
            <a:pPr lvl="1"/>
            <a:r>
              <a:rPr lang="en-TR" dirty="0"/>
              <a:t>Standart cümlelerin dışında 1 paragraf yer ayrılmalı:</a:t>
            </a:r>
          </a:p>
          <a:p>
            <a:pPr lvl="2"/>
            <a:r>
              <a:rPr lang="en-TR" dirty="0"/>
              <a:t>Editöre çalışmanın neden önemli olduğu, kritik bulguların ne olduğu</a:t>
            </a:r>
          </a:p>
          <a:p>
            <a:pPr lvl="2"/>
            <a:endParaRPr lang="en-TR" dirty="0"/>
          </a:p>
          <a:p>
            <a:r>
              <a:rPr lang="en-TR" dirty="0"/>
              <a:t>’’Abstract’’ açıklayıcı, net olmalı. </a:t>
            </a:r>
          </a:p>
          <a:p>
            <a:pPr lvl="1"/>
            <a:r>
              <a:rPr lang="en-TR" dirty="0"/>
              <a:t>Sorunu ortaya koy</a:t>
            </a:r>
          </a:p>
          <a:p>
            <a:pPr lvl="1"/>
            <a:r>
              <a:rPr lang="en-TR" dirty="0"/>
              <a:t>Nasıl yaptığını söyle</a:t>
            </a:r>
          </a:p>
          <a:p>
            <a:pPr lvl="1"/>
            <a:r>
              <a:rPr lang="en-TR" dirty="0"/>
              <a:t>Ne bulduğunu anlat</a:t>
            </a:r>
          </a:p>
          <a:p>
            <a:pPr lvl="1"/>
            <a:r>
              <a:rPr lang="en-TR" dirty="0"/>
              <a:t>Bulduğun ne işe yarayacak kısaca anlat</a:t>
            </a:r>
          </a:p>
          <a:p>
            <a:pPr lvl="1"/>
            <a:endParaRPr lang="en-TR" dirty="0"/>
          </a:p>
          <a:p>
            <a:r>
              <a:rPr lang="en-TR" dirty="0"/>
              <a:t>‘’ Introduction’’ </a:t>
            </a:r>
            <a:r>
              <a:rPr lang="en-TR" dirty="0">
                <a:sym typeface="Wingdings" pitchFamily="2" charset="2"/>
              </a:rPr>
              <a:t> Amaç net şekilde, </a:t>
            </a:r>
            <a:r>
              <a:rPr lang="en-TR" b="1" dirty="0">
                <a:sym typeface="Wingdings" pitchFamily="2" charset="2"/>
              </a:rPr>
              <a:t>lafı eğip bükmeden </a:t>
            </a:r>
            <a:r>
              <a:rPr lang="en-TR" dirty="0">
                <a:sym typeface="Wingdings" pitchFamily="2" charset="2"/>
              </a:rPr>
              <a:t>ifade edilmeli</a:t>
            </a:r>
          </a:p>
          <a:p>
            <a:pPr marL="0" indent="0">
              <a:buNone/>
            </a:pPr>
            <a:endParaRPr lang="en-TR" dirty="0">
              <a:sym typeface="Wingdings" pitchFamily="2" charset="2"/>
            </a:endParaRPr>
          </a:p>
          <a:p>
            <a:r>
              <a:rPr lang="en-TR" dirty="0"/>
              <a:t>’’ Çalışma dizaynı’’ net şekilde ifade edilmeli</a:t>
            </a:r>
          </a:p>
        </p:txBody>
      </p:sp>
    </p:spTree>
    <p:extLst>
      <p:ext uri="{BB962C8B-B14F-4D97-AF65-F5344CB8AC3E}">
        <p14:creationId xmlns:p14="http://schemas.microsoft.com/office/powerpoint/2010/main" val="16100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1B11A-B0B8-1A40-BFB3-913EAD7D8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210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TR" dirty="0"/>
              <a:t>Sonuçları yazarken tabloları </a:t>
            </a:r>
            <a:r>
              <a:rPr lang="en-TR" b="1" dirty="0"/>
              <a:t>tekrarlama</a:t>
            </a:r>
            <a:r>
              <a:rPr lang="en-TR" dirty="0"/>
              <a:t> !! </a:t>
            </a:r>
          </a:p>
          <a:p>
            <a:endParaRPr lang="en-TR" dirty="0"/>
          </a:p>
          <a:p>
            <a:r>
              <a:rPr lang="en-TR" b="1" dirty="0"/>
              <a:t>Can alıcı bulguları </a:t>
            </a:r>
            <a:r>
              <a:rPr lang="en-TR" dirty="0"/>
              <a:t>paylaş, gerisini tablolarda ver. </a:t>
            </a:r>
          </a:p>
          <a:p>
            <a:endParaRPr lang="en-TR" dirty="0"/>
          </a:p>
          <a:p>
            <a:r>
              <a:rPr lang="en-TR" dirty="0"/>
              <a:t>Tartışma kısmında en önemli nokta;</a:t>
            </a:r>
          </a:p>
          <a:p>
            <a:pPr lvl="1"/>
            <a:r>
              <a:rPr lang="en-TR" dirty="0"/>
              <a:t>Kısıtlılıkların açık şekilde verilmesi, bunu yaparken de mümkünse kısıtlılıkları öyle bir noktadan yakala ki onu </a:t>
            </a:r>
            <a:r>
              <a:rPr lang="en-TR" b="1" dirty="0"/>
              <a:t>kuvvetli yön </a:t>
            </a:r>
            <a:r>
              <a:rPr lang="en-TR" dirty="0"/>
              <a:t>olarak sunabil !!</a:t>
            </a:r>
          </a:p>
          <a:p>
            <a:pPr lvl="1"/>
            <a:endParaRPr lang="en-TR" dirty="0"/>
          </a:p>
          <a:p>
            <a:r>
              <a:rPr lang="en-TR" dirty="0"/>
              <a:t>Tablolar ve figürler makaleden </a:t>
            </a:r>
            <a:r>
              <a:rPr lang="en-TR" b="1" dirty="0"/>
              <a:t>alınıp başka yerde kullanılabilecek düzeyde ayrıntılı ve tam olsun</a:t>
            </a:r>
            <a:r>
              <a:rPr lang="en-TR" dirty="0"/>
              <a:t>, </a:t>
            </a:r>
            <a:r>
              <a:rPr lang="en-TR" i="1" dirty="0"/>
              <a:t>footnote </a:t>
            </a:r>
            <a:r>
              <a:rPr lang="en-TR" dirty="0"/>
              <a:t>halinde gereken tüm bilgileri ver!! </a:t>
            </a:r>
          </a:p>
        </p:txBody>
      </p:sp>
    </p:spTree>
    <p:extLst>
      <p:ext uri="{BB962C8B-B14F-4D97-AF65-F5344CB8AC3E}">
        <p14:creationId xmlns:p14="http://schemas.microsoft.com/office/powerpoint/2010/main" val="5525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5A2C-5DF3-AB4A-8027-355603B4A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>
                <a:solidFill>
                  <a:srgbClr val="FF0000"/>
                </a:solidFill>
              </a:rPr>
              <a:t>Dergi Seçimi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23879-0512-B842-A82A-EAF97BCE7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95" y="2100374"/>
            <a:ext cx="5498805" cy="4351338"/>
          </a:xfrm>
        </p:spPr>
        <p:txBody>
          <a:bodyPr/>
          <a:lstStyle/>
          <a:p>
            <a:r>
              <a:rPr lang="en-TR" dirty="0"/>
              <a:t>1- Potansiyel dergiler yazı tamamlanmadan önce belirlenmeli </a:t>
            </a:r>
          </a:p>
          <a:p>
            <a:pPr lvl="1"/>
            <a:r>
              <a:rPr lang="en-TR" dirty="0"/>
              <a:t>Yazının amacı ile derginin amacının kesişmesi önemli !</a:t>
            </a:r>
          </a:p>
          <a:p>
            <a:r>
              <a:rPr lang="en-TR" dirty="0"/>
              <a:t>2- Potansiyel dergilerden atıf yapılmalı.</a:t>
            </a:r>
          </a:p>
          <a:p>
            <a:r>
              <a:rPr lang="en-TR" dirty="0"/>
              <a:t>3- Spesifik branşların yanında makalenin amaç ve içeriğine uygun diğer branş dergileri de göz önünde tutulmalı</a:t>
            </a:r>
          </a:p>
        </p:txBody>
      </p:sp>
      <p:pic>
        <p:nvPicPr>
          <p:cNvPr id="4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4235AFB-C97F-A34A-9C21-B9467E089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12442" b="-567"/>
          <a:stretch/>
        </p:blipFill>
        <p:spPr>
          <a:xfrm>
            <a:off x="6351423" y="365125"/>
            <a:ext cx="5498805" cy="40282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7DC6B2-E9F8-1743-8361-297EBEA2F3B1}"/>
              </a:ext>
            </a:extLst>
          </p:cNvPr>
          <p:cNvSpPr/>
          <p:nvPr/>
        </p:nvSpPr>
        <p:spPr>
          <a:xfrm>
            <a:off x="6570325" y="2240186"/>
            <a:ext cx="2018122" cy="19796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6326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A780FE-1237-6141-AB94-B6A5289F401F}"/>
              </a:ext>
            </a:extLst>
          </p:cNvPr>
          <p:cNvSpPr/>
          <p:nvPr/>
        </p:nvSpPr>
        <p:spPr>
          <a:xfrm>
            <a:off x="7394492" y="702749"/>
            <a:ext cx="3620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R"/>
              <a:t>https://emeunet.eular.org/top_journals_in_rheumatology.cfm</a:t>
            </a:r>
            <a:endParaRPr lang="en-TR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26D12C1-A3F2-8846-9606-9F481434C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9" y="297711"/>
            <a:ext cx="6532795" cy="2656736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701EAD-7690-4541-B393-D21D1E4BF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9" y="3903554"/>
            <a:ext cx="5167141" cy="1908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8EE26F-1180-374C-99C1-8F6CFAB92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661" y="3775964"/>
            <a:ext cx="5458498" cy="22194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E1732C-AB74-5743-A66B-1760286BFA72}"/>
              </a:ext>
            </a:extLst>
          </p:cNvPr>
          <p:cNvSpPr txBox="1"/>
          <p:nvPr/>
        </p:nvSpPr>
        <p:spPr>
          <a:xfrm>
            <a:off x="7813214" y="6155251"/>
            <a:ext cx="2783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www.scimagojr.com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15840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7EC795-5D78-3F46-8CA1-19FEFB4EDAF8}"/>
              </a:ext>
            </a:extLst>
          </p:cNvPr>
          <p:cNvSpPr/>
          <p:nvPr/>
        </p:nvSpPr>
        <p:spPr>
          <a:xfrm>
            <a:off x="909644" y="4993390"/>
            <a:ext cx="1037271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R" dirty="0">
                <a:hlinkClick r:id="rId2"/>
              </a:rPr>
              <a:t>https://www.journalguide.com</a:t>
            </a:r>
            <a:endParaRPr lang="en-TR" dirty="0"/>
          </a:p>
          <a:p>
            <a:r>
              <a:rPr lang="en-US" dirty="0">
                <a:hlinkClick r:id="rId3"/>
              </a:rPr>
              <a:t>https://journalfinder.elsevier.com</a:t>
            </a:r>
            <a:endParaRPr lang="en-US" dirty="0"/>
          </a:p>
          <a:p>
            <a:r>
              <a:rPr lang="en-US" dirty="0">
                <a:hlinkClick r:id="rId4"/>
              </a:rPr>
              <a:t>https://journalsuggester.springer.com</a:t>
            </a:r>
            <a:endParaRPr lang="en-US" dirty="0"/>
          </a:p>
          <a:p>
            <a:r>
              <a:rPr lang="en-US" dirty="0">
                <a:hlinkClick r:id="rId5"/>
              </a:rPr>
              <a:t>https://journalfinder.wiley.com/search?type=match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authorservices.taylorandfrancis.com</a:t>
            </a:r>
            <a:r>
              <a:rPr lang="en-US" dirty="0"/>
              <a:t>/publishing-your-research/choosing-a-journal/journal-suggester/</a:t>
            </a:r>
            <a:endParaRPr lang="en-TR" dirty="0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A300A2B-EDF2-6B45-86C4-6710D47BD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149" y="568633"/>
            <a:ext cx="10391063" cy="419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1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81499-E14F-4A4C-BB3F-B5639E6AB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37" y="224986"/>
            <a:ext cx="10515600" cy="1325563"/>
          </a:xfrm>
        </p:spPr>
        <p:txBody>
          <a:bodyPr/>
          <a:lstStyle/>
          <a:p>
            <a:r>
              <a:rPr lang="en-TR" b="1" dirty="0"/>
              <a:t>Hakemlik – Editör kurulu – Editörlük </a:t>
            </a:r>
          </a:p>
        </p:txBody>
      </p:sp>
      <p:pic>
        <p:nvPicPr>
          <p:cNvPr id="8" name="Picture 7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34987ADE-72B2-9A49-AFCD-877539C9C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96" t="39690" r="9587" b="20930"/>
          <a:stretch/>
        </p:blipFill>
        <p:spPr>
          <a:xfrm>
            <a:off x="861083" y="4015893"/>
            <a:ext cx="1998920" cy="2513495"/>
          </a:xfrm>
          <a:prstGeom prst="rect">
            <a:avLst/>
          </a:prstGeom>
        </p:spPr>
      </p:pic>
      <p:pic>
        <p:nvPicPr>
          <p:cNvPr id="12" name="Picture 11" descr="A person wearing a suit and tie&#10;&#10;Description automatically generated with low confidence">
            <a:extLst>
              <a:ext uri="{FF2B5EF4-FFF2-40B4-BE49-F238E27FC236}">
                <a16:creationId xmlns:a16="http://schemas.microsoft.com/office/drawing/2014/main" id="{69902B94-6616-5545-B241-A5D0A466D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03" t="38766" r="11757" b="28681"/>
          <a:stretch/>
        </p:blipFill>
        <p:spPr>
          <a:xfrm>
            <a:off x="4345903" y="3787836"/>
            <a:ext cx="1840714" cy="25134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08D1E-12F1-3F47-898C-229912E40C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45" t="6212" r="44439" b="57724"/>
          <a:stretch/>
        </p:blipFill>
        <p:spPr>
          <a:xfrm>
            <a:off x="9781953" y="4175781"/>
            <a:ext cx="1888968" cy="2275257"/>
          </a:xfrm>
          <a:prstGeom prst="rect">
            <a:avLst/>
          </a:prstGeom>
        </p:spPr>
      </p:pic>
      <p:sp>
        <p:nvSpPr>
          <p:cNvPr id="14" name="Oval Callout 13">
            <a:extLst>
              <a:ext uri="{FF2B5EF4-FFF2-40B4-BE49-F238E27FC236}">
                <a16:creationId xmlns:a16="http://schemas.microsoft.com/office/drawing/2014/main" id="{F37DB730-77FC-9D48-8BBB-309CE1ECE514}"/>
              </a:ext>
            </a:extLst>
          </p:cNvPr>
          <p:cNvSpPr/>
          <p:nvPr/>
        </p:nvSpPr>
        <p:spPr>
          <a:xfrm>
            <a:off x="728663" y="2228142"/>
            <a:ext cx="2349618" cy="15596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400" dirty="0"/>
              <a:t>YÖNTEM &gt; SONUÇ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24F46B-EEE0-F445-8EB3-F0289A48597A}"/>
              </a:ext>
            </a:extLst>
          </p:cNvPr>
          <p:cNvSpPr txBox="1"/>
          <p:nvPr/>
        </p:nvSpPr>
        <p:spPr>
          <a:xfrm>
            <a:off x="4080462" y="1236072"/>
            <a:ext cx="23799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2600" dirty="0"/>
              <a:t>En önemli nokta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B1281CD2-BD2A-DF4F-B339-24211C5320F0}"/>
              </a:ext>
            </a:extLst>
          </p:cNvPr>
          <p:cNvSpPr/>
          <p:nvPr/>
        </p:nvSpPr>
        <p:spPr>
          <a:xfrm>
            <a:off x="4866398" y="1830504"/>
            <a:ext cx="808074" cy="999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6174E0-6E96-3440-A2B0-DED1980219EE}"/>
              </a:ext>
            </a:extLst>
          </p:cNvPr>
          <p:cNvSpPr txBox="1"/>
          <p:nvPr/>
        </p:nvSpPr>
        <p:spPr>
          <a:xfrm>
            <a:off x="4378151" y="2975133"/>
            <a:ext cx="17801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3400" dirty="0"/>
              <a:t>MENTOR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0C516B23-4EA2-BA41-BD63-63EAFECD2B97}"/>
              </a:ext>
            </a:extLst>
          </p:cNvPr>
          <p:cNvSpPr/>
          <p:nvPr/>
        </p:nvSpPr>
        <p:spPr>
          <a:xfrm>
            <a:off x="6544915" y="4264736"/>
            <a:ext cx="2349618" cy="1559694"/>
          </a:xfrm>
          <a:prstGeom prst="wedgeEllipseCallout">
            <a:avLst>
              <a:gd name="adj1" fmla="val -65180"/>
              <a:gd name="adj2" fmla="val 40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400" dirty="0"/>
              <a:t>DOĞRU SORUYU SOR</a:t>
            </a: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DA42E4C1-4274-ED4E-889E-682D8BCDB2F2}"/>
              </a:ext>
            </a:extLst>
          </p:cNvPr>
          <p:cNvSpPr/>
          <p:nvPr/>
        </p:nvSpPr>
        <p:spPr>
          <a:xfrm>
            <a:off x="9321303" y="2045618"/>
            <a:ext cx="2349618" cy="1325564"/>
          </a:xfrm>
          <a:prstGeom prst="wedgeEllipseCallout">
            <a:avLst>
              <a:gd name="adj1" fmla="val 16274"/>
              <a:gd name="adj2" fmla="val 108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2400" dirty="0"/>
              <a:t>BAKIŞ AÇINI DEĞİŞTİR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8EF43-9FBC-B547-BC11-0AD563772396}"/>
              </a:ext>
            </a:extLst>
          </p:cNvPr>
          <p:cNvSpPr txBox="1"/>
          <p:nvPr/>
        </p:nvSpPr>
        <p:spPr>
          <a:xfrm>
            <a:off x="728663" y="6529388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dirty="0"/>
              <a:t>Prof. Dr. Mutlu Hayran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36D8E-FDD9-0D45-B544-EF2E4D38CBEA}"/>
              </a:ext>
            </a:extLst>
          </p:cNvPr>
          <p:cNvSpPr txBox="1"/>
          <p:nvPr/>
        </p:nvSpPr>
        <p:spPr>
          <a:xfrm>
            <a:off x="4146153" y="6409250"/>
            <a:ext cx="240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dirty="0"/>
              <a:t>Prof. Dr. Umut Kalyoncu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DE511-B8E4-5845-A6FC-F23304B528B9}"/>
              </a:ext>
            </a:extLst>
          </p:cNvPr>
          <p:cNvSpPr txBox="1"/>
          <p:nvPr/>
        </p:nvSpPr>
        <p:spPr>
          <a:xfrm>
            <a:off x="9567882" y="6542604"/>
            <a:ext cx="231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dirty="0"/>
              <a:t>Prof. Dr. Ömer Karadağ</a:t>
            </a:r>
          </a:p>
        </p:txBody>
      </p:sp>
    </p:spTree>
    <p:extLst>
      <p:ext uri="{BB962C8B-B14F-4D97-AF65-F5344CB8AC3E}">
        <p14:creationId xmlns:p14="http://schemas.microsoft.com/office/powerpoint/2010/main" val="4815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5D61-6E26-8D44-9E12-BEF2A65F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2F532-457F-7740-B48F-C3BA2411E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4" name="Picture 3" descr="Diagram, website&#10;&#10;Description automatically generated">
            <a:extLst>
              <a:ext uri="{FF2B5EF4-FFF2-40B4-BE49-F238E27FC236}">
                <a16:creationId xmlns:a16="http://schemas.microsoft.com/office/drawing/2014/main" id="{DE8D1EFD-2C39-704F-BCE3-16A21A5D4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56" y="896329"/>
            <a:ext cx="6576998" cy="46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297</Words>
  <Application>Microsoft Macintosh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Editör nereye bakar?</vt:lpstr>
      <vt:lpstr>PowerPoint Presentation</vt:lpstr>
      <vt:lpstr>PowerPoint Presentation</vt:lpstr>
      <vt:lpstr>Dergi Seçimi</vt:lpstr>
      <vt:lpstr>PowerPoint Presentation</vt:lpstr>
      <vt:lpstr>PowerPoint Presentation</vt:lpstr>
      <vt:lpstr>Hakemlik – Editör kurulu – Editörlük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Emre Bilgin</dc:creator>
  <cp:lastModifiedBy>Emre Bilgin</cp:lastModifiedBy>
  <cp:revision>25</cp:revision>
  <dcterms:created xsi:type="dcterms:W3CDTF">2021-06-01T10:43:29Z</dcterms:created>
  <dcterms:modified xsi:type="dcterms:W3CDTF">2021-06-07T19:39:32Z</dcterms:modified>
</cp:coreProperties>
</file>