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307" r:id="rId5"/>
    <p:sldId id="309" r:id="rId6"/>
    <p:sldId id="308" r:id="rId7"/>
    <p:sldId id="282" r:id="rId8"/>
    <p:sldId id="283" r:id="rId9"/>
    <p:sldId id="284" r:id="rId10"/>
    <p:sldId id="285" r:id="rId11"/>
    <p:sldId id="286" r:id="rId12"/>
    <p:sldId id="287" r:id="rId13"/>
    <p:sldId id="310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3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8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94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06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4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25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2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66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10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15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3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8F6D-934E-4175-87D1-9565C7B88317}" type="datetimeFigureOut">
              <a:rPr lang="tr-TR" smtClean="0"/>
              <a:t>08/09/2021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FF4C-3899-4AF9-8B03-80FA5080D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3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658;p66">
            <a:extLst>
              <a:ext uri="{FF2B5EF4-FFF2-40B4-BE49-F238E27FC236}">
                <a16:creationId xmlns="" xmlns:a16="http://schemas.microsoft.com/office/drawing/2014/main" id="{818127D6-BE17-B84B-888A-A476E7E9A759}"/>
              </a:ext>
            </a:extLst>
          </p:cNvPr>
          <p:cNvSpPr/>
          <p:nvPr/>
        </p:nvSpPr>
        <p:spPr>
          <a:xfrm>
            <a:off x="376824" y="4466965"/>
            <a:ext cx="10547764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 smtClean="0">
                <a:solidFill>
                  <a:srgbClr val="7F7F7F"/>
                </a:solidFill>
                <a:latin typeface="Nunito Sans"/>
                <a:ea typeface="Nunito Sans"/>
                <a:cs typeface="Nunito Sans"/>
                <a:sym typeface="Nunito Sans"/>
              </a:rPr>
              <a:t>Dr. Umut Kalyoncu</a:t>
            </a:r>
            <a:endParaRPr sz="2800" dirty="0">
              <a:solidFill>
                <a:srgbClr val="7F7F7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Google Shape;659;p66">
            <a:extLst>
              <a:ext uri="{FF2B5EF4-FFF2-40B4-BE49-F238E27FC236}">
                <a16:creationId xmlns="" xmlns:a16="http://schemas.microsoft.com/office/drawing/2014/main" id="{258864DB-DE79-E44F-B1DE-15E44668C07D}"/>
              </a:ext>
            </a:extLst>
          </p:cNvPr>
          <p:cNvSpPr txBox="1"/>
          <p:nvPr/>
        </p:nvSpPr>
        <p:spPr>
          <a:xfrm>
            <a:off x="376824" y="2087778"/>
            <a:ext cx="6740668" cy="60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 smtClean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RomatoScope</a:t>
            </a:r>
            <a:r>
              <a:rPr lang="tr-TR" sz="3600" dirty="0" smtClean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 </a:t>
            </a:r>
            <a:r>
              <a:rPr lang="tr-TR" sz="3600" dirty="0" err="1" smtClean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Romatoloji</a:t>
            </a:r>
            <a:r>
              <a:rPr lang="tr-TR" sz="3600" dirty="0" smtClean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Kullanılan İlaçlar; </a:t>
            </a:r>
            <a:r>
              <a:rPr lang="tr-TR" sz="3600" dirty="0" err="1" smtClean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Metotreksat</a:t>
            </a:r>
            <a:endParaRPr sz="3600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87699"/>
              </p:ext>
            </p:extLst>
          </p:nvPr>
        </p:nvGraphicFramePr>
        <p:xfrm>
          <a:off x="1787185" y="538163"/>
          <a:ext cx="849063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606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1505244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Öneriler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Öneriler (n)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UK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MTX </a:t>
                      </a:r>
                      <a:r>
                        <a:rPr lang="tr-TR" sz="2000" dirty="0" err="1" smtClean="0"/>
                        <a:t>toksisitesi</a:t>
                      </a:r>
                      <a:r>
                        <a:rPr lang="tr-TR" sz="2000" dirty="0" smtClean="0"/>
                        <a:t> ile ilgili risk faktörleri (Alkol </a:t>
                      </a:r>
                      <a:r>
                        <a:rPr lang="tr-TR" sz="2000" dirty="0" err="1" smtClean="0"/>
                        <a:t>vs</a:t>
                      </a:r>
                      <a:r>
                        <a:rPr lang="tr-TR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Bazen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BMI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Bazen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Kan Basıncı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Hayır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CBC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Her zaman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Karaciğer biyokimya testleri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Her zaman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HBV ve HCV </a:t>
                      </a:r>
                      <a:r>
                        <a:rPr lang="tr-TR" sz="2000" dirty="0" err="1" smtClean="0"/>
                        <a:t>serolojisi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Bazen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0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HIV </a:t>
                      </a:r>
                      <a:r>
                        <a:rPr lang="tr-TR" sz="2000" dirty="0" err="1" smtClean="0"/>
                        <a:t>serolojisi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Hayır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8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Açlık </a:t>
                      </a:r>
                      <a:r>
                        <a:rPr lang="tr-TR" sz="2000" dirty="0" err="1" smtClean="0"/>
                        <a:t>glukozu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Her zaman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133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Lipid</a:t>
                      </a:r>
                      <a:r>
                        <a:rPr lang="tr-TR" sz="2000" dirty="0" smtClean="0"/>
                        <a:t> profili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Sıklıkla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806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Akciğer </a:t>
                      </a:r>
                      <a:r>
                        <a:rPr lang="tr-TR" sz="2000" dirty="0" err="1" smtClean="0"/>
                        <a:t>grafisi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Bazen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97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Gebelik testi (uygunluğuna</a:t>
                      </a:r>
                      <a:r>
                        <a:rPr lang="tr-TR" sz="2000" baseline="0" dirty="0" smtClean="0"/>
                        <a:t> göre)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Bazen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09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Tüberküloz taraması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Nadiren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31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Solunum fonksiyon testi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Hayır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847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Solunum</a:t>
                      </a:r>
                      <a:r>
                        <a:rPr lang="tr-TR" sz="2000" baseline="0" dirty="0" smtClean="0"/>
                        <a:t> fonksiyon testi rutin olarak önerilmez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Evet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686847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42330" y="-27584"/>
            <a:ext cx="488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MTX Başlangıç Değerlendirmesi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884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64818"/>
              </p:ext>
            </p:extLst>
          </p:nvPr>
        </p:nvGraphicFramePr>
        <p:xfrm>
          <a:off x="287606" y="675958"/>
          <a:ext cx="1161366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8092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1519311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Öneriler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Öneriler 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UK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MTX </a:t>
                      </a:r>
                      <a:r>
                        <a:rPr lang="tr-TR" sz="2400" dirty="0" err="1" smtClean="0"/>
                        <a:t>toksisitesi</a:t>
                      </a:r>
                      <a:r>
                        <a:rPr lang="tr-TR" sz="2400" dirty="0" smtClean="0"/>
                        <a:t> ile ilgili risk faktörleri (Alkol </a:t>
                      </a:r>
                      <a:r>
                        <a:rPr lang="tr-TR" sz="2400" dirty="0" err="1" smtClean="0"/>
                        <a:t>vs</a:t>
                      </a:r>
                      <a:r>
                        <a:rPr lang="tr-TR" sz="240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Bazen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CBC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Her zaman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Karaciğer biyokimya testleri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Her zaman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Böbrek biyokimya testleri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Her zaman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Solunum fonksiyon testi rutinde</a:t>
                      </a:r>
                      <a:r>
                        <a:rPr lang="tr-TR" sz="2400" baseline="0" dirty="0" smtClean="0"/>
                        <a:t> önerilmez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Evet 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MTX başlandığı</a:t>
                      </a:r>
                      <a:r>
                        <a:rPr lang="tr-TR" sz="2400" baseline="0" dirty="0" smtClean="0"/>
                        <a:t> veya doz arttırıldığı sıradaki </a:t>
                      </a:r>
                      <a:r>
                        <a:rPr lang="tr-TR" sz="2400" baseline="0" dirty="0" err="1" smtClean="0"/>
                        <a:t>monitörizasyon</a:t>
                      </a:r>
                      <a:r>
                        <a:rPr lang="tr-TR" sz="2400" baseline="0" dirty="0" smtClean="0"/>
                        <a:t> sıklığı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4-6 hafta boyunca her iki haftada bir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İlk üç ayda en az ayda bir kez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Stabil doza ulaşana kadar 4-6 haftada bir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400" dirty="0" smtClean="0"/>
                        <a:t>2</a:t>
                      </a:r>
                    </a:p>
                    <a:p>
                      <a:r>
                        <a:rPr lang="tr-TR" sz="2400" dirty="0" smtClean="0"/>
                        <a:t>1</a:t>
                      </a:r>
                    </a:p>
                    <a:p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Nadir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Bazen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Sıklıkla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0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MTX stabil doza ulaştıktan sonra </a:t>
                      </a:r>
                      <a:r>
                        <a:rPr lang="tr-TR" sz="2400" dirty="0" err="1" smtClean="0"/>
                        <a:t>moniterizasyon</a:t>
                      </a:r>
                      <a:r>
                        <a:rPr lang="tr-TR" sz="2400" baseline="0" dirty="0" smtClean="0"/>
                        <a:t> sıklığı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4-12 hastada bir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12 haftada bir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2400" baseline="0" dirty="0" smtClean="0"/>
                        <a:t>12-16 haftada bir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400" dirty="0" smtClean="0"/>
                        <a:t>5</a:t>
                      </a:r>
                    </a:p>
                    <a:p>
                      <a:r>
                        <a:rPr lang="tr-TR" sz="2400" dirty="0" smtClean="0"/>
                        <a:t>1</a:t>
                      </a:r>
                    </a:p>
                    <a:p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400" dirty="0" smtClean="0"/>
                        <a:t>Bazen</a:t>
                      </a:r>
                    </a:p>
                    <a:p>
                      <a:r>
                        <a:rPr lang="tr-TR" sz="2400" dirty="0" smtClean="0"/>
                        <a:t>Sıklıkla</a:t>
                      </a:r>
                    </a:p>
                    <a:p>
                      <a:r>
                        <a:rPr lang="tr-TR" sz="2400" dirty="0" smtClean="0"/>
                        <a:t>Sıklıkla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886121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287606" y="115723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MTX; </a:t>
            </a:r>
            <a:r>
              <a:rPr lang="tr-TR" sz="3200" b="1" dirty="0" err="1" smtClean="0">
                <a:solidFill>
                  <a:srgbClr val="FF0000"/>
                </a:solidFill>
              </a:rPr>
              <a:t>Moniterizasyon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422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826757"/>
              </p:ext>
            </p:extLst>
          </p:nvPr>
        </p:nvGraphicFramePr>
        <p:xfrm>
          <a:off x="1788828" y="777631"/>
          <a:ext cx="8072623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853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1683657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2148113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 (n)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Alkol alımı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Madde bağımlılığı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Dikkatli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Yaş &gt; 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Dikkatli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Kardiyovasküler</a:t>
                      </a:r>
                      <a:r>
                        <a:rPr lang="tr-TR" sz="1600" dirty="0" smtClean="0"/>
                        <a:t> hastalık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Kullanılabilir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Kullanılabilir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Malinite</a:t>
                      </a:r>
                      <a:r>
                        <a:rPr lang="tr-TR" sz="1600" baseline="0" dirty="0" smtClean="0"/>
                        <a:t> öyküsü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Kullanılabilir</a:t>
                      </a:r>
                      <a:r>
                        <a:rPr lang="tr-TR" sz="1600" baseline="0" dirty="0" smtClean="0"/>
                        <a:t>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Kullanılabilir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Lenfoproliferatif</a:t>
                      </a:r>
                      <a:r>
                        <a:rPr lang="tr-TR" sz="1600" dirty="0" smtClean="0"/>
                        <a:t> hastalık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Kullanılmamalı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0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Aktif </a:t>
                      </a:r>
                      <a:r>
                        <a:rPr lang="tr-TR" sz="1600" dirty="0" err="1" smtClean="0"/>
                        <a:t>malinite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Kullanılmamalı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8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Kemik iliği depresyonu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Kullanılmamalı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400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Lökosit &lt; 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Kullanılmamalı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34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Trombosit</a:t>
                      </a:r>
                      <a:r>
                        <a:rPr lang="tr-TR" sz="1600" dirty="0" smtClean="0"/>
                        <a:t> &lt; 100.000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04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Önceden var olan akciğer hastalığı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 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04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Bozulmuş karaciğer biyokimyası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10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Akut ve kronik </a:t>
                      </a:r>
                      <a:r>
                        <a:rPr lang="tr-TR" sz="1600" dirty="0" err="1" smtClean="0"/>
                        <a:t>viral</a:t>
                      </a:r>
                      <a:r>
                        <a:rPr lang="tr-TR" sz="1600" dirty="0" smtClean="0"/>
                        <a:t> hepatit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</a:t>
                      </a:r>
                      <a:r>
                        <a:rPr lang="tr-TR" sz="1600" baseline="0" dirty="0" smtClean="0"/>
                        <a:t>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Akut kullanılmamalı</a:t>
                      </a:r>
                    </a:p>
                    <a:p>
                      <a:r>
                        <a:rPr lang="tr-TR" sz="1600" dirty="0" smtClean="0"/>
                        <a:t>Kronik 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810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Bozulmuş karaciğer sentetik fonksiyonu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Kullanılmamalı 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Dikkatli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87603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114696" y="-2497"/>
            <a:ext cx="490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MTX; Özel durumlarda kullanılması-1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89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49461"/>
              </p:ext>
            </p:extLst>
          </p:nvPr>
        </p:nvGraphicFramePr>
        <p:xfrm>
          <a:off x="828866" y="1988504"/>
          <a:ext cx="1014292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458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2115446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2699016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Öneriler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Öneriler (n)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UK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Kronik Böbrek hastalığı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Dikkatli (1)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Kullanılmamalı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Ciddi Böbrek hastalıkları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Kullanılmamalı (3)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Kullanılmamalı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Akut veya kronik </a:t>
                      </a:r>
                      <a:r>
                        <a:rPr lang="tr-TR" sz="2000" dirty="0" err="1" smtClean="0"/>
                        <a:t>infeksiyonlarda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Kullanılmamalı</a:t>
                      </a:r>
                      <a:r>
                        <a:rPr lang="tr-TR" sz="2000" baseline="0" dirty="0" smtClean="0"/>
                        <a:t> (1)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Kullanılmamalı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Gebelik planlama döneminde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Dikkatli (4)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Dikkatli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Gebelik</a:t>
                      </a:r>
                      <a:r>
                        <a:rPr lang="tr-TR" sz="2000" baseline="0" dirty="0" smtClean="0"/>
                        <a:t> ve </a:t>
                      </a:r>
                      <a:r>
                        <a:rPr lang="tr-TR" sz="2000" baseline="0" dirty="0" err="1" smtClean="0"/>
                        <a:t>laktasyon</a:t>
                      </a:r>
                      <a:r>
                        <a:rPr lang="tr-TR" sz="2000" baseline="0" dirty="0" smtClean="0"/>
                        <a:t> dönemi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Kullanılmamalı (4)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Kullanılmamalı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Yetersiz </a:t>
                      </a:r>
                      <a:r>
                        <a:rPr lang="tr-TR" sz="2000" dirty="0" err="1" smtClean="0"/>
                        <a:t>kontrasepsiyon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Kullanılmamalı (1)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0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Kontrasepsiyon</a:t>
                      </a:r>
                      <a:r>
                        <a:rPr lang="tr-TR" sz="2000" dirty="0" smtClean="0"/>
                        <a:t> kullanımı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Kullanılabilir (1)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Kullanılabilir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886121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108613" y="102470"/>
            <a:ext cx="490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MTX; Özel durumlarda kullanılması-2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45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98916"/>
              </p:ext>
            </p:extLst>
          </p:nvPr>
        </p:nvGraphicFramePr>
        <p:xfrm>
          <a:off x="1325151" y="737851"/>
          <a:ext cx="1014292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801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1690103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2699016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 (n)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Başlangıç haftalık dozu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≥ 10 mg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≥ 12.5 mg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≥ 15 mg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5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Sıklıkla </a:t>
                      </a:r>
                    </a:p>
                    <a:p>
                      <a:r>
                        <a:rPr lang="tr-TR" sz="1600" dirty="0" smtClean="0"/>
                        <a:t>Sıklıkla</a:t>
                      </a:r>
                    </a:p>
                    <a:p>
                      <a:r>
                        <a:rPr lang="tr-TR" sz="1600" dirty="0" smtClean="0"/>
                        <a:t>Sıklıkla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Maksimum Doz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20 mg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25 mg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Klinik</a:t>
                      </a:r>
                      <a:r>
                        <a:rPr lang="tr-TR" sz="1600" baseline="0" dirty="0" smtClean="0"/>
                        <a:t> doz ve </a:t>
                      </a:r>
                      <a:r>
                        <a:rPr lang="tr-TR" sz="1600" baseline="0" dirty="0" err="1" smtClean="0"/>
                        <a:t>tolere</a:t>
                      </a:r>
                      <a:r>
                        <a:rPr lang="tr-TR" sz="1600" baseline="0" dirty="0" smtClean="0"/>
                        <a:t> edilmesine göre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5</a:t>
                      </a:r>
                    </a:p>
                    <a:p>
                      <a:r>
                        <a:rPr lang="tr-TR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Nadiren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Hiçbir zaman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Uygulama şekli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Başlangıçta oral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Başlangıçta oral veya </a:t>
                      </a:r>
                      <a:r>
                        <a:rPr lang="tr-TR" sz="1600" dirty="0" err="1" smtClean="0"/>
                        <a:t>parenteral</a:t>
                      </a:r>
                      <a:endParaRPr lang="tr-TR" sz="1600" dirty="0" smtClean="0"/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err="1" smtClean="0"/>
                        <a:t>Oral’den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parenterale</a:t>
                      </a:r>
                      <a:r>
                        <a:rPr lang="tr-TR" sz="1600" dirty="0" smtClean="0"/>
                        <a:t> değişim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err="1" smtClean="0"/>
                        <a:t>Parenteralden</a:t>
                      </a:r>
                      <a:r>
                        <a:rPr lang="tr-TR" sz="1600" baseline="0" dirty="0" smtClean="0"/>
                        <a:t> orale geçiş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4</a:t>
                      </a:r>
                    </a:p>
                    <a:p>
                      <a:r>
                        <a:rPr lang="tr-TR" sz="1600" dirty="0" smtClean="0"/>
                        <a:t>3</a:t>
                      </a:r>
                    </a:p>
                    <a:p>
                      <a:r>
                        <a:rPr lang="tr-TR" sz="1600" dirty="0" smtClean="0"/>
                        <a:t>9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Bazen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Bazen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Bazen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Doz </a:t>
                      </a:r>
                      <a:r>
                        <a:rPr lang="tr-TR" sz="1600" dirty="0" err="1" smtClean="0"/>
                        <a:t>titrasyonu</a:t>
                      </a:r>
                      <a:r>
                        <a:rPr lang="tr-TR" sz="1600" dirty="0" smtClean="0"/>
                        <a:t> (arttırma)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Her 2-4 haftada bir 5 mg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Her 2-6 haftada bir 2.5-5 mg</a:t>
                      </a:r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Her 6 haftada bir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3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Nadiren</a:t>
                      </a:r>
                    </a:p>
                    <a:p>
                      <a:r>
                        <a:rPr lang="tr-TR" sz="1600" dirty="0" smtClean="0"/>
                        <a:t>Nadiren</a:t>
                      </a:r>
                    </a:p>
                    <a:p>
                      <a:r>
                        <a:rPr lang="tr-TR" sz="1600" dirty="0" smtClean="0"/>
                        <a:t>Nadiren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Kesilme veya doz azaltılması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6 ay</a:t>
                      </a:r>
                      <a:r>
                        <a:rPr lang="tr-TR" sz="1600" baseline="0" dirty="0" smtClean="0"/>
                        <a:t> veya daha uzun </a:t>
                      </a:r>
                      <a:r>
                        <a:rPr lang="tr-TR" sz="1600" baseline="0" dirty="0" err="1" smtClean="0"/>
                        <a:t>remisyonda</a:t>
                      </a:r>
                      <a:r>
                        <a:rPr lang="tr-TR" sz="1600" baseline="0" dirty="0" smtClean="0"/>
                        <a:t> yavaşça doz azaltma</a:t>
                      </a:r>
                      <a:endParaRPr lang="tr-TR" sz="1600" dirty="0" smtClean="0"/>
                    </a:p>
                    <a:p>
                      <a:pPr marL="514350" indent="-514350">
                        <a:buFont typeface="+mj-lt"/>
                        <a:buAutoNum type="romanLcPeriod"/>
                      </a:pPr>
                      <a:r>
                        <a:rPr lang="tr-TR" sz="1600" dirty="0" smtClean="0"/>
                        <a:t>12 ay veya uzun </a:t>
                      </a:r>
                      <a:r>
                        <a:rPr lang="tr-TR" sz="1600" dirty="0" err="1" smtClean="0"/>
                        <a:t>remisyonda</a:t>
                      </a:r>
                      <a:r>
                        <a:rPr lang="tr-TR" sz="1600" dirty="0" smtClean="0"/>
                        <a:t> yavaşça doz azaltma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2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118005" y="-26127"/>
            <a:ext cx="3580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MTX; Doz ve uygulama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09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33486"/>
              </p:ext>
            </p:extLst>
          </p:nvPr>
        </p:nvGraphicFramePr>
        <p:xfrm>
          <a:off x="211016" y="1370193"/>
          <a:ext cx="11798104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050">
                  <a:extLst>
                    <a:ext uri="{9D8B030D-6E8A-4147-A177-3AD203B41FA5}">
                      <a16:colId xmlns:a16="http://schemas.microsoft.com/office/drawing/2014/main" xmlns="" val="4160473568"/>
                    </a:ext>
                  </a:extLst>
                </a:gridCol>
                <a:gridCol w="980150">
                  <a:extLst>
                    <a:ext uri="{9D8B030D-6E8A-4147-A177-3AD203B41FA5}">
                      <a16:colId xmlns:a16="http://schemas.microsoft.com/office/drawing/2014/main" xmlns="" val="1729963995"/>
                    </a:ext>
                  </a:extLst>
                </a:gridCol>
                <a:gridCol w="1070904">
                  <a:extLst>
                    <a:ext uri="{9D8B030D-6E8A-4147-A177-3AD203B41FA5}">
                      <a16:colId xmlns:a16="http://schemas.microsoft.com/office/drawing/2014/main" xmlns="" val="23102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Öneriler (n)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UK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06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Karaciğer enzim yüksekliği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dirty="0" smtClean="0"/>
                        <a:t>≥ 2x: doz azaltılması</a:t>
                      </a:r>
                      <a:r>
                        <a:rPr lang="tr-TR" sz="1600" baseline="0" dirty="0" smtClean="0"/>
                        <a:t> veya geçici olarak kesilmesi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baseline="0" dirty="0" smtClean="0"/>
                        <a:t>Kalıcı olarak yüksek; tedavinin kesilmesi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baseline="0" dirty="0" smtClean="0"/>
                        <a:t>Kalıcı olarak 3x kadar yükseklik; MTX dozunun düzenlenmesi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baseline="0" dirty="0" smtClean="0"/>
                        <a:t>&gt; 3x; MTX kesilmesi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baseline="0" dirty="0" smtClean="0"/>
                        <a:t>MTX kesildikten sonra kalıcı olarak yüksek seyretmesi (&gt; 3x veya az); Tanısal prosedür düşünülmeli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tr-TR" sz="1600" baseline="0" dirty="0" smtClean="0"/>
                        <a:t>MTX kesildikten sonra kalıcı olarak yüksek veya karaciğer hastalığı için diğer risk faktörlerinin bulunması; Karaciğer biyopsisi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2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2</a:t>
                      </a:r>
                    </a:p>
                    <a:p>
                      <a:r>
                        <a:rPr lang="tr-TR" sz="1600" dirty="0" smtClean="0"/>
                        <a:t>1</a:t>
                      </a:r>
                    </a:p>
                    <a:p>
                      <a:r>
                        <a:rPr lang="tr-TR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 smtClean="0"/>
                    </a:p>
                    <a:p>
                      <a:r>
                        <a:rPr lang="tr-TR" sz="1600" dirty="0" smtClean="0"/>
                        <a:t>Sıklıkla</a:t>
                      </a:r>
                    </a:p>
                    <a:p>
                      <a:r>
                        <a:rPr lang="tr-TR" sz="1600" dirty="0" smtClean="0"/>
                        <a:t>Her zaman</a:t>
                      </a:r>
                    </a:p>
                    <a:p>
                      <a:r>
                        <a:rPr lang="tr-TR" sz="1600" dirty="0" smtClean="0"/>
                        <a:t>Nadiren</a:t>
                      </a:r>
                    </a:p>
                    <a:p>
                      <a:r>
                        <a:rPr lang="tr-TR" sz="1600" dirty="0" smtClean="0"/>
                        <a:t>Her zaman</a:t>
                      </a:r>
                    </a:p>
                    <a:p>
                      <a:r>
                        <a:rPr lang="tr-TR" sz="1600" dirty="0" smtClean="0"/>
                        <a:t>Her zaman</a:t>
                      </a:r>
                    </a:p>
                    <a:p>
                      <a:r>
                        <a:rPr lang="tr-TR" sz="1600" dirty="0" smtClean="0"/>
                        <a:t>Bazen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4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MTX ile ilişkili </a:t>
                      </a:r>
                      <a:r>
                        <a:rPr lang="tr-TR" sz="1600" dirty="0" err="1" smtClean="0"/>
                        <a:t>respiratuar</a:t>
                      </a:r>
                      <a:r>
                        <a:rPr lang="tr-TR" sz="1600" dirty="0" smtClean="0"/>
                        <a:t> semptomlar;</a:t>
                      </a:r>
                      <a:r>
                        <a:rPr lang="tr-TR" sz="1600" baseline="0" dirty="0" smtClean="0"/>
                        <a:t> MTX kesilmeli, semptomların ciddiliği değerlendirilmeli, Yatış veya Göğüs hastalıkları </a:t>
                      </a:r>
                      <a:r>
                        <a:rPr lang="tr-TR" sz="1600" baseline="0" dirty="0" err="1" smtClean="0"/>
                        <a:t>uzamnına</a:t>
                      </a:r>
                      <a:r>
                        <a:rPr lang="tr-TR" sz="1600" baseline="0" dirty="0" smtClean="0"/>
                        <a:t> yönlendirilmeli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19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Nötropeni</a:t>
                      </a:r>
                      <a:r>
                        <a:rPr lang="tr-TR" sz="1600" dirty="0" smtClean="0"/>
                        <a:t> (&lt; 1000); MTX geçici olarak kesilmeli, yeniden başlanması konusunda dikkatli olunmalı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Her zaman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4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Hızlanmış </a:t>
                      </a:r>
                      <a:r>
                        <a:rPr lang="tr-TR" sz="1600" dirty="0" err="1" smtClean="0"/>
                        <a:t>nodülosis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Sıklıkla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31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İnfeksiyonlar</a:t>
                      </a:r>
                      <a:r>
                        <a:rPr lang="tr-TR" sz="1600" dirty="0" smtClean="0"/>
                        <a:t>; Ciddi ise geçici</a:t>
                      </a:r>
                      <a:r>
                        <a:rPr lang="tr-TR" sz="1600" baseline="0" dirty="0" smtClean="0"/>
                        <a:t> olarak MTX kesilmeli, </a:t>
                      </a:r>
                      <a:r>
                        <a:rPr lang="tr-TR" sz="1600" baseline="0" dirty="0" err="1" smtClean="0"/>
                        <a:t>infeksiyon</a:t>
                      </a:r>
                      <a:r>
                        <a:rPr lang="tr-TR" sz="1600" baseline="0" dirty="0" smtClean="0"/>
                        <a:t> düzeldikten sonra tekrar başlanması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Sıklıkla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624064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112162" y="74907"/>
            <a:ext cx="4894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MTX; Yan etkilerin </a:t>
            </a:r>
            <a:r>
              <a:rPr lang="tr-TR" sz="3200" b="1" dirty="0" smtClean="0">
                <a:solidFill>
                  <a:srgbClr val="FF0000"/>
                </a:solidFill>
              </a:rPr>
              <a:t>yönetimi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14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61495" y="1516049"/>
            <a:ext cx="5066002" cy="40318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b="1" i="1" dirty="0" smtClean="0"/>
              <a:t>MTX ve </a:t>
            </a:r>
            <a:r>
              <a:rPr lang="tr-TR" sz="3200" b="1" i="1" dirty="0" err="1" smtClean="0"/>
              <a:t>Folik</a:t>
            </a:r>
            <a:r>
              <a:rPr lang="tr-TR" sz="3200" b="1" i="1" dirty="0" smtClean="0"/>
              <a:t> asit </a:t>
            </a:r>
            <a:r>
              <a:rPr lang="tr-TR" sz="3200" b="1" i="1" dirty="0" err="1" smtClean="0"/>
              <a:t>replasmanı</a:t>
            </a:r>
            <a:endParaRPr lang="tr-TR" sz="3200" b="1" i="1" dirty="0" smtClean="0"/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Bulantı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İshal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3200" dirty="0" err="1" smtClean="0"/>
              <a:t>Stomatit</a:t>
            </a:r>
            <a:endParaRPr lang="tr-TR" sz="3200" dirty="0" smtClean="0"/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Saç incelmesi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Yorgunluk 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Baş ağrısı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3200" dirty="0" smtClean="0"/>
              <a:t>Hematolojik </a:t>
            </a:r>
            <a:r>
              <a:rPr lang="tr-TR" sz="3200" dirty="0" err="1" smtClean="0"/>
              <a:t>toksisite</a:t>
            </a:r>
            <a:endParaRPr lang="tr-TR" sz="3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020661" y="1930898"/>
            <a:ext cx="4998721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7 </a:t>
            </a:r>
            <a:r>
              <a:rPr lang="tr-TR" dirty="0" smtClean="0"/>
              <a:t>öneri; </a:t>
            </a:r>
            <a:r>
              <a:rPr lang="tr-TR" dirty="0" smtClean="0"/>
              <a:t>Haftalık </a:t>
            </a:r>
            <a:r>
              <a:rPr lang="tr-TR" dirty="0" err="1" smtClean="0"/>
              <a:t>folik</a:t>
            </a:r>
            <a:r>
              <a:rPr lang="tr-TR" dirty="0" smtClean="0"/>
              <a:t> </a:t>
            </a:r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replasmanı</a:t>
            </a:r>
            <a:r>
              <a:rPr lang="tr-TR" dirty="0" smtClean="0"/>
              <a:t> öneriyor, doz ≥ 5 mg bir veya iki defa</a:t>
            </a:r>
          </a:p>
          <a:p>
            <a:endParaRPr lang="tr-TR" dirty="0"/>
          </a:p>
          <a:p>
            <a:r>
              <a:rPr lang="tr-TR" dirty="0" err="1" smtClean="0"/>
              <a:t>MTX’dan</a:t>
            </a:r>
            <a:r>
              <a:rPr lang="tr-TR" dirty="0" smtClean="0"/>
              <a:t> 24 saat sonra </a:t>
            </a:r>
            <a:r>
              <a:rPr lang="tr-TR" dirty="0" err="1" smtClean="0"/>
              <a:t>folik</a:t>
            </a:r>
            <a:r>
              <a:rPr lang="tr-TR" dirty="0" smtClean="0"/>
              <a:t> asit alınması öneriliyor (süre konusunda veri yetersiz)</a:t>
            </a:r>
          </a:p>
          <a:p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261495" y="-16229"/>
            <a:ext cx="385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MTX ve </a:t>
            </a:r>
            <a:r>
              <a:rPr lang="tr-TR" sz="2800" b="1" dirty="0" err="1" smtClean="0">
                <a:solidFill>
                  <a:srgbClr val="FF0000"/>
                </a:solidFill>
              </a:rPr>
              <a:t>Folik</a:t>
            </a:r>
            <a:r>
              <a:rPr lang="tr-TR" sz="2800" b="1" dirty="0" smtClean="0">
                <a:solidFill>
                  <a:srgbClr val="FF0000"/>
                </a:solidFill>
              </a:rPr>
              <a:t> asit desteği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535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0" y="82779"/>
            <a:ext cx="5355000" cy="38092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76202" y="587600"/>
            <a:ext cx="420130" cy="35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803620" y="2224617"/>
            <a:ext cx="420130" cy="35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151749" y="853174"/>
            <a:ext cx="420130" cy="431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2217480" y="2239487"/>
            <a:ext cx="420130" cy="35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54" y="3809800"/>
            <a:ext cx="3114799" cy="2966301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5463187" y="964268"/>
            <a:ext cx="6677198" cy="547842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i="1" u="sng" dirty="0" err="1" smtClean="0"/>
              <a:t>Bio-availiabilite</a:t>
            </a:r>
            <a:r>
              <a:rPr lang="tr-TR" sz="1400" b="1" i="1" u="sng" dirty="0" smtClean="0"/>
              <a:t>;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1400" dirty="0" smtClean="0"/>
              <a:t>Oral düşük doz MTX </a:t>
            </a:r>
            <a:r>
              <a:rPr lang="tr-TR" sz="1400" dirty="0" err="1" smtClean="0"/>
              <a:t>bioavailabilite</a:t>
            </a:r>
            <a:r>
              <a:rPr lang="tr-TR" sz="1400" dirty="0" smtClean="0"/>
              <a:t> %70 (kişisel değişkenlik var)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1400" dirty="0" smtClean="0"/>
              <a:t>7.5 mg/hafta oral ve </a:t>
            </a:r>
            <a:r>
              <a:rPr lang="tr-TR" sz="1400" dirty="0" err="1" smtClean="0"/>
              <a:t>parenteral</a:t>
            </a:r>
            <a:r>
              <a:rPr lang="tr-TR" sz="1400" dirty="0" smtClean="0"/>
              <a:t> benzer, ancak 15 mg/hafta ve üzerinde oral dozda %30’lara varan azalma oluyor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1400" dirty="0" smtClean="0"/>
              <a:t>Aynı gün içinde bölünmüş dozlar </a:t>
            </a:r>
            <a:r>
              <a:rPr lang="tr-TR" sz="1400" dirty="0" err="1" smtClean="0"/>
              <a:t>bioavailibiliteyi</a:t>
            </a:r>
            <a:r>
              <a:rPr lang="tr-TR" sz="1400" dirty="0" smtClean="0"/>
              <a:t> %28 arttırıyor</a:t>
            </a:r>
          </a:p>
          <a:p>
            <a:pPr marL="400050" indent="-400050">
              <a:buFont typeface="+mj-lt"/>
              <a:buAutoNum type="romanLcPeriod"/>
            </a:pPr>
            <a:r>
              <a:rPr lang="tr-TR" sz="1400" dirty="0" smtClean="0"/>
              <a:t>Yiyecekler </a:t>
            </a:r>
            <a:r>
              <a:rPr lang="tr-TR" sz="1400" dirty="0" err="1" smtClean="0"/>
              <a:t>absorpsiyonu</a:t>
            </a:r>
            <a:r>
              <a:rPr lang="tr-TR" sz="1400" dirty="0" smtClean="0"/>
              <a:t> değiştirmiyor</a:t>
            </a:r>
          </a:p>
          <a:p>
            <a:endParaRPr lang="tr-TR" sz="1400" dirty="0" smtClean="0"/>
          </a:p>
          <a:p>
            <a:r>
              <a:rPr lang="tr-TR" sz="1400" b="1" i="1" u="sng" dirty="0" smtClean="0"/>
              <a:t>Metabolizma;</a:t>
            </a:r>
            <a:endParaRPr lang="tr-TR" sz="1400" b="1" i="1" u="sng" dirty="0"/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Dolaşıma geçen </a:t>
            </a:r>
            <a:r>
              <a:rPr lang="tr-TR" sz="1400" dirty="0" err="1" smtClean="0"/>
              <a:t>metotreksatın</a:t>
            </a:r>
            <a:r>
              <a:rPr lang="tr-TR" sz="1400" dirty="0" smtClean="0"/>
              <a:t> %10’u karaciğerde 7-hidroksi </a:t>
            </a:r>
            <a:r>
              <a:rPr lang="tr-TR" sz="1400" dirty="0" err="1" smtClean="0"/>
              <a:t>MTX’a</a:t>
            </a:r>
            <a:r>
              <a:rPr lang="tr-TR" sz="1400" dirty="0" smtClean="0"/>
              <a:t> dönüşmekte, bu form </a:t>
            </a:r>
            <a:r>
              <a:rPr lang="tr-TR" sz="1400" dirty="0" err="1" smtClean="0"/>
              <a:t>artrit</a:t>
            </a:r>
            <a:r>
              <a:rPr lang="tr-TR" sz="1400" dirty="0" smtClean="0"/>
              <a:t> tedavisinde daha az etkili. </a:t>
            </a:r>
            <a:r>
              <a:rPr lang="tr-TR" sz="1400" dirty="0" err="1" smtClean="0"/>
              <a:t>Folik</a:t>
            </a:r>
            <a:r>
              <a:rPr lang="tr-TR" sz="1400" dirty="0" smtClean="0"/>
              <a:t> asit bu enzimi </a:t>
            </a:r>
            <a:r>
              <a:rPr lang="tr-TR" sz="1400" dirty="0" err="1" smtClean="0"/>
              <a:t>inhibe</a:t>
            </a:r>
            <a:r>
              <a:rPr lang="tr-TR" sz="1400" dirty="0" smtClean="0"/>
              <a:t> ederek bu dönüşümü engelleyebilir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 err="1" smtClean="0"/>
              <a:t>MTX’ın</a:t>
            </a:r>
            <a:r>
              <a:rPr lang="tr-TR" sz="1400" dirty="0" smtClean="0"/>
              <a:t> %50’si albümine bağlanır, serum yarı ömrü 6-8 saattir, 24 saat içerisinde serumdan elimine edilir. 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MTX ve onun </a:t>
            </a:r>
            <a:r>
              <a:rPr lang="tr-TR" sz="1400" dirty="0" err="1" smtClean="0"/>
              <a:t>metaboliti</a:t>
            </a:r>
            <a:r>
              <a:rPr lang="tr-TR" sz="1400" dirty="0" smtClean="0"/>
              <a:t> 7-hidroksi MTX </a:t>
            </a:r>
            <a:r>
              <a:rPr lang="tr-TR" sz="1400" dirty="0" err="1" smtClean="0"/>
              <a:t>primer</a:t>
            </a:r>
            <a:r>
              <a:rPr lang="tr-TR" sz="1400" dirty="0" smtClean="0"/>
              <a:t> olarak idrardan atılır. MTX rutin </a:t>
            </a:r>
            <a:r>
              <a:rPr lang="tr-TR" sz="1400" dirty="0" err="1" smtClean="0"/>
              <a:t>dializ</a:t>
            </a:r>
            <a:r>
              <a:rPr lang="tr-TR" sz="1400" dirty="0" smtClean="0"/>
              <a:t> ile temizlenemez. 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TMP-</a:t>
            </a:r>
            <a:r>
              <a:rPr lang="tr-TR" sz="1400" dirty="0" err="1" smtClean="0"/>
              <a:t>SMX’da</a:t>
            </a:r>
            <a:r>
              <a:rPr lang="tr-TR" sz="1400" dirty="0" smtClean="0"/>
              <a:t> </a:t>
            </a:r>
            <a:r>
              <a:rPr lang="tr-TR" sz="1400" dirty="0" err="1" smtClean="0"/>
              <a:t>folik</a:t>
            </a:r>
            <a:r>
              <a:rPr lang="tr-TR" sz="1400" dirty="0" smtClean="0"/>
              <a:t> asit metabolizması üzerinden etki göstermesi nedeniyle MTX ile birlikte kullanılması ciddi </a:t>
            </a:r>
            <a:r>
              <a:rPr lang="tr-TR" sz="1400" dirty="0" err="1" smtClean="0"/>
              <a:t>toksisite</a:t>
            </a:r>
            <a:r>
              <a:rPr lang="tr-TR" sz="1400" dirty="0" smtClean="0"/>
              <a:t> oluşturabilir</a:t>
            </a:r>
          </a:p>
          <a:p>
            <a:pPr marL="342900" indent="-342900">
              <a:buFont typeface="+mj-lt"/>
              <a:buAutoNum type="arabicParenR"/>
            </a:pPr>
            <a:endParaRPr lang="tr-TR" sz="1400" dirty="0"/>
          </a:p>
          <a:p>
            <a:r>
              <a:rPr lang="tr-TR" sz="1400" b="1" i="1" u="sng" dirty="0" smtClean="0"/>
              <a:t>MTX-</a:t>
            </a:r>
            <a:r>
              <a:rPr lang="tr-TR" sz="1400" b="1" i="1" u="sng" dirty="0" err="1" smtClean="0"/>
              <a:t>Poliglutamat</a:t>
            </a:r>
            <a:endParaRPr lang="tr-TR" sz="1400" b="1" i="1" u="sng" dirty="0" smtClean="0"/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MTX </a:t>
            </a:r>
            <a:r>
              <a:rPr lang="tr-TR" sz="1400" dirty="0"/>
              <a:t>hücre içerisinde </a:t>
            </a:r>
            <a:r>
              <a:rPr lang="tr-TR" sz="1400" dirty="0" err="1"/>
              <a:t>monoglutamat</a:t>
            </a:r>
            <a:r>
              <a:rPr lang="tr-TR" sz="1400" dirty="0"/>
              <a:t> formdan </a:t>
            </a:r>
            <a:r>
              <a:rPr lang="tr-TR" sz="1400" dirty="0" err="1"/>
              <a:t>poliglutamat</a:t>
            </a:r>
            <a:r>
              <a:rPr lang="tr-TR" sz="1400" dirty="0"/>
              <a:t> forma </a:t>
            </a:r>
            <a:r>
              <a:rPr lang="tr-TR" sz="1400" dirty="0" err="1"/>
              <a:t>metabolize</a:t>
            </a:r>
            <a:r>
              <a:rPr lang="tr-TR" sz="1400" dirty="0"/>
              <a:t> </a:t>
            </a:r>
            <a:r>
              <a:rPr lang="tr-TR" sz="1400" dirty="0" smtClean="0"/>
              <a:t>olur (asıl aktif </a:t>
            </a:r>
            <a:r>
              <a:rPr lang="tr-TR" sz="1400" dirty="0" err="1" smtClean="0"/>
              <a:t>komponent</a:t>
            </a:r>
            <a:r>
              <a:rPr lang="tr-TR" sz="1400" dirty="0" smtClean="0"/>
              <a:t>), </a:t>
            </a:r>
            <a:r>
              <a:rPr lang="tr-TR" sz="1400" dirty="0"/>
              <a:t>PG form hücre içerisinden hücre dışına kolayca çıkamaz. </a:t>
            </a:r>
            <a:endParaRPr lang="tr-TR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Yaş</a:t>
            </a:r>
            <a:r>
              <a:rPr lang="tr-TR" sz="1400" dirty="0"/>
              <a:t>, </a:t>
            </a:r>
            <a:r>
              <a:rPr lang="tr-TR" sz="1400" dirty="0" err="1"/>
              <a:t>renal</a:t>
            </a:r>
            <a:r>
              <a:rPr lang="tr-TR" sz="1400" dirty="0"/>
              <a:t> fonksiyonlar ve MTX dozu MTX-PG konsantrasyonunu asıl belirleyicisidir. </a:t>
            </a:r>
            <a:endParaRPr lang="tr-TR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Eritrosit </a:t>
            </a:r>
            <a:r>
              <a:rPr lang="tr-TR" sz="1400" dirty="0"/>
              <a:t>içerisindeki MTX-</a:t>
            </a:r>
            <a:r>
              <a:rPr lang="tr-TR" sz="1400" dirty="0" err="1"/>
              <a:t>Glu</a:t>
            </a:r>
            <a:r>
              <a:rPr lang="tr-TR" sz="1400" dirty="0"/>
              <a:t> </a:t>
            </a:r>
            <a:r>
              <a:rPr lang="tr-TR" sz="1400" dirty="0" smtClean="0"/>
              <a:t>ortanca </a:t>
            </a:r>
            <a:r>
              <a:rPr lang="tr-TR" sz="1400" dirty="0"/>
              <a:t>birikme yarı ömrü 2-45 hafta, eliminasyon yarı ömrü 1-4 haftadır.  </a:t>
            </a:r>
            <a:endParaRPr lang="tr-TR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tr-TR" sz="1400" dirty="0" smtClean="0"/>
              <a:t>Eritrosit </a:t>
            </a:r>
            <a:r>
              <a:rPr lang="tr-TR" sz="1400" dirty="0"/>
              <a:t>içerisindeki MTX-PG cevap ile ilişkilidir. 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078256" y="611838"/>
            <a:ext cx="268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Metotreksat</a:t>
            </a:r>
            <a:r>
              <a:rPr lang="tr-TR" b="1" dirty="0" smtClean="0">
                <a:solidFill>
                  <a:srgbClr val="FF0000"/>
                </a:solidFill>
              </a:rPr>
              <a:t> Farmakolojisi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68861" y="6481138"/>
            <a:ext cx="51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Johnsen</a:t>
            </a:r>
            <a:r>
              <a:rPr lang="tr-TR" dirty="0" smtClean="0"/>
              <a:t> AK ve ark. </a:t>
            </a:r>
            <a:r>
              <a:rPr lang="tr-TR" dirty="0" err="1" smtClean="0"/>
              <a:t>Rheumatology</a:t>
            </a:r>
            <a:r>
              <a:rPr lang="tr-TR" dirty="0" smtClean="0"/>
              <a:t> Textbook.15. Baskı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23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0" y="0"/>
            <a:ext cx="5361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Metotreksat</a:t>
            </a:r>
            <a:r>
              <a:rPr lang="tr-TR" sz="3200" b="1" dirty="0" smtClean="0">
                <a:solidFill>
                  <a:srgbClr val="FF0000"/>
                </a:solidFill>
              </a:rPr>
              <a:t> Etki Mekanizması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30" y="1043430"/>
            <a:ext cx="6747301" cy="5001800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512540" y="2567225"/>
            <a:ext cx="138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>
                <a:solidFill>
                  <a:srgbClr val="FF0000"/>
                </a:solidFill>
              </a:rPr>
              <a:t>Reduced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1200" dirty="0" err="1" smtClean="0">
                <a:solidFill>
                  <a:srgbClr val="FF0000"/>
                </a:solidFill>
              </a:rPr>
              <a:t>folate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carrier</a:t>
            </a:r>
            <a:r>
              <a:rPr lang="tr-TR" sz="1200" dirty="0">
                <a:solidFill>
                  <a:srgbClr val="FF0000"/>
                </a:solidFill>
              </a:rPr>
              <a:t> (RFC)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34114" y="3459777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 smtClean="0">
                <a:solidFill>
                  <a:srgbClr val="FF0000"/>
                </a:solidFill>
              </a:rPr>
              <a:t>Timidine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1400" dirty="0" err="1" smtClean="0">
                <a:solidFill>
                  <a:srgbClr val="FF0000"/>
                </a:solidFill>
              </a:rPr>
              <a:t>sentetaz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812069" y="3690610"/>
            <a:ext cx="114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 smtClean="0">
                <a:solidFill>
                  <a:srgbClr val="FF0000"/>
                </a:solidFill>
              </a:rPr>
              <a:t>Dihidrofolat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1400" dirty="0" err="1" smtClean="0">
                <a:solidFill>
                  <a:srgbClr val="FF0000"/>
                </a:solidFill>
              </a:rPr>
              <a:t>redüktaz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107285" y="1881642"/>
            <a:ext cx="4773335" cy="258532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tr-TR" dirty="0" smtClean="0"/>
              <a:t>Pürin-</a:t>
            </a:r>
            <a:r>
              <a:rPr lang="tr-TR" dirty="0" err="1" smtClean="0"/>
              <a:t>pirimidine</a:t>
            </a:r>
            <a:r>
              <a:rPr lang="tr-TR" dirty="0" smtClean="0"/>
              <a:t> sentez </a:t>
            </a:r>
            <a:r>
              <a:rPr lang="tr-TR" dirty="0" err="1" smtClean="0"/>
              <a:t>inhibisyonu</a:t>
            </a:r>
            <a:endParaRPr lang="tr-TR" dirty="0" smtClean="0"/>
          </a:p>
          <a:p>
            <a:pPr marL="342900" indent="-342900">
              <a:buFont typeface="+mj-lt"/>
              <a:buAutoNum type="arabicParenR"/>
            </a:pPr>
            <a:endParaRPr lang="tr-TR" dirty="0" smtClean="0"/>
          </a:p>
          <a:p>
            <a:pPr marL="342900" indent="-342900">
              <a:buFont typeface="+mj-lt"/>
              <a:buAutoNum type="arabicParenR"/>
            </a:pPr>
            <a:r>
              <a:rPr lang="tr-TR" dirty="0" err="1" smtClean="0"/>
              <a:t>Poliamine</a:t>
            </a:r>
            <a:r>
              <a:rPr lang="tr-TR" dirty="0" smtClean="0"/>
              <a:t> birikiminin engellenmesi</a:t>
            </a:r>
          </a:p>
          <a:p>
            <a:pPr marL="342900" indent="-342900">
              <a:buFont typeface="+mj-lt"/>
              <a:buAutoNum type="arabicParenR"/>
            </a:pPr>
            <a:endParaRPr lang="tr-TR" dirty="0"/>
          </a:p>
          <a:p>
            <a:pPr marL="342900" indent="-342900">
              <a:buFont typeface="+mj-lt"/>
              <a:buAutoNum type="arabicParenR"/>
            </a:pPr>
            <a:r>
              <a:rPr lang="tr-TR" dirty="0" err="1" smtClean="0"/>
              <a:t>Adenozin</a:t>
            </a:r>
            <a:r>
              <a:rPr lang="tr-TR" dirty="0" smtClean="0"/>
              <a:t> salınımın uyarılması</a:t>
            </a:r>
          </a:p>
          <a:p>
            <a:pPr marL="342900" indent="-342900">
              <a:buFont typeface="+mj-lt"/>
              <a:buAutoNum type="arabicParenR"/>
            </a:pPr>
            <a:endParaRPr lang="tr-TR" dirty="0"/>
          </a:p>
          <a:p>
            <a:pPr marL="342900" indent="-342900">
              <a:buFont typeface="+mj-lt"/>
              <a:buAutoNum type="arabicParenR"/>
            </a:pPr>
            <a:r>
              <a:rPr lang="tr-TR" dirty="0" smtClean="0"/>
              <a:t>Hücre adezyon molekülleri ve </a:t>
            </a:r>
            <a:r>
              <a:rPr lang="tr-TR" dirty="0" err="1" smtClean="0"/>
              <a:t>sitokin</a:t>
            </a:r>
            <a:r>
              <a:rPr lang="tr-TR" dirty="0" smtClean="0"/>
              <a:t> </a:t>
            </a:r>
            <a:r>
              <a:rPr lang="tr-TR" dirty="0" err="1" smtClean="0"/>
              <a:t>kaskadının</a:t>
            </a:r>
            <a:r>
              <a:rPr lang="tr-TR" dirty="0" smtClean="0"/>
              <a:t> düzenlenmesi (TNF</a:t>
            </a:r>
            <a:r>
              <a:rPr lang="tr-TR" dirty="0"/>
              <a:t>, IL-1, VCAM-1, </a:t>
            </a:r>
            <a:r>
              <a:rPr lang="tr-TR" dirty="0" smtClean="0"/>
              <a:t>E-</a:t>
            </a:r>
            <a:r>
              <a:rPr lang="tr-TR" dirty="0" err="1" smtClean="0"/>
              <a:t>selectin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127430" y="60062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AICAR; 5-aminoimidazole </a:t>
            </a:r>
            <a:r>
              <a:rPr lang="tr-TR" dirty="0"/>
              <a:t>4-carboxamide </a:t>
            </a:r>
            <a:r>
              <a:rPr lang="tr-TR" dirty="0" err="1"/>
              <a:t>ribonucleotide</a:t>
            </a:r>
            <a:r>
              <a:rPr lang="tr-TR" dirty="0"/>
              <a:t> </a:t>
            </a:r>
            <a:r>
              <a:rPr lang="tr-TR" dirty="0" err="1"/>
              <a:t>transformylase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32775" y="6488668"/>
            <a:ext cx="431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Katturajan</a:t>
            </a:r>
            <a:r>
              <a:rPr lang="tr-TR" dirty="0" smtClean="0"/>
              <a:t> R ve ark. </a:t>
            </a:r>
            <a:r>
              <a:rPr lang="tr-TR" dirty="0" err="1" smtClean="0"/>
              <a:t>Toxicology</a:t>
            </a:r>
            <a:r>
              <a:rPr lang="tr-TR" dirty="0" smtClean="0"/>
              <a:t> 2021;152909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9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23567" y="2631"/>
            <a:ext cx="488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Metotreksat</a:t>
            </a:r>
            <a:r>
              <a:rPr lang="tr-TR" sz="2800" b="1" dirty="0" smtClean="0">
                <a:solidFill>
                  <a:srgbClr val="FF0000"/>
                </a:solidFill>
              </a:rPr>
              <a:t> ve </a:t>
            </a:r>
            <a:r>
              <a:rPr lang="tr-TR" sz="2800" b="1" dirty="0" err="1" smtClean="0">
                <a:solidFill>
                  <a:srgbClr val="FF0000"/>
                </a:solidFill>
              </a:rPr>
              <a:t>Romatoid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Artrit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678"/>
            <a:ext cx="6390300" cy="20470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23567" y="3656278"/>
            <a:ext cx="6143165" cy="203132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tr-TR" dirty="0" err="1" smtClean="0"/>
              <a:t>bDMARD</a:t>
            </a:r>
            <a:r>
              <a:rPr lang="tr-TR" dirty="0" smtClean="0"/>
              <a:t> ve </a:t>
            </a:r>
            <a:r>
              <a:rPr lang="tr-TR" dirty="0" err="1" smtClean="0"/>
              <a:t>Mtx</a:t>
            </a:r>
            <a:r>
              <a:rPr lang="tr-TR" dirty="0" smtClean="0"/>
              <a:t> etkinliği benzer</a:t>
            </a:r>
          </a:p>
          <a:p>
            <a:pPr marL="342900" indent="-342900">
              <a:buFont typeface="+mj-lt"/>
              <a:buAutoNum type="arabicParenR"/>
            </a:pPr>
            <a:endParaRPr lang="tr-TR" dirty="0"/>
          </a:p>
          <a:p>
            <a:pPr marL="342900" indent="-342900">
              <a:buFont typeface="+mj-lt"/>
              <a:buAutoNum type="arabicParenR"/>
            </a:pPr>
            <a:r>
              <a:rPr lang="tr-TR" dirty="0" smtClean="0"/>
              <a:t>JAK-</a:t>
            </a:r>
            <a:r>
              <a:rPr lang="tr-TR" dirty="0" err="1" smtClean="0"/>
              <a:t>inh</a:t>
            </a:r>
            <a:r>
              <a:rPr lang="tr-TR" dirty="0" smtClean="0"/>
              <a:t> &gt; </a:t>
            </a:r>
            <a:r>
              <a:rPr lang="tr-TR" dirty="0" err="1" smtClean="0"/>
              <a:t>Mtx</a:t>
            </a:r>
            <a:r>
              <a:rPr lang="tr-TR" dirty="0" smtClean="0"/>
              <a:t> daha etkili </a:t>
            </a:r>
          </a:p>
          <a:p>
            <a:pPr marL="342900" indent="-342900">
              <a:buFont typeface="+mj-lt"/>
              <a:buAutoNum type="arabicParenR"/>
            </a:pPr>
            <a:endParaRPr lang="tr-TR" dirty="0"/>
          </a:p>
          <a:p>
            <a:pPr marL="342900" indent="-342900">
              <a:buFont typeface="+mj-lt"/>
              <a:buAutoNum type="arabicParenR"/>
            </a:pPr>
            <a:r>
              <a:rPr lang="tr-TR" dirty="0" err="1" smtClean="0"/>
              <a:t>MTX’in</a:t>
            </a:r>
            <a:r>
              <a:rPr lang="tr-TR" dirty="0" smtClean="0"/>
              <a:t> HQ ve SSZ ile kombinasyonu tek başına kullanıma göre daha etkili. </a:t>
            </a:r>
            <a:r>
              <a:rPr lang="tr-TR" dirty="0" err="1" smtClean="0"/>
              <a:t>Leflunomid</a:t>
            </a:r>
            <a:r>
              <a:rPr lang="tr-TR" dirty="0" smtClean="0"/>
              <a:t> ile kombinasyonu da tek başına kullanımına göre daha etkili.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886833" y="1593739"/>
            <a:ext cx="5046125" cy="14773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i="1" u="sng" dirty="0" smtClean="0"/>
              <a:t>MTX kötü yanıtı </a:t>
            </a:r>
            <a:r>
              <a:rPr lang="tr-TR" i="1" u="sng" dirty="0" err="1" smtClean="0"/>
              <a:t>predikte</a:t>
            </a:r>
            <a:r>
              <a:rPr lang="tr-TR" i="1" u="sng" dirty="0" smtClean="0"/>
              <a:t> edecek faktörler (SWEFOT)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Sigara içiciliği (aktif içicilik)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Kadın cinsiyet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Uzun hastalık süresi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Genç yaş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971226" y="3835138"/>
            <a:ext cx="39884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i="1" u="sng" dirty="0" smtClean="0"/>
              <a:t>MTX ve </a:t>
            </a:r>
            <a:r>
              <a:rPr lang="tr-TR" i="1" u="sng" dirty="0" err="1" smtClean="0"/>
              <a:t>Mortalite</a:t>
            </a:r>
            <a:endParaRPr lang="tr-TR" i="1" u="sng" dirty="0" smtClean="0"/>
          </a:p>
          <a:p>
            <a:pPr marL="400050" indent="-400050">
              <a:buFont typeface="+mj-lt"/>
              <a:buAutoNum type="romanLcPeriod"/>
            </a:pPr>
            <a:r>
              <a:rPr lang="tr-TR" dirty="0" err="1" smtClean="0"/>
              <a:t>Mortalite</a:t>
            </a:r>
            <a:r>
              <a:rPr lang="tr-TR" dirty="0" smtClean="0"/>
              <a:t> üzerine olumlu etkisi var</a:t>
            </a:r>
          </a:p>
          <a:p>
            <a:pPr marL="400050" indent="-400050">
              <a:buFont typeface="+mj-lt"/>
              <a:buAutoNum type="romanLcPeriod"/>
            </a:pP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 err="1" smtClean="0"/>
              <a:t>mortaliteyi</a:t>
            </a:r>
            <a:r>
              <a:rPr lang="tr-TR" dirty="0" smtClean="0"/>
              <a:t> azaltıyor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368861" y="6481138"/>
            <a:ext cx="51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Johnsen</a:t>
            </a:r>
            <a:r>
              <a:rPr lang="tr-TR" dirty="0" smtClean="0"/>
              <a:t> AK ve ark. </a:t>
            </a:r>
            <a:r>
              <a:rPr lang="tr-TR" dirty="0" err="1" smtClean="0"/>
              <a:t>Rheumatology</a:t>
            </a:r>
            <a:r>
              <a:rPr lang="tr-TR" dirty="0" smtClean="0"/>
              <a:t> Textbook.15. Baskı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7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832" y="1517536"/>
            <a:ext cx="5390700" cy="441440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2330" y="-56401"/>
            <a:ext cx="4808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MTX; RA dışı </a:t>
            </a:r>
            <a:r>
              <a:rPr lang="tr-TR" sz="3200" b="1" dirty="0" err="1" smtClean="0">
                <a:solidFill>
                  <a:srgbClr val="FF0000"/>
                </a:solidFill>
              </a:rPr>
              <a:t>endikasyonlar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368861" y="6481138"/>
            <a:ext cx="51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Johnsen</a:t>
            </a:r>
            <a:r>
              <a:rPr lang="tr-TR" dirty="0" smtClean="0"/>
              <a:t> AK ve ark. </a:t>
            </a:r>
            <a:r>
              <a:rPr lang="tr-TR" dirty="0" err="1" smtClean="0"/>
              <a:t>Rheumatology</a:t>
            </a:r>
            <a:r>
              <a:rPr lang="tr-TR" dirty="0" smtClean="0"/>
              <a:t> Textbook.15. Baskı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483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222" y="1878376"/>
            <a:ext cx="6426001" cy="356890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2330" y="71863"/>
            <a:ext cx="377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Metotreksat</a:t>
            </a:r>
            <a:r>
              <a:rPr lang="tr-TR" sz="2800" b="1" dirty="0" smtClean="0">
                <a:solidFill>
                  <a:srgbClr val="FF0000"/>
                </a:solidFill>
              </a:rPr>
              <a:t> Yan Etkileri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368861" y="6481138"/>
            <a:ext cx="51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Johnsen</a:t>
            </a:r>
            <a:r>
              <a:rPr lang="tr-TR" dirty="0" smtClean="0"/>
              <a:t> AK ve ark. </a:t>
            </a:r>
            <a:r>
              <a:rPr lang="tr-TR" dirty="0" err="1" smtClean="0"/>
              <a:t>Rheumatology</a:t>
            </a:r>
            <a:r>
              <a:rPr lang="tr-TR" dirty="0" smtClean="0"/>
              <a:t> Textbook.15. Baskı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36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5" y="617463"/>
            <a:ext cx="10138801" cy="5785000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2330" y="27150"/>
            <a:ext cx="5975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Metotreksat</a:t>
            </a:r>
            <a:r>
              <a:rPr lang="tr-TR" sz="2800" b="1" dirty="0" smtClean="0">
                <a:solidFill>
                  <a:srgbClr val="FF0000"/>
                </a:solidFill>
              </a:rPr>
              <a:t> Kullanımı İle İlgili Öneriler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22789" y="6516252"/>
            <a:ext cx="470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Valerio</a:t>
            </a:r>
            <a:r>
              <a:rPr lang="tr-TR" dirty="0" smtClean="0"/>
              <a:t> V ve ark.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Rheum</a:t>
            </a:r>
            <a:r>
              <a:rPr lang="tr-TR" dirty="0" smtClean="0"/>
              <a:t> 2021;40:1259-1271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432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prstClr val="white"/>
                </a:solidFill>
              </a:rPr>
              <a:t>BEN</a:t>
            </a:r>
          </a:p>
          <a:p>
            <a:r>
              <a:rPr lang="tr-TR" sz="4400" b="1" dirty="0">
                <a:solidFill>
                  <a:prstClr val="white"/>
                </a:solidFill>
              </a:rPr>
              <a:t>nasıl tedavi öneriyorum?</a:t>
            </a:r>
          </a:p>
          <a:p>
            <a:endParaRPr lang="tr-TR" sz="1200" b="1" dirty="0">
              <a:solidFill>
                <a:prstClr val="white"/>
              </a:solidFill>
            </a:endParaRPr>
          </a:p>
          <a:p>
            <a:r>
              <a:rPr lang="tr-TR" sz="3200" dirty="0">
                <a:solidFill>
                  <a:prstClr val="white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prstClr val="white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658;p66">
            <a:extLst>
              <a:ext uri="{FF2B5EF4-FFF2-40B4-BE49-F238E27FC236}">
                <a16:creationId xmlns="" xmlns:a16="http://schemas.microsoft.com/office/drawing/2014/main" id="{818127D6-BE17-B84B-888A-A476E7E9A759}"/>
              </a:ext>
            </a:extLst>
          </p:cNvPr>
          <p:cNvSpPr/>
          <p:nvPr/>
        </p:nvSpPr>
        <p:spPr>
          <a:xfrm>
            <a:off x="376824" y="1727540"/>
            <a:ext cx="10547764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7F7F7F"/>
                </a:solidFill>
                <a:latin typeface="Nunito Sans"/>
                <a:ea typeface="Nunito Sans"/>
                <a:cs typeface="Nunito Sans"/>
                <a:sym typeface="Nunito Sans"/>
              </a:rPr>
              <a:t>Açıklama</a:t>
            </a:r>
            <a:endParaRPr sz="2800" dirty="0">
              <a:solidFill>
                <a:srgbClr val="7F7F7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Google Shape;659;p66">
            <a:extLst>
              <a:ext uri="{FF2B5EF4-FFF2-40B4-BE49-F238E27FC236}">
                <a16:creationId xmlns="" xmlns:a16="http://schemas.microsoft.com/office/drawing/2014/main" id="{258864DB-DE79-E44F-B1DE-15E44668C07D}"/>
              </a:ext>
            </a:extLst>
          </p:cNvPr>
          <p:cNvSpPr txBox="1"/>
          <p:nvPr/>
        </p:nvSpPr>
        <p:spPr>
          <a:xfrm>
            <a:off x="376824" y="1215955"/>
            <a:ext cx="4620493" cy="60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Başlık</a:t>
            </a:r>
            <a:endParaRPr sz="3600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99" y="434150"/>
            <a:ext cx="11495401" cy="5989700"/>
          </a:xfrm>
          <a:prstGeom prst="rect">
            <a:avLst/>
          </a:prstGeom>
        </p:spPr>
      </p:pic>
      <p:cxnSp>
        <p:nvCxnSpPr>
          <p:cNvPr id="13" name="Düz Bağlayıcı 12"/>
          <p:cNvCxnSpPr/>
          <p:nvPr/>
        </p:nvCxnSpPr>
        <p:spPr>
          <a:xfrm>
            <a:off x="4318782" y="5584874"/>
            <a:ext cx="18006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792823" y="6515925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ARD 2009;68:1086-1093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021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=""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945"/>
            <a:ext cx="12192000" cy="67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0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1349</Words>
  <Application>Microsoft Office PowerPoint</Application>
  <PresentationFormat>Geniş ekran</PresentationFormat>
  <Paragraphs>422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Nunito Sans</vt:lpstr>
      <vt:lpstr>Poppins SemiBold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32</cp:revision>
  <dcterms:created xsi:type="dcterms:W3CDTF">2021-09-03T06:49:46Z</dcterms:created>
  <dcterms:modified xsi:type="dcterms:W3CDTF">2021-09-08T08:28:43Z</dcterms:modified>
</cp:coreProperties>
</file>