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7"/>
  </p:notesMasterIdLst>
  <p:sldIdLst>
    <p:sldId id="256" r:id="rId5"/>
    <p:sldId id="340" r:id="rId6"/>
    <p:sldId id="257" r:id="rId7"/>
    <p:sldId id="278" r:id="rId8"/>
    <p:sldId id="283" r:id="rId9"/>
    <p:sldId id="279" r:id="rId10"/>
    <p:sldId id="261" r:id="rId11"/>
    <p:sldId id="263" r:id="rId12"/>
    <p:sldId id="264" r:id="rId13"/>
    <p:sldId id="265" r:id="rId14"/>
    <p:sldId id="267" r:id="rId15"/>
    <p:sldId id="281" r:id="rId16"/>
    <p:sldId id="268" r:id="rId17"/>
    <p:sldId id="269" r:id="rId18"/>
    <p:sldId id="287" r:id="rId19"/>
    <p:sldId id="270" r:id="rId20"/>
    <p:sldId id="271" r:id="rId21"/>
    <p:sldId id="286" r:id="rId22"/>
    <p:sldId id="282" r:id="rId23"/>
    <p:sldId id="276" r:id="rId24"/>
    <p:sldId id="274" r:id="rId25"/>
    <p:sldId id="277" r:id="rId26"/>
    <p:sldId id="292" r:id="rId27"/>
    <p:sldId id="295" r:id="rId28"/>
    <p:sldId id="300" r:id="rId29"/>
    <p:sldId id="305" r:id="rId30"/>
    <p:sldId id="314" r:id="rId31"/>
    <p:sldId id="318" r:id="rId32"/>
    <p:sldId id="325" r:id="rId33"/>
    <p:sldId id="331" r:id="rId34"/>
    <p:sldId id="334" r:id="rId35"/>
    <p:sldId id="33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f. Dr. Şükran ERTEN" initials="PDŞE" lastIdx="3" clrIdx="0">
    <p:extLst>
      <p:ext uri="{19B8F6BF-5375-455C-9EA6-DF929625EA0E}">
        <p15:presenceInfo xmlns:p15="http://schemas.microsoft.com/office/powerpoint/2012/main" userId="S::serten@ybu.edu.tr::b40a6d96-d406-46a6-a467-aeca5250bb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82E09-5705-4A7D-AC8F-18A2A9503F25}" type="datetimeFigureOut">
              <a:rPr lang="tr-TR" smtClean="0"/>
              <a:t>24.06.2021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4EFCD-AB7D-4825-8D22-8508714E4C00}" type="slidenum">
              <a:rPr lang="tr-TR" smtClean="0"/>
              <a:t>‹#›</a:t>
            </a:fld>
            <a:endParaRPr lang="tr-TR"/>
          </a:p>
        </p:txBody>
      </p:sp>
    </p:spTree>
    <p:extLst>
      <p:ext uri="{BB962C8B-B14F-4D97-AF65-F5344CB8AC3E}">
        <p14:creationId xmlns:p14="http://schemas.microsoft.com/office/powerpoint/2010/main" val="124386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pubmed.ncbi.nlm.nih.gov/30446039/" TargetMode="External"/><Relationship Id="rId7" Type="http://schemas.openxmlformats.org/officeDocument/2006/relationships/hyperlink" Target="https://pubmed.ncbi.nlm.nih.gov/25747348/" TargetMode="External"/><Relationship Id="rId2" Type="http://schemas.openxmlformats.org/officeDocument/2006/relationships/hyperlink" Target="https://pubmed.ncbi.nlm.nih.gov/28620948/" TargetMode="External"/><Relationship Id="rId1" Type="http://schemas.openxmlformats.org/officeDocument/2006/relationships/slideLayout" Target="../slideLayouts/slideLayout2.xml"/><Relationship Id="rId6" Type="http://schemas.openxmlformats.org/officeDocument/2006/relationships/hyperlink" Target="https://pubmed.ncbi.nlm.nih.gov/30920454/" TargetMode="External"/><Relationship Id="rId5" Type="http://schemas.openxmlformats.org/officeDocument/2006/relationships/hyperlink" Target="https://pubmed.ncbi.nlm.nih.gov/33589102/" TargetMode="External"/><Relationship Id="rId4" Type="http://schemas.openxmlformats.org/officeDocument/2006/relationships/hyperlink" Target="https://pubmed.ncbi.nlm.nih.gov/2955690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AB1BD1-5093-4532-9778-3C9BC9852B14}"/>
              </a:ext>
            </a:extLst>
          </p:cNvPr>
          <p:cNvSpPr>
            <a:spLocks noGrp="1"/>
          </p:cNvSpPr>
          <p:nvPr>
            <p:ph type="ctrTitle"/>
          </p:nvPr>
        </p:nvSpPr>
        <p:spPr>
          <a:xfrm>
            <a:off x="2589214" y="2080621"/>
            <a:ext cx="8245042" cy="1634130"/>
          </a:xfrm>
        </p:spPr>
        <p:txBody>
          <a:bodyPr>
            <a:normAutofit/>
          </a:bodyPr>
          <a:lstStyle/>
          <a:p>
            <a:pPr algn="ctr"/>
            <a:r>
              <a:rPr lang="tr-TR" sz="4000" b="1" dirty="0" err="1">
                <a:solidFill>
                  <a:srgbClr val="C00000"/>
                </a:solidFill>
              </a:rPr>
              <a:t>Romatolojik</a:t>
            </a:r>
            <a:r>
              <a:rPr lang="tr-TR" sz="4000" b="1" dirty="0">
                <a:solidFill>
                  <a:srgbClr val="C00000"/>
                </a:solidFill>
              </a:rPr>
              <a:t> Hastalıklarda </a:t>
            </a:r>
            <a:r>
              <a:rPr lang="tr-TR" sz="4000" b="1" dirty="0" err="1">
                <a:solidFill>
                  <a:srgbClr val="C00000"/>
                </a:solidFill>
              </a:rPr>
              <a:t>Perioperatif</a:t>
            </a:r>
            <a:r>
              <a:rPr lang="tr-TR" sz="4000" b="1" dirty="0">
                <a:solidFill>
                  <a:srgbClr val="C00000"/>
                </a:solidFill>
              </a:rPr>
              <a:t> Değerlendirme</a:t>
            </a:r>
          </a:p>
        </p:txBody>
      </p:sp>
      <p:sp>
        <p:nvSpPr>
          <p:cNvPr id="3" name="Alt Başlık 2">
            <a:extLst>
              <a:ext uri="{FF2B5EF4-FFF2-40B4-BE49-F238E27FC236}">
                <a16:creationId xmlns:a16="http://schemas.microsoft.com/office/drawing/2014/main" id="{34701DDF-3A23-4193-9ED4-77B52D1C779A}"/>
              </a:ext>
            </a:extLst>
          </p:cNvPr>
          <p:cNvSpPr>
            <a:spLocks noGrp="1"/>
          </p:cNvSpPr>
          <p:nvPr>
            <p:ph type="subTitle" idx="1"/>
          </p:nvPr>
        </p:nvSpPr>
        <p:spPr>
          <a:xfrm>
            <a:off x="2589214" y="4777379"/>
            <a:ext cx="8512896" cy="1126283"/>
          </a:xfrm>
        </p:spPr>
        <p:txBody>
          <a:bodyPr>
            <a:normAutofit lnSpcReduction="10000"/>
          </a:bodyPr>
          <a:lstStyle/>
          <a:p>
            <a:pPr algn="ctr"/>
            <a:r>
              <a:rPr lang="tr-TR" b="1" dirty="0">
                <a:solidFill>
                  <a:srgbClr val="0070C0"/>
                </a:solidFill>
              </a:rPr>
              <a:t>Prof. Dr. Şükran Erten</a:t>
            </a:r>
          </a:p>
          <a:p>
            <a:pPr algn="ctr"/>
            <a:r>
              <a:rPr lang="tr-TR" b="1" dirty="0">
                <a:solidFill>
                  <a:srgbClr val="0070C0"/>
                </a:solidFill>
              </a:rPr>
              <a:t>Ankara Yıldırım Beyazıt Üniversitesi Tıp Fakültesi </a:t>
            </a:r>
            <a:r>
              <a:rPr lang="tr-TR" b="1" dirty="0" err="1">
                <a:solidFill>
                  <a:srgbClr val="0070C0"/>
                </a:solidFill>
              </a:rPr>
              <a:t>Romatoloji</a:t>
            </a:r>
            <a:r>
              <a:rPr lang="tr-TR" b="1" dirty="0">
                <a:solidFill>
                  <a:srgbClr val="0070C0"/>
                </a:solidFill>
              </a:rPr>
              <a:t> Bilim Dalı</a:t>
            </a:r>
          </a:p>
          <a:p>
            <a:pPr algn="ctr"/>
            <a:r>
              <a:rPr lang="tr-TR" b="1" dirty="0">
                <a:solidFill>
                  <a:srgbClr val="0070C0"/>
                </a:solidFill>
              </a:rPr>
              <a:t>Ankara Şehir Hastanesi </a:t>
            </a:r>
            <a:r>
              <a:rPr lang="tr-TR" b="1" dirty="0" err="1">
                <a:solidFill>
                  <a:srgbClr val="0070C0"/>
                </a:solidFill>
              </a:rPr>
              <a:t>Romatoloji</a:t>
            </a:r>
            <a:r>
              <a:rPr lang="tr-TR" b="1" dirty="0">
                <a:solidFill>
                  <a:srgbClr val="0070C0"/>
                </a:solidFill>
              </a:rPr>
              <a:t> Kliniği</a:t>
            </a:r>
          </a:p>
        </p:txBody>
      </p:sp>
      <p:pic>
        <p:nvPicPr>
          <p:cNvPr id="4" name="Picture 10" descr="C:\Users\Pc\Desktop\logo.jpg"/>
          <p:cNvPicPr>
            <a:picLocks noChangeAspect="1" noChangeArrowheads="1"/>
          </p:cNvPicPr>
          <p:nvPr/>
        </p:nvPicPr>
        <p:blipFill>
          <a:blip r:embed="rId2"/>
          <a:srcRect/>
          <a:stretch>
            <a:fillRect/>
          </a:stretch>
        </p:blipFill>
        <p:spPr bwMode="auto">
          <a:xfrm>
            <a:off x="523876" y="357167"/>
            <a:ext cx="1743074" cy="1462108"/>
          </a:xfrm>
          <a:prstGeom prst="rect">
            <a:avLst/>
          </a:prstGeom>
          <a:noFill/>
          <a:ln w="9525">
            <a:noFill/>
            <a:miter lim="800000"/>
            <a:headEnd/>
            <a:tailEnd/>
          </a:ln>
        </p:spPr>
      </p:pic>
      <p:pic>
        <p:nvPicPr>
          <p:cNvPr id="5" name="Picture 5" descr="C:\Users\Pc\Desktop\resim şehir h.jpg"/>
          <p:cNvPicPr>
            <a:picLocks noChangeAspect="1" noChangeArrowheads="1"/>
          </p:cNvPicPr>
          <p:nvPr/>
        </p:nvPicPr>
        <p:blipFill>
          <a:blip r:embed="rId3"/>
          <a:srcRect/>
          <a:stretch>
            <a:fillRect/>
          </a:stretch>
        </p:blipFill>
        <p:spPr bwMode="auto">
          <a:xfrm>
            <a:off x="9744075" y="195818"/>
            <a:ext cx="1924049" cy="1623457"/>
          </a:xfrm>
          <a:prstGeom prst="rect">
            <a:avLst/>
          </a:prstGeom>
          <a:noFill/>
          <a:ln w="9525">
            <a:noFill/>
            <a:miter lim="800000"/>
            <a:headEnd/>
            <a:tailEnd/>
          </a:ln>
        </p:spPr>
      </p:pic>
    </p:spTree>
    <p:extLst>
      <p:ext uri="{BB962C8B-B14F-4D97-AF65-F5344CB8AC3E}">
        <p14:creationId xmlns:p14="http://schemas.microsoft.com/office/powerpoint/2010/main" val="2902871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255332E-CD75-4BC7-9C21-CBF06A87A092}"/>
              </a:ext>
            </a:extLst>
          </p:cNvPr>
          <p:cNvSpPr>
            <a:spLocks noGrp="1"/>
          </p:cNvSpPr>
          <p:nvPr>
            <p:ph idx="1"/>
          </p:nvPr>
        </p:nvSpPr>
        <p:spPr>
          <a:xfrm>
            <a:off x="1466850" y="1676400"/>
            <a:ext cx="10534649" cy="4200525"/>
          </a:xfrm>
        </p:spPr>
        <p:txBody>
          <a:bodyPr>
            <a:normAutofit/>
          </a:bodyPr>
          <a:lstStyle/>
          <a:p>
            <a:r>
              <a:rPr lang="tr-TR" sz="2000" b="1" dirty="0" err="1">
                <a:solidFill>
                  <a:schemeClr val="tx1"/>
                </a:solidFill>
                <a:effectLst/>
                <a:ea typeface="Calibri" panose="020F0502020204030204" pitchFamily="34" charset="0"/>
                <a:cs typeface="Times New Roman" panose="02020603050405020304" pitchFamily="18" charset="0"/>
              </a:rPr>
              <a:t>Romatoloji</a:t>
            </a:r>
            <a:r>
              <a:rPr lang="tr-TR" sz="2000" b="1" dirty="0" err="1">
                <a:solidFill>
                  <a:schemeClr val="tx1"/>
                </a:solidFill>
                <a:ea typeface="Calibri" panose="020F0502020204030204" pitchFamily="34" charset="0"/>
                <a:cs typeface="Times New Roman" panose="02020603050405020304" pitchFamily="18" charset="0"/>
              </a:rPr>
              <a:t>de</a:t>
            </a:r>
            <a:r>
              <a:rPr lang="tr-TR" sz="2000" b="1" dirty="0">
                <a:solidFill>
                  <a:schemeClr val="tx1"/>
                </a:solidFill>
                <a:effectLst/>
                <a:ea typeface="Calibri" panose="020F0502020204030204" pitchFamily="34" charset="0"/>
                <a:cs typeface="Times New Roman" panose="02020603050405020304" pitchFamily="18" charset="0"/>
              </a:rPr>
              <a:t> anti-tümör </a:t>
            </a:r>
            <a:r>
              <a:rPr lang="tr-TR" sz="2000" b="1" dirty="0" err="1">
                <a:solidFill>
                  <a:schemeClr val="tx1"/>
                </a:solidFill>
                <a:effectLst/>
                <a:ea typeface="Calibri" panose="020F0502020204030204" pitchFamily="34" charset="0"/>
                <a:cs typeface="Times New Roman" panose="02020603050405020304" pitchFamily="18" charset="0"/>
              </a:rPr>
              <a:t>nekrozis</a:t>
            </a:r>
            <a:r>
              <a:rPr lang="tr-TR" sz="2000" b="1" dirty="0">
                <a:solidFill>
                  <a:schemeClr val="tx1"/>
                </a:solidFill>
                <a:effectLst/>
                <a:ea typeface="Calibri" panose="020F0502020204030204" pitchFamily="34" charset="0"/>
                <a:cs typeface="Times New Roman" panose="02020603050405020304" pitchFamily="18" charset="0"/>
              </a:rPr>
              <a:t> faktör (TNF)-alfa, IL-6, anti-CD20, Il-17 inhibitörleri, IL 12-23 inhibitörleri ve </a:t>
            </a:r>
            <a:r>
              <a:rPr lang="tr-TR" sz="2000" b="1" dirty="0" err="1">
                <a:solidFill>
                  <a:schemeClr val="tx1"/>
                </a:solidFill>
                <a:effectLst/>
                <a:ea typeface="Calibri" panose="020F0502020204030204" pitchFamily="34" charset="0"/>
                <a:cs typeface="Times New Roman" panose="02020603050405020304" pitchFamily="18" charset="0"/>
              </a:rPr>
              <a:t>kostimülatör</a:t>
            </a:r>
            <a:r>
              <a:rPr lang="tr-TR" sz="2000" b="1" dirty="0">
                <a:solidFill>
                  <a:schemeClr val="tx1"/>
                </a:solidFill>
                <a:effectLst/>
                <a:ea typeface="Calibri" panose="020F0502020204030204" pitchFamily="34" charset="0"/>
                <a:cs typeface="Times New Roman" panose="02020603050405020304" pitchFamily="18" charset="0"/>
              </a:rPr>
              <a:t> molekülleri </a:t>
            </a:r>
            <a:r>
              <a:rPr lang="tr-TR" sz="2000" b="1" dirty="0" err="1">
                <a:solidFill>
                  <a:schemeClr val="tx1"/>
                </a:solidFill>
                <a:effectLst/>
                <a:ea typeface="Calibri" panose="020F0502020204030204" pitchFamily="34" charset="0"/>
                <a:cs typeface="Times New Roman" panose="02020603050405020304" pitchFamily="18" charset="0"/>
              </a:rPr>
              <a:t>antagonize</a:t>
            </a:r>
            <a:r>
              <a:rPr lang="tr-TR" sz="2000" b="1" dirty="0">
                <a:solidFill>
                  <a:schemeClr val="tx1"/>
                </a:solidFill>
                <a:effectLst/>
                <a:ea typeface="Calibri" panose="020F0502020204030204" pitchFamily="34" charset="0"/>
                <a:cs typeface="Times New Roman" panose="02020603050405020304" pitchFamily="18" charset="0"/>
              </a:rPr>
              <a:t> eden ajanlar(</a:t>
            </a:r>
            <a:r>
              <a:rPr lang="tr-TR" sz="2000" b="1" dirty="0" err="1">
                <a:solidFill>
                  <a:schemeClr val="tx1"/>
                </a:solidFill>
                <a:effectLst/>
                <a:ea typeface="Calibri" panose="020F0502020204030204" pitchFamily="34" charset="0"/>
                <a:cs typeface="Times New Roman" panose="02020603050405020304" pitchFamily="18" charset="0"/>
              </a:rPr>
              <a:t>abatacept</a:t>
            </a:r>
            <a:r>
              <a:rPr lang="tr-TR" sz="2000" b="1" dirty="0">
                <a:solidFill>
                  <a:schemeClr val="tx1"/>
                </a:solidFill>
                <a:effectLst/>
                <a:ea typeface="Calibri" panose="020F0502020204030204" pitchFamily="34" charset="0"/>
                <a:cs typeface="Times New Roman" panose="02020603050405020304" pitchFamily="18" charset="0"/>
              </a:rPr>
              <a:t>)</a:t>
            </a:r>
          </a:p>
          <a:p>
            <a:r>
              <a:rPr lang="tr-TR" sz="2000" b="1" dirty="0">
                <a:solidFill>
                  <a:srgbClr val="0070C0"/>
                </a:solidFill>
                <a:ea typeface="Calibri" panose="020F0502020204030204" pitchFamily="34" charset="0"/>
                <a:cs typeface="Times New Roman" panose="02020603050405020304" pitchFamily="18" charset="0"/>
              </a:rPr>
              <a:t>C</a:t>
            </a:r>
            <a:r>
              <a:rPr lang="tr-TR" sz="2000" b="1" dirty="0">
                <a:solidFill>
                  <a:srgbClr val="0070C0"/>
                </a:solidFill>
                <a:effectLst/>
                <a:ea typeface="Calibri" panose="020F0502020204030204" pitchFamily="34" charset="0"/>
                <a:cs typeface="Times New Roman" panose="02020603050405020304" pitchFamily="18" charset="0"/>
              </a:rPr>
              <a:t>iddi enfeksiyon riskini artırdıkları </a:t>
            </a:r>
            <a:r>
              <a:rPr lang="tr-TR" sz="2000" b="1" dirty="0">
                <a:solidFill>
                  <a:schemeClr val="tx1"/>
                </a:solidFill>
                <a:effectLst/>
                <a:ea typeface="Calibri" panose="020F0502020204030204" pitchFamily="34" charset="0"/>
                <a:cs typeface="Times New Roman" panose="02020603050405020304" pitchFamily="18" charset="0"/>
              </a:rPr>
              <a:t>bilinmekte</a:t>
            </a:r>
          </a:p>
          <a:p>
            <a:r>
              <a:rPr lang="tr-TR" sz="2000" b="1" dirty="0">
                <a:solidFill>
                  <a:schemeClr val="tx1"/>
                </a:solidFill>
                <a:effectLst/>
                <a:ea typeface="Calibri" panose="020F0502020204030204" pitchFamily="34" charset="0"/>
                <a:cs typeface="Times New Roman" panose="02020603050405020304" pitchFamily="18" charset="0"/>
              </a:rPr>
              <a:t>Küçük prosedürler için, kesilmesine gerek yoktur</a:t>
            </a:r>
            <a:endParaRPr lang="tr-TR" sz="2000" b="1" dirty="0">
              <a:solidFill>
                <a:schemeClr val="tx1"/>
              </a:solidFill>
              <a:ea typeface="Calibri" panose="020F0502020204030204" pitchFamily="34" charset="0"/>
              <a:cs typeface="Times New Roman" panose="02020603050405020304" pitchFamily="18" charset="0"/>
            </a:endParaRPr>
          </a:p>
          <a:p>
            <a:r>
              <a:rPr lang="tr-TR" sz="2000" b="1" dirty="0">
                <a:solidFill>
                  <a:schemeClr val="tx1"/>
                </a:solidFill>
                <a:ea typeface="Calibri" panose="020F0502020204030204" pitchFamily="34" charset="0"/>
                <a:cs typeface="Times New Roman" panose="02020603050405020304" pitchFamily="18" charset="0"/>
              </a:rPr>
              <a:t>B</a:t>
            </a:r>
            <a:r>
              <a:rPr lang="tr-TR" sz="2000" b="1" dirty="0">
                <a:solidFill>
                  <a:schemeClr val="tx1"/>
                </a:solidFill>
                <a:effectLst/>
                <a:ea typeface="Calibri" panose="020F0502020204030204" pitchFamily="34" charset="0"/>
                <a:cs typeface="Times New Roman" panose="02020603050405020304" pitchFamily="18" charset="0"/>
              </a:rPr>
              <a:t>üyük ameliyatlar için, en az </a:t>
            </a:r>
            <a:r>
              <a:rPr lang="tr-TR" sz="2000" b="1" dirty="0">
                <a:solidFill>
                  <a:srgbClr val="0070C0"/>
                </a:solidFill>
                <a:effectLst/>
                <a:ea typeface="Calibri" panose="020F0502020204030204" pitchFamily="34" charset="0"/>
                <a:cs typeface="Times New Roman" panose="02020603050405020304" pitchFamily="18" charset="0"/>
              </a:rPr>
              <a:t>iki yarılanma ömrü </a:t>
            </a:r>
            <a:r>
              <a:rPr lang="tr-TR" sz="2000" b="1" dirty="0">
                <a:solidFill>
                  <a:schemeClr val="tx1"/>
                </a:solidFill>
                <a:effectLst/>
                <a:ea typeface="Calibri" panose="020F0502020204030204" pitchFamily="34" charset="0"/>
                <a:cs typeface="Times New Roman" panose="02020603050405020304" pitchFamily="18" charset="0"/>
              </a:rPr>
              <a:t>süre kadar önce kesilmesi önerilmekte</a:t>
            </a:r>
          </a:p>
          <a:p>
            <a:r>
              <a:rPr lang="tr-TR" sz="2000" b="1" dirty="0">
                <a:solidFill>
                  <a:schemeClr val="tx1"/>
                </a:solidFill>
                <a:ea typeface="Calibri" panose="020F0502020204030204" pitchFamily="34" charset="0"/>
                <a:cs typeface="Times New Roman" panose="02020603050405020304" pitchFamily="18" charset="0"/>
              </a:rPr>
              <a:t>A</a:t>
            </a:r>
            <a:r>
              <a:rPr lang="tr-TR" sz="2000" b="1" dirty="0">
                <a:solidFill>
                  <a:schemeClr val="tx1"/>
                </a:solidFill>
                <a:effectLst/>
                <a:ea typeface="Calibri" panose="020F0502020204030204" pitchFamily="34" charset="0"/>
                <a:cs typeface="Times New Roman" panose="02020603050405020304" pitchFamily="18" charset="0"/>
              </a:rPr>
              <a:t>meliyattan </a:t>
            </a:r>
            <a:r>
              <a:rPr lang="tr-TR" sz="2000" b="1" dirty="0">
                <a:solidFill>
                  <a:srgbClr val="0070C0"/>
                </a:solidFill>
                <a:effectLst/>
                <a:ea typeface="Calibri" panose="020F0502020204030204" pitchFamily="34" charset="0"/>
                <a:cs typeface="Times New Roman" panose="02020603050405020304" pitchFamily="18" charset="0"/>
              </a:rPr>
              <a:t>10-14 gün sonra </a:t>
            </a:r>
            <a:r>
              <a:rPr lang="tr-TR" sz="2000" b="1" dirty="0">
                <a:solidFill>
                  <a:schemeClr val="tx1"/>
                </a:solidFill>
                <a:effectLst/>
                <a:ea typeface="Calibri" panose="020F0502020204030204" pitchFamily="34" charset="0"/>
                <a:cs typeface="Times New Roman" panose="02020603050405020304" pitchFamily="18" charset="0"/>
              </a:rPr>
              <a:t>yara iyileşmesi tamamlandıktan sonra yeniden başlanabilir</a:t>
            </a:r>
          </a:p>
        </p:txBody>
      </p:sp>
      <p:sp>
        <p:nvSpPr>
          <p:cNvPr id="4" name="Başlık 1">
            <a:extLst>
              <a:ext uri="{FF2B5EF4-FFF2-40B4-BE49-F238E27FC236}">
                <a16:creationId xmlns:a16="http://schemas.microsoft.com/office/drawing/2014/main" id="{ACF0480E-DDA9-42FC-BA8E-50C46F501601}"/>
              </a:ext>
            </a:extLst>
          </p:cNvPr>
          <p:cNvSpPr>
            <a:spLocks noGrp="1"/>
          </p:cNvSpPr>
          <p:nvPr>
            <p:ph type="title"/>
          </p:nvPr>
        </p:nvSpPr>
        <p:spPr>
          <a:xfrm>
            <a:off x="1962150" y="623888"/>
            <a:ext cx="9542463" cy="976312"/>
          </a:xfrm>
        </p:spPr>
        <p:txBody>
          <a:bodyPr>
            <a:normAutofit fontScale="90000"/>
          </a:bodyPr>
          <a:lstStyle/>
          <a:p>
            <a:pPr algn="ctr"/>
            <a:r>
              <a:rPr lang="tr-TR" b="1" dirty="0">
                <a:solidFill>
                  <a:srgbClr val="C00000"/>
                </a:solidFill>
              </a:rPr>
              <a:t>Biyolojik </a:t>
            </a:r>
            <a:r>
              <a:rPr lang="tr-TR" b="1" dirty="0" err="1">
                <a:solidFill>
                  <a:srgbClr val="C00000"/>
                </a:solidFill>
              </a:rPr>
              <a:t>DMARD’ların</a:t>
            </a:r>
            <a:r>
              <a:rPr lang="tr-TR" b="1" dirty="0">
                <a:solidFill>
                  <a:srgbClr val="C00000"/>
                </a:solidFill>
              </a:rPr>
              <a:t> </a:t>
            </a:r>
            <a:r>
              <a:rPr lang="tr-TR" b="1" dirty="0" err="1">
                <a:solidFill>
                  <a:srgbClr val="C00000"/>
                </a:solidFill>
              </a:rPr>
              <a:t>Perioperatif</a:t>
            </a:r>
            <a:r>
              <a:rPr lang="tr-TR" b="1" dirty="0">
                <a:solidFill>
                  <a:srgbClr val="C00000"/>
                </a:solidFill>
              </a:rPr>
              <a:t> Yönetimi</a:t>
            </a:r>
          </a:p>
        </p:txBody>
      </p:sp>
      <p:sp>
        <p:nvSpPr>
          <p:cNvPr id="5" name="Başlık 1">
            <a:extLst>
              <a:ext uri="{FF2B5EF4-FFF2-40B4-BE49-F238E27FC236}">
                <a16:creationId xmlns:a16="http://schemas.microsoft.com/office/drawing/2014/main" id="{05EAC6D8-9CDB-4AE0-8EC3-E8CE394180B3}"/>
              </a:ext>
            </a:extLst>
          </p:cNvPr>
          <p:cNvSpPr txBox="1">
            <a:spLocks/>
          </p:cNvSpPr>
          <p:nvPr/>
        </p:nvSpPr>
        <p:spPr>
          <a:xfrm>
            <a:off x="561975" y="5572125"/>
            <a:ext cx="11534775" cy="11811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just">
              <a:spcAft>
                <a:spcPts val="0"/>
              </a:spcAft>
            </a:pPr>
            <a:r>
              <a:rPr lang="tr-TR" sz="1100" dirty="0">
                <a:effectLst/>
                <a:latin typeface="Times New Roman" panose="02020603050405020304" pitchFamily="18" charset="0"/>
                <a:ea typeface="Andale Sans UI"/>
                <a:cs typeface="Tahoma" panose="020B0604030504040204" pitchFamily="34" charset="0"/>
              </a:rPr>
              <a:t>             </a:t>
            </a:r>
            <a:r>
              <a:rPr lang="en-US" sz="1100" dirty="0">
                <a:effectLst/>
                <a:latin typeface="Times New Roman" panose="02020603050405020304" pitchFamily="18" charset="0"/>
                <a:ea typeface="Andale Sans UI"/>
                <a:cs typeface="Tahoma" panose="020B0604030504040204" pitchFamily="34" charset="0"/>
              </a:rPr>
              <a:t>Goodman SM, Springer B, </a:t>
            </a:r>
            <a:r>
              <a:rPr lang="en-US" sz="1100" dirty="0" err="1">
                <a:effectLst/>
                <a:latin typeface="Times New Roman" panose="02020603050405020304" pitchFamily="18" charset="0"/>
                <a:ea typeface="Andale Sans UI"/>
                <a:cs typeface="Tahoma" panose="020B0604030504040204" pitchFamily="34" charset="0"/>
              </a:rPr>
              <a:t>Guyatt</a:t>
            </a:r>
            <a:r>
              <a:rPr lang="en-US" sz="1100" dirty="0">
                <a:effectLst/>
                <a:latin typeface="Times New Roman" panose="02020603050405020304" pitchFamily="18" charset="0"/>
                <a:ea typeface="Andale Sans UI"/>
                <a:cs typeface="Tahoma" panose="020B0604030504040204" pitchFamily="34" charset="0"/>
              </a:rPr>
              <a:t> G, et al. 2017 American College of Rheumatology/American Association of Hip and Knee Surgeons guideline for the perioperative management of antirheumatic medication in patients with rheumatic diseases undergoing elective total hip or total knee arthroplasty. The Journal of arthroplasty 2017;32(9):2628-2638.</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	Bombardier C, </a:t>
            </a:r>
            <a:r>
              <a:rPr lang="en-US" sz="1100" dirty="0" err="1">
                <a:effectLst/>
                <a:latin typeface="Times New Roman" panose="02020603050405020304" pitchFamily="18" charset="0"/>
                <a:ea typeface="Andale Sans UI"/>
                <a:cs typeface="Tahoma" panose="020B0604030504040204" pitchFamily="34" charset="0"/>
              </a:rPr>
              <a:t>Hazlewood</a:t>
            </a:r>
            <a:r>
              <a:rPr lang="en-US" sz="1100" dirty="0">
                <a:effectLst/>
                <a:latin typeface="Times New Roman" panose="02020603050405020304" pitchFamily="18" charset="0"/>
                <a:ea typeface="Andale Sans UI"/>
                <a:cs typeface="Tahoma" panose="020B0604030504040204" pitchFamily="34" charset="0"/>
              </a:rPr>
              <a:t> GS, </a:t>
            </a:r>
            <a:r>
              <a:rPr lang="en-US" sz="1100" dirty="0" err="1">
                <a:effectLst/>
                <a:latin typeface="Times New Roman" panose="02020603050405020304" pitchFamily="18" charset="0"/>
                <a:ea typeface="Andale Sans UI"/>
                <a:cs typeface="Tahoma" panose="020B0604030504040204" pitchFamily="34" charset="0"/>
              </a:rPr>
              <a:t>Akhavan</a:t>
            </a:r>
            <a:r>
              <a:rPr lang="en-US" sz="1100" dirty="0">
                <a:effectLst/>
                <a:latin typeface="Times New Roman" panose="02020603050405020304" pitchFamily="18" charset="0"/>
                <a:ea typeface="Andale Sans UI"/>
                <a:cs typeface="Tahoma" panose="020B0604030504040204" pitchFamily="34" charset="0"/>
              </a:rPr>
              <a:t> P, et al. Canadian Rheumatology Association recommendations for the pharmacological management of rheumatoid arthritis with traditional and biologic disease-modifying antirheumatic drugs: part II safety. The journal of Rheumatology 2012;39(8):1583-1602.</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	Franco AS, </a:t>
            </a:r>
            <a:r>
              <a:rPr lang="en-US" sz="1100" dirty="0" err="1">
                <a:effectLst/>
                <a:latin typeface="Times New Roman" panose="02020603050405020304" pitchFamily="18" charset="0"/>
                <a:ea typeface="Andale Sans UI"/>
                <a:cs typeface="Tahoma" panose="020B0604030504040204" pitchFamily="34" charset="0"/>
              </a:rPr>
              <a:t>Iuamoto</a:t>
            </a:r>
            <a:r>
              <a:rPr lang="en-US" sz="1100" dirty="0">
                <a:effectLst/>
                <a:latin typeface="Times New Roman" panose="02020603050405020304" pitchFamily="18" charset="0"/>
                <a:ea typeface="Andale Sans UI"/>
                <a:cs typeface="Tahoma" panose="020B0604030504040204" pitchFamily="34" charset="0"/>
              </a:rPr>
              <a:t> LR, Pereira RMR. Perioperative management of drugs commonly used in patients with rheumatic diseases: a review. Clinics 2017;72(6):386-390.</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	</a:t>
            </a:r>
            <a:r>
              <a:rPr lang="en-US" sz="1100" dirty="0" err="1">
                <a:effectLst/>
                <a:latin typeface="Times New Roman" panose="02020603050405020304" pitchFamily="18" charset="0"/>
                <a:ea typeface="Andale Sans UI"/>
                <a:cs typeface="Tahoma" panose="020B0604030504040204" pitchFamily="34" charset="0"/>
              </a:rPr>
              <a:t>Rosandich</a:t>
            </a:r>
            <a:r>
              <a:rPr lang="en-US" sz="1100" dirty="0">
                <a:effectLst/>
                <a:latin typeface="Times New Roman" panose="02020603050405020304" pitchFamily="18" charset="0"/>
                <a:ea typeface="Andale Sans UI"/>
                <a:cs typeface="Tahoma" panose="020B0604030504040204" pitchFamily="34" charset="0"/>
              </a:rPr>
              <a:t> PA, Kelley III JT, Conn DL. Perioperative management of patients with rheumatoid arthritis in the era of biologic response modifiers. Current opinion in rheumatology 2004;16(3):192-198.</a:t>
            </a:r>
            <a:endParaRPr lang="tr-TR" sz="1100" dirty="0">
              <a:effectLst/>
              <a:latin typeface="Calibri" panose="020F0502020204030204" pitchFamily="34" charset="0"/>
              <a:ea typeface="Andale Sans UI"/>
              <a:cs typeface="Tahoma" panose="020B0604030504040204" pitchFamily="34" charset="0"/>
            </a:endParaRPr>
          </a:p>
          <a:p>
            <a:br>
              <a:rPr lang="tr-TR" sz="1100" dirty="0">
                <a:latin typeface="Calibri" panose="020F0502020204030204" pitchFamily="34" charset="0"/>
                <a:ea typeface="Andale Sans UI"/>
                <a:cs typeface="Tahoma" panose="020B0604030504040204" pitchFamily="34" charset="0"/>
              </a:rPr>
            </a:br>
            <a:br>
              <a:rPr lang="tr-TR" sz="1100" dirty="0">
                <a:latin typeface="Calibri" panose="020F0502020204030204" pitchFamily="34" charset="0"/>
                <a:ea typeface="Andale Sans UI"/>
                <a:cs typeface="Tahoma" panose="020B0604030504040204" pitchFamily="34" charset="0"/>
              </a:rPr>
            </a:br>
            <a:endParaRPr lang="tr-TR" sz="1100" dirty="0"/>
          </a:p>
        </p:txBody>
      </p:sp>
    </p:spTree>
    <p:extLst>
      <p:ext uri="{BB962C8B-B14F-4D97-AF65-F5344CB8AC3E}">
        <p14:creationId xmlns:p14="http://schemas.microsoft.com/office/powerpoint/2010/main" val="255373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84CF88E6-5383-4B08-B5D0-DD8A14794682}"/>
              </a:ext>
            </a:extLst>
          </p:cNvPr>
          <p:cNvGraphicFramePr>
            <a:graphicFrameLocks noGrp="1"/>
          </p:cNvGraphicFramePr>
          <p:nvPr>
            <p:extLst>
              <p:ext uri="{D42A27DB-BD31-4B8C-83A1-F6EECF244321}">
                <p14:modId xmlns:p14="http://schemas.microsoft.com/office/powerpoint/2010/main" val="1996682977"/>
              </p:ext>
            </p:extLst>
          </p:nvPr>
        </p:nvGraphicFramePr>
        <p:xfrm>
          <a:off x="2082800" y="69572"/>
          <a:ext cx="8900160" cy="6152327"/>
        </p:xfrm>
        <a:graphic>
          <a:graphicData uri="http://schemas.openxmlformats.org/drawingml/2006/table">
            <a:tbl>
              <a:tblPr firstRow="1" firstCol="1" bandRow="1">
                <a:tableStyleId>{5C22544A-7EE6-4342-B048-85BDC9FD1C3A}</a:tableStyleId>
              </a:tblPr>
              <a:tblGrid>
                <a:gridCol w="1495759">
                  <a:extLst>
                    <a:ext uri="{9D8B030D-6E8A-4147-A177-3AD203B41FA5}">
                      <a16:colId xmlns:a16="http://schemas.microsoft.com/office/drawing/2014/main" val="2725285736"/>
                    </a:ext>
                  </a:extLst>
                </a:gridCol>
                <a:gridCol w="1181554">
                  <a:extLst>
                    <a:ext uri="{9D8B030D-6E8A-4147-A177-3AD203B41FA5}">
                      <a16:colId xmlns:a16="http://schemas.microsoft.com/office/drawing/2014/main" val="970687808"/>
                    </a:ext>
                  </a:extLst>
                </a:gridCol>
                <a:gridCol w="2983641">
                  <a:extLst>
                    <a:ext uri="{9D8B030D-6E8A-4147-A177-3AD203B41FA5}">
                      <a16:colId xmlns:a16="http://schemas.microsoft.com/office/drawing/2014/main" val="2970395432"/>
                    </a:ext>
                  </a:extLst>
                </a:gridCol>
                <a:gridCol w="3239206">
                  <a:extLst>
                    <a:ext uri="{9D8B030D-6E8A-4147-A177-3AD203B41FA5}">
                      <a16:colId xmlns:a16="http://schemas.microsoft.com/office/drawing/2014/main" val="278328570"/>
                    </a:ext>
                  </a:extLst>
                </a:gridCol>
              </a:tblGrid>
              <a:tr h="252575">
                <a:tc>
                  <a:txBody>
                    <a:bodyPr/>
                    <a:lstStyle/>
                    <a:p>
                      <a:pPr algn="ctr">
                        <a:spcAft>
                          <a:spcPts val="0"/>
                        </a:spcAft>
                      </a:pPr>
                      <a:r>
                        <a:rPr lang="tr-TR" sz="1100">
                          <a:effectLst/>
                        </a:rPr>
                        <a:t>bDMARD</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gn="ctr">
                        <a:spcAft>
                          <a:spcPts val="0"/>
                        </a:spcAft>
                      </a:pPr>
                      <a:r>
                        <a:rPr lang="tr-TR" sz="1100">
                          <a:effectLst/>
                        </a:rPr>
                        <a:t>Yarı-ömür</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gn="ctr">
                        <a:lnSpc>
                          <a:spcPct val="107000"/>
                        </a:lnSpc>
                        <a:spcAft>
                          <a:spcPts val="0"/>
                        </a:spcAft>
                      </a:pPr>
                      <a:r>
                        <a:rPr lang="tr-TR" sz="1100">
                          <a:effectLst/>
                        </a:rPr>
                        <a:t>Preoperatif öneriler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tc>
                  <a:txBody>
                    <a:bodyPr/>
                    <a:lstStyle/>
                    <a:p>
                      <a:pPr algn="ctr">
                        <a:lnSpc>
                          <a:spcPct val="107000"/>
                        </a:lnSpc>
                        <a:spcAft>
                          <a:spcPts val="0"/>
                        </a:spcAft>
                      </a:pPr>
                      <a:r>
                        <a:rPr lang="tr-TR" sz="1100" dirty="0" err="1">
                          <a:effectLst/>
                        </a:rPr>
                        <a:t>Postoperatif</a:t>
                      </a:r>
                      <a:r>
                        <a:rPr lang="tr-TR" sz="1100" dirty="0">
                          <a:effectLst/>
                        </a:rPr>
                        <a:t> öneriler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1099837615"/>
                  </a:ext>
                </a:extLst>
              </a:tr>
              <a:tr h="737469">
                <a:tc>
                  <a:txBody>
                    <a:bodyPr/>
                    <a:lstStyle/>
                    <a:p>
                      <a:pPr>
                        <a:spcAft>
                          <a:spcPts val="0"/>
                        </a:spcAft>
                      </a:pPr>
                      <a:r>
                        <a:rPr lang="tr-TR" sz="1100">
                          <a:effectLst/>
                        </a:rPr>
                        <a:t>Abatacept</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12.6 gün </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dirty="0">
                          <a:effectLst/>
                        </a:rPr>
                        <a:t>Son dozdan </a:t>
                      </a:r>
                      <a:r>
                        <a:rPr lang="tr-TR" sz="1050" b="1" dirty="0" err="1">
                          <a:effectLst/>
                        </a:rPr>
                        <a:t>subkutan</a:t>
                      </a:r>
                      <a:r>
                        <a:rPr lang="tr-TR" sz="1050" b="1" dirty="0">
                          <a:effectLst/>
                        </a:rPr>
                        <a:t> tedavide 2 hafta, </a:t>
                      </a:r>
                      <a:r>
                        <a:rPr lang="tr-TR" sz="1050" b="1" dirty="0" err="1">
                          <a:effectLst/>
                        </a:rPr>
                        <a:t>intravenöz</a:t>
                      </a:r>
                      <a:r>
                        <a:rPr lang="tr-TR" sz="1050" b="1" dirty="0">
                          <a:effectLst/>
                        </a:rPr>
                        <a:t> tedavide 5 hafta sonra ameliyatı planlayın</a:t>
                      </a:r>
                      <a:endParaRPr lang="tr-TR"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tc>
                  <a:txBody>
                    <a:bodyPr/>
                    <a:lstStyle/>
                    <a:p>
                      <a:pPr>
                        <a:lnSpc>
                          <a:spcPct val="107000"/>
                        </a:lnSpc>
                        <a:spcAft>
                          <a:spcPts val="0"/>
                        </a:spcAft>
                      </a:pPr>
                      <a:r>
                        <a:rPr lang="tr-TR" sz="1050" b="1" dirty="0">
                          <a:effectLst/>
                        </a:rPr>
                        <a:t>Yara yeri iyileşmesi tamamlanınca, </a:t>
                      </a:r>
                    </a:p>
                    <a:p>
                      <a:pPr>
                        <a:lnSpc>
                          <a:spcPct val="107000"/>
                        </a:lnSpc>
                        <a:spcAft>
                          <a:spcPts val="0"/>
                        </a:spcAft>
                      </a:pPr>
                      <a:r>
                        <a:rPr lang="tr-TR" sz="1050" b="1" dirty="0">
                          <a:effectLst/>
                        </a:rPr>
                        <a:t>cerrahi alan enfeksiyonu veya sistemik enfeksiyon yoksa, ameliyattan en az 14 gün sonra yeniden başlayın</a:t>
                      </a:r>
                      <a:endParaRPr lang="tr-TR"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720541556"/>
                  </a:ext>
                </a:extLst>
              </a:tr>
              <a:tr h="737469">
                <a:tc>
                  <a:txBody>
                    <a:bodyPr/>
                    <a:lstStyle/>
                    <a:p>
                      <a:pPr>
                        <a:spcAft>
                          <a:spcPts val="0"/>
                        </a:spcAft>
                      </a:pPr>
                      <a:r>
                        <a:rPr lang="tr-TR" sz="1100">
                          <a:effectLst/>
                        </a:rPr>
                        <a:t>Adalimumab</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10-20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Son dozdan 2 veya 3 haftada sonra ameliyatı planlayın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208566158"/>
                  </a:ext>
                </a:extLst>
              </a:tr>
              <a:tr h="737469">
                <a:tc>
                  <a:txBody>
                    <a:bodyPr/>
                    <a:lstStyle/>
                    <a:p>
                      <a:pPr>
                        <a:spcAft>
                          <a:spcPts val="0"/>
                        </a:spcAft>
                      </a:pPr>
                      <a:r>
                        <a:rPr lang="tr-TR" sz="1100">
                          <a:effectLst/>
                        </a:rPr>
                        <a:t>Etanercept</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3.5-5.5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Son dozdan 2 hafta sonra ameliyatı planlayın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608353890"/>
                  </a:ext>
                </a:extLst>
              </a:tr>
              <a:tr h="737469">
                <a:tc>
                  <a:txBody>
                    <a:bodyPr/>
                    <a:lstStyle/>
                    <a:p>
                      <a:pPr>
                        <a:spcAft>
                          <a:spcPts val="0"/>
                        </a:spcAft>
                      </a:pPr>
                      <a:r>
                        <a:rPr lang="tr-TR" sz="1100">
                          <a:effectLst/>
                        </a:rPr>
                        <a:t>Golimumab</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14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Son dozdan 5 hafta sonra ameliyatı planlayın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1980905240"/>
                  </a:ext>
                </a:extLst>
              </a:tr>
              <a:tr h="737469">
                <a:tc>
                  <a:txBody>
                    <a:bodyPr/>
                    <a:lstStyle/>
                    <a:p>
                      <a:pPr>
                        <a:spcAft>
                          <a:spcPts val="0"/>
                        </a:spcAft>
                      </a:pPr>
                      <a:r>
                        <a:rPr lang="tr-TR" sz="1100">
                          <a:effectLst/>
                        </a:rPr>
                        <a:t>Certolizumab  pegol</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14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Son dozdan 2 haftada bir dozlanmışsa 3 hafta, 4 haftada bir dozlanmışsa 5 hafta sonra ameliyatı planlayın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3116352399"/>
                  </a:ext>
                </a:extLst>
              </a:tr>
              <a:tr h="737469">
                <a:tc>
                  <a:txBody>
                    <a:bodyPr/>
                    <a:lstStyle/>
                    <a:p>
                      <a:pPr>
                        <a:spcAft>
                          <a:spcPts val="0"/>
                        </a:spcAft>
                      </a:pPr>
                      <a:r>
                        <a:rPr lang="tr-TR" sz="1100">
                          <a:effectLst/>
                        </a:rPr>
                        <a:t>İnfliksimab</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9.5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dirty="0">
                          <a:effectLst/>
                        </a:rPr>
                        <a:t>Son dozdan 5,7 veya 9 hafta sonra (4,6 veya 8 haftada bir tedavide sırasıyla)   ameliyatı planlayın</a:t>
                      </a:r>
                      <a:endParaRPr lang="tr-TR" sz="1050" b="1" dirty="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3237586944"/>
                  </a:ext>
                </a:extLst>
              </a:tr>
              <a:tr h="737469">
                <a:tc>
                  <a:txBody>
                    <a:bodyPr/>
                    <a:lstStyle/>
                    <a:p>
                      <a:pPr>
                        <a:spcAft>
                          <a:spcPts val="0"/>
                        </a:spcAft>
                      </a:pPr>
                      <a:r>
                        <a:rPr lang="tr-TR" sz="1100">
                          <a:effectLst/>
                        </a:rPr>
                        <a:t>Rituksimab </a:t>
                      </a:r>
                      <a:endParaRPr lang="tr-TR" sz="110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18-22 gün</a:t>
                      </a:r>
                    </a:p>
                    <a:p>
                      <a:pPr>
                        <a:spcAft>
                          <a:spcPts val="0"/>
                        </a:spcAft>
                      </a:pPr>
                      <a:r>
                        <a:rPr lang="tr-TR" sz="1050" b="1">
                          <a:effectLst/>
                        </a:rPr>
                        <a:t>(etkisi aylarca sürer)</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dirty="0">
                          <a:effectLst/>
                        </a:rPr>
                        <a:t>Son dozdan sonraki 7. Ayda ameliyatı planlayın.</a:t>
                      </a:r>
                      <a:endParaRPr lang="tr-TR" sz="1050" b="1" dirty="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a:effectLst/>
                        </a:rPr>
                        <a:t>Yara yeri iyileşmesi tamamlanınca, </a:t>
                      </a:r>
                    </a:p>
                    <a:p>
                      <a:pPr>
                        <a:lnSpc>
                          <a:spcPct val="107000"/>
                        </a:lnSpc>
                        <a:spcAft>
                          <a:spcPts val="0"/>
                        </a:spcAft>
                      </a:pPr>
                      <a:r>
                        <a:rPr lang="tr-TR" sz="1050" b="1">
                          <a:effectLst/>
                        </a:rPr>
                        <a:t>cerrahi alan enfeksiyonu veya sistemik enfeksiyon yoksa, ameliyattan en az 14 gün sonra yeniden başlayın</a:t>
                      </a:r>
                      <a:endParaRPr lang="tr-TR" sz="1050" b="1">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2172743147"/>
                  </a:ext>
                </a:extLst>
              </a:tr>
              <a:tr h="737469">
                <a:tc>
                  <a:txBody>
                    <a:bodyPr/>
                    <a:lstStyle/>
                    <a:p>
                      <a:pPr>
                        <a:spcAft>
                          <a:spcPts val="0"/>
                        </a:spcAft>
                      </a:pPr>
                      <a:r>
                        <a:rPr lang="tr-TR" sz="1100" dirty="0" err="1">
                          <a:effectLst/>
                        </a:rPr>
                        <a:t>Tocilizumab</a:t>
                      </a:r>
                      <a:endParaRPr lang="tr-TR" sz="1100" dirty="0">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spcAft>
                          <a:spcPts val="0"/>
                        </a:spcAft>
                      </a:pPr>
                      <a:r>
                        <a:rPr lang="tr-TR" sz="1050" b="1">
                          <a:effectLst/>
                        </a:rPr>
                        <a:t>İV:11-13 gün</a:t>
                      </a:r>
                    </a:p>
                    <a:p>
                      <a:pPr>
                        <a:spcAft>
                          <a:spcPts val="0"/>
                        </a:spcAft>
                      </a:pPr>
                      <a:r>
                        <a:rPr lang="tr-TR" sz="1050" b="1">
                          <a:effectLst/>
                        </a:rPr>
                        <a:t>SC:5-13 gün</a:t>
                      </a:r>
                      <a:endParaRPr lang="tr-TR" sz="1050" b="1">
                        <a:effectLst/>
                        <a:latin typeface="Times New Roman" panose="02020603050405020304" pitchFamily="18" charset="0"/>
                        <a:ea typeface="Andale Sans UI"/>
                        <a:cs typeface="Tahoma" panose="020B0604030504040204" pitchFamily="34" charset="0"/>
                      </a:endParaRPr>
                    </a:p>
                  </a:txBody>
                  <a:tcPr marL="49026" marR="49026" marT="0" marB="0"/>
                </a:tc>
                <a:tc>
                  <a:txBody>
                    <a:bodyPr/>
                    <a:lstStyle/>
                    <a:p>
                      <a:pPr>
                        <a:lnSpc>
                          <a:spcPct val="107000"/>
                        </a:lnSpc>
                        <a:spcAft>
                          <a:spcPts val="0"/>
                        </a:spcAft>
                      </a:pPr>
                      <a:r>
                        <a:rPr lang="tr-TR" sz="1050" b="1" dirty="0">
                          <a:effectLst/>
                        </a:rPr>
                        <a:t>Son dozdan </a:t>
                      </a:r>
                      <a:r>
                        <a:rPr lang="tr-TR" sz="1050" b="1" dirty="0" err="1">
                          <a:effectLst/>
                        </a:rPr>
                        <a:t>subkutan</a:t>
                      </a:r>
                      <a:r>
                        <a:rPr lang="tr-TR" sz="1050" b="1" dirty="0">
                          <a:effectLst/>
                        </a:rPr>
                        <a:t> tedavide 2 hafta, </a:t>
                      </a:r>
                      <a:r>
                        <a:rPr lang="tr-TR" sz="1050" b="1" dirty="0" err="1">
                          <a:effectLst/>
                        </a:rPr>
                        <a:t>intravenöz</a:t>
                      </a:r>
                      <a:r>
                        <a:rPr lang="tr-TR" sz="1050" b="1" dirty="0">
                          <a:effectLst/>
                        </a:rPr>
                        <a:t> tedavide 5 hafta sonra ameliyatı planlayın</a:t>
                      </a:r>
                      <a:endParaRPr lang="tr-TR"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tc>
                  <a:txBody>
                    <a:bodyPr/>
                    <a:lstStyle/>
                    <a:p>
                      <a:pPr>
                        <a:lnSpc>
                          <a:spcPct val="107000"/>
                        </a:lnSpc>
                        <a:spcAft>
                          <a:spcPts val="0"/>
                        </a:spcAft>
                      </a:pPr>
                      <a:r>
                        <a:rPr lang="tr-TR" sz="1050" b="1" dirty="0">
                          <a:effectLst/>
                        </a:rPr>
                        <a:t>Yara yeri iyileşmesi tamamlanınca, </a:t>
                      </a:r>
                    </a:p>
                    <a:p>
                      <a:pPr>
                        <a:lnSpc>
                          <a:spcPct val="107000"/>
                        </a:lnSpc>
                        <a:spcAft>
                          <a:spcPts val="0"/>
                        </a:spcAft>
                      </a:pPr>
                      <a:r>
                        <a:rPr lang="tr-TR" sz="1050" b="1" dirty="0">
                          <a:effectLst/>
                        </a:rPr>
                        <a:t>cerrahi alan enfeksiyonu veya sistemik enfeksiyon yoksa, ameliyattan en az 14 gün sonra yeniden başlayın</a:t>
                      </a:r>
                      <a:endParaRPr lang="tr-TR"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9026" marR="49026" marT="0" marB="0"/>
                </a:tc>
                <a:extLst>
                  <a:ext uri="{0D108BD9-81ED-4DB2-BD59-A6C34878D82A}">
                    <a16:rowId xmlns:a16="http://schemas.microsoft.com/office/drawing/2014/main" val="2214288262"/>
                  </a:ext>
                </a:extLst>
              </a:tr>
            </a:tbl>
          </a:graphicData>
        </a:graphic>
      </p:graphicFrame>
      <p:pic>
        <p:nvPicPr>
          <p:cNvPr id="4" name="Resim 3">
            <a:extLst>
              <a:ext uri="{FF2B5EF4-FFF2-40B4-BE49-F238E27FC236}">
                <a16:creationId xmlns:a16="http://schemas.microsoft.com/office/drawing/2014/main" id="{CA7AD888-7BC5-4225-B965-5BC5B5DA61F9}"/>
              </a:ext>
            </a:extLst>
          </p:cNvPr>
          <p:cNvPicPr>
            <a:picLocks noChangeAspect="1"/>
          </p:cNvPicPr>
          <p:nvPr/>
        </p:nvPicPr>
        <p:blipFill>
          <a:blip r:embed="rId2"/>
          <a:stretch>
            <a:fillRect/>
          </a:stretch>
        </p:blipFill>
        <p:spPr>
          <a:xfrm>
            <a:off x="2082800" y="6221896"/>
            <a:ext cx="8900159" cy="636104"/>
          </a:xfrm>
          <a:prstGeom prst="rect">
            <a:avLst/>
          </a:prstGeom>
        </p:spPr>
      </p:pic>
    </p:spTree>
    <p:extLst>
      <p:ext uri="{BB962C8B-B14F-4D97-AF65-F5344CB8AC3E}">
        <p14:creationId xmlns:p14="http://schemas.microsoft.com/office/powerpoint/2010/main" val="158025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4EF7024-371A-4AEC-AB38-F33E1EB9782B}"/>
              </a:ext>
            </a:extLst>
          </p:cNvPr>
          <p:cNvGraphicFramePr>
            <a:graphicFrameLocks noGrp="1"/>
          </p:cNvGraphicFramePr>
          <p:nvPr>
            <p:extLst>
              <p:ext uri="{D42A27DB-BD31-4B8C-83A1-F6EECF244321}">
                <p14:modId xmlns:p14="http://schemas.microsoft.com/office/powerpoint/2010/main" val="2895648947"/>
              </p:ext>
            </p:extLst>
          </p:nvPr>
        </p:nvGraphicFramePr>
        <p:xfrm>
          <a:off x="1574800" y="81280"/>
          <a:ext cx="10109200" cy="6914462"/>
        </p:xfrm>
        <a:graphic>
          <a:graphicData uri="http://schemas.openxmlformats.org/drawingml/2006/table">
            <a:tbl>
              <a:tblPr firstRow="1" firstCol="1" bandRow="1">
                <a:tableStyleId>{5C22544A-7EE6-4342-B048-85BDC9FD1C3A}</a:tableStyleId>
              </a:tblPr>
              <a:tblGrid>
                <a:gridCol w="5791958">
                  <a:extLst>
                    <a:ext uri="{9D8B030D-6E8A-4147-A177-3AD203B41FA5}">
                      <a16:colId xmlns:a16="http://schemas.microsoft.com/office/drawing/2014/main" val="3687392342"/>
                    </a:ext>
                  </a:extLst>
                </a:gridCol>
                <a:gridCol w="2414888">
                  <a:extLst>
                    <a:ext uri="{9D8B030D-6E8A-4147-A177-3AD203B41FA5}">
                      <a16:colId xmlns:a16="http://schemas.microsoft.com/office/drawing/2014/main" val="3439677835"/>
                    </a:ext>
                  </a:extLst>
                </a:gridCol>
                <a:gridCol w="1902354">
                  <a:extLst>
                    <a:ext uri="{9D8B030D-6E8A-4147-A177-3AD203B41FA5}">
                      <a16:colId xmlns:a16="http://schemas.microsoft.com/office/drawing/2014/main" val="1481899381"/>
                    </a:ext>
                  </a:extLst>
                </a:gridCol>
              </a:tblGrid>
              <a:tr h="156772">
                <a:tc gridSpan="3">
                  <a:txBody>
                    <a:bodyPr/>
                    <a:lstStyle/>
                    <a:p>
                      <a:pPr hangingPunct="0"/>
                      <a:r>
                        <a:rPr lang="tr-TR" sz="1200" kern="150" dirty="0">
                          <a:effectLst/>
                        </a:rPr>
                        <a:t>Tablo 4. Bu </a:t>
                      </a:r>
                      <a:r>
                        <a:rPr lang="tr-TR" sz="1200" kern="150" dirty="0" err="1">
                          <a:effectLst/>
                        </a:rPr>
                        <a:t>kılavuzda</a:t>
                      </a:r>
                      <a:r>
                        <a:rPr lang="tr-TR" sz="1200" kern="150" baseline="30000" dirty="0" err="1">
                          <a:effectLst/>
                        </a:rPr>
                        <a:t>a</a:t>
                      </a:r>
                      <a:r>
                        <a:rPr lang="tr-TR" sz="1200" kern="150" dirty="0" err="1">
                          <a:effectLst/>
                        </a:rPr>
                        <a:t>yer</a:t>
                      </a:r>
                      <a:r>
                        <a:rPr lang="tr-TR" sz="1200" kern="150" dirty="0">
                          <a:effectLst/>
                        </a:rPr>
                        <a:t> alan ilaçlar</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05280429"/>
                  </a:ext>
                </a:extLst>
              </a:tr>
              <a:tr h="302856">
                <a:tc>
                  <a:txBody>
                    <a:bodyPr/>
                    <a:lstStyle/>
                    <a:p>
                      <a:pPr hangingPunct="0"/>
                      <a:r>
                        <a:rPr lang="tr-TR" sz="1200" kern="150">
                          <a:effectLst/>
                        </a:rPr>
                        <a:t>DMARD'lar: Bu ilaçlara ameliyat süresince DEVAM EDİN.</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Doz Aralığı</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et/Ara ver</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2613876383"/>
                  </a:ext>
                </a:extLst>
              </a:tr>
              <a:tr h="156772">
                <a:tc>
                  <a:txBody>
                    <a:bodyPr/>
                    <a:lstStyle/>
                    <a:p>
                      <a:pPr hangingPunct="0"/>
                      <a:r>
                        <a:rPr lang="tr-TR" sz="1200" kern="150">
                          <a:effectLst/>
                        </a:rPr>
                        <a:t>Metotreksat</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Haftalık</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2684866077"/>
                  </a:ext>
                </a:extLst>
              </a:tr>
              <a:tr h="302856">
                <a:tc>
                  <a:txBody>
                    <a:bodyPr/>
                    <a:lstStyle/>
                    <a:p>
                      <a:pPr hangingPunct="0"/>
                      <a:r>
                        <a:rPr lang="tr-TR" sz="1200" kern="150">
                          <a:effectLst/>
                        </a:rPr>
                        <a:t>Sülfasalazin</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Günde bir veya iki kez</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2749659336"/>
                  </a:ext>
                </a:extLst>
              </a:tr>
              <a:tr h="302856">
                <a:tc>
                  <a:txBody>
                    <a:bodyPr/>
                    <a:lstStyle/>
                    <a:p>
                      <a:pPr hangingPunct="0"/>
                      <a:r>
                        <a:rPr lang="tr-TR" sz="1200" kern="150">
                          <a:effectLst/>
                        </a:rPr>
                        <a:t>Hidroksiklorokin</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Günde bir veya iki kez</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2329207430"/>
                  </a:ext>
                </a:extLst>
              </a:tr>
              <a:tr h="156772">
                <a:tc>
                  <a:txBody>
                    <a:bodyPr/>
                    <a:lstStyle/>
                    <a:p>
                      <a:pPr hangingPunct="0"/>
                      <a:r>
                        <a:rPr lang="tr-TR" sz="1200" kern="150" dirty="0" err="1">
                          <a:effectLst/>
                        </a:rPr>
                        <a:t>Leflunomide</a:t>
                      </a:r>
                      <a:r>
                        <a:rPr lang="tr-TR" sz="1200" kern="150" dirty="0">
                          <a:effectLst/>
                        </a:rPr>
                        <a:t> (</a:t>
                      </a:r>
                      <a:r>
                        <a:rPr lang="tr-TR" sz="1200" kern="150" dirty="0" err="1">
                          <a:effectLst/>
                        </a:rPr>
                        <a:t>Arava</a:t>
                      </a:r>
                      <a:r>
                        <a:rPr lang="tr-TR" sz="1200" kern="150" dirty="0">
                          <a:effectLst/>
                        </a:rPr>
                        <a:t>)</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Günlük</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128366590"/>
                  </a:ext>
                </a:extLst>
              </a:tr>
              <a:tr h="156772">
                <a:tc>
                  <a:txBody>
                    <a:bodyPr/>
                    <a:lstStyle/>
                    <a:p>
                      <a:pPr hangingPunct="0"/>
                      <a:r>
                        <a:rPr lang="tr-TR" sz="1200" kern="150">
                          <a:effectLst/>
                        </a:rPr>
                        <a:t>Doksisiklin</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Günlük</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Devam et</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1317108348"/>
                  </a:ext>
                </a:extLst>
              </a:tr>
              <a:tr h="1060000">
                <a:tc>
                  <a:txBody>
                    <a:bodyPr/>
                    <a:lstStyle/>
                    <a:p>
                      <a:pPr hangingPunct="0"/>
                      <a:r>
                        <a:rPr lang="tr-TR" sz="1200" kern="150" dirty="0">
                          <a:effectLst/>
                        </a:rPr>
                        <a:t>BİYOLOJİKLER: Ameliyattan önce bu ilaçları DURDURUN ve doz </a:t>
                      </a:r>
                      <a:r>
                        <a:rPr lang="tr-TR" sz="1200" kern="150" dirty="0" err="1">
                          <a:effectLst/>
                        </a:rPr>
                        <a:t>siklusunun</a:t>
                      </a:r>
                      <a:r>
                        <a:rPr lang="tr-TR" sz="1200" kern="150" dirty="0">
                          <a:effectLst/>
                        </a:rPr>
                        <a:t> sonunda ameliyat planlayın. Yara iyileşme sorunları, cerrahi alan enfeksiyonu veya sistemik enfeksiyon yokluğunda ameliyattan en az 14 gün sonra ilaçlara DEVAM EDİN.</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Doz Aralığı</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Cerrahi Planlama (uygulanan son biyolojik doza göre)</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401848289"/>
                  </a:ext>
                </a:extLst>
              </a:tr>
              <a:tr h="302856">
                <a:tc>
                  <a:txBody>
                    <a:bodyPr/>
                    <a:lstStyle/>
                    <a:p>
                      <a:pPr hangingPunct="0"/>
                      <a:r>
                        <a:rPr lang="tr-TR" sz="1200" kern="150">
                          <a:effectLst/>
                        </a:rPr>
                        <a:t>Adalimumab (Humira)</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Her 2 haftada bir 40 mg</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3.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024865740"/>
                  </a:ext>
                </a:extLst>
              </a:tr>
              <a:tr h="454286">
                <a:tc>
                  <a:txBody>
                    <a:bodyPr/>
                    <a:lstStyle/>
                    <a:p>
                      <a:pPr hangingPunct="0"/>
                      <a:r>
                        <a:rPr lang="tr-TR" sz="1200" kern="150">
                          <a:effectLst/>
                        </a:rPr>
                        <a:t>Etanersept (Enbrel) 50 mg veya 25 mg</a:t>
                      </a:r>
                    </a:p>
                    <a:p>
                      <a:pPr hangingPunct="0"/>
                      <a:r>
                        <a:rPr lang="tr-TR" sz="1200" kern="150">
                          <a:effectLst/>
                        </a:rPr>
                        <a:t> </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Haftada bir veya haftada iki kez</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2.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1940420571"/>
                  </a:ext>
                </a:extLst>
              </a:tr>
              <a:tr h="605714">
                <a:tc>
                  <a:txBody>
                    <a:bodyPr/>
                    <a:lstStyle/>
                    <a:p>
                      <a:pPr hangingPunct="0"/>
                      <a:r>
                        <a:rPr lang="tr-TR" sz="1200" kern="150" dirty="0" err="1">
                          <a:effectLst/>
                        </a:rPr>
                        <a:t>Golimumab</a:t>
                      </a:r>
                      <a:r>
                        <a:rPr lang="tr-TR" sz="1200" kern="150" dirty="0">
                          <a:effectLst/>
                        </a:rPr>
                        <a:t> (</a:t>
                      </a:r>
                      <a:r>
                        <a:rPr lang="tr-TR" sz="1200" kern="150" dirty="0" err="1">
                          <a:effectLst/>
                        </a:rPr>
                        <a:t>Simponi</a:t>
                      </a:r>
                      <a:r>
                        <a:rPr lang="tr-TR" sz="1200" kern="150" dirty="0">
                          <a:effectLst/>
                        </a:rPr>
                        <a:t>) 50 mg</a:t>
                      </a:r>
                    </a:p>
                    <a:p>
                      <a:pPr hangingPunct="0"/>
                      <a:r>
                        <a:rPr lang="tr-TR" sz="1200" kern="150" dirty="0">
                          <a:effectLst/>
                        </a:rPr>
                        <a:t> </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Her 4 haftada bir (SQ) veya Her 8 haftada bir (IV)</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5. hafta</a:t>
                      </a:r>
                    </a:p>
                    <a:p>
                      <a:pPr hangingPunct="0"/>
                      <a:r>
                        <a:rPr lang="tr-TR" sz="1050" b="1" kern="150">
                          <a:effectLst/>
                        </a:rPr>
                        <a:t>9.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1388615498"/>
                  </a:ext>
                </a:extLst>
              </a:tr>
              <a:tr h="302856">
                <a:tc>
                  <a:txBody>
                    <a:bodyPr/>
                    <a:lstStyle/>
                    <a:p>
                      <a:pPr hangingPunct="0"/>
                      <a:r>
                        <a:rPr lang="tr-TR" sz="1200" kern="150" dirty="0" err="1">
                          <a:effectLst/>
                        </a:rPr>
                        <a:t>İnfliksimab</a:t>
                      </a:r>
                      <a:r>
                        <a:rPr lang="tr-TR" sz="1200" kern="150" dirty="0">
                          <a:effectLst/>
                        </a:rPr>
                        <a:t> (</a:t>
                      </a:r>
                      <a:r>
                        <a:rPr lang="tr-TR" sz="1200" kern="150" dirty="0" err="1">
                          <a:effectLst/>
                        </a:rPr>
                        <a:t>Remicade</a:t>
                      </a:r>
                      <a:r>
                        <a:rPr lang="tr-TR" sz="1200" kern="150" dirty="0">
                          <a:effectLst/>
                        </a:rPr>
                        <a:t>) 3 mg/kg</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Her 4, 6 veya 8 haftada bir</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5, 7 veya 9. haftada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395834935"/>
                  </a:ext>
                </a:extLst>
              </a:tr>
              <a:tr h="454286">
                <a:tc>
                  <a:txBody>
                    <a:bodyPr/>
                    <a:lstStyle/>
                    <a:p>
                      <a:pPr hangingPunct="0"/>
                      <a:r>
                        <a:rPr lang="tr-TR" sz="1200" kern="150" dirty="0" err="1">
                          <a:effectLst/>
                        </a:rPr>
                        <a:t>Abatacept</a:t>
                      </a:r>
                      <a:r>
                        <a:rPr lang="tr-TR" sz="1200" kern="150" dirty="0">
                          <a:effectLst/>
                        </a:rPr>
                        <a:t> (</a:t>
                      </a:r>
                      <a:r>
                        <a:rPr lang="tr-TR" sz="1200" kern="150" dirty="0" err="1">
                          <a:effectLst/>
                        </a:rPr>
                        <a:t>Orencia</a:t>
                      </a:r>
                      <a:r>
                        <a:rPr lang="tr-TR" sz="1200" kern="150" dirty="0">
                          <a:effectLst/>
                        </a:rPr>
                        <a:t>) ağırlık-bazlı 500 mg; IV 1000 mg;</a:t>
                      </a:r>
                    </a:p>
                    <a:p>
                      <a:pPr hangingPunct="0"/>
                      <a:r>
                        <a:rPr lang="tr-TR" sz="1200" kern="150" dirty="0">
                          <a:effectLst/>
                        </a:rPr>
                        <a:t>SQ 125 mg</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Aylık (IV) veya</a:t>
                      </a:r>
                    </a:p>
                    <a:p>
                      <a:pPr hangingPunct="0"/>
                      <a:r>
                        <a:rPr lang="tr-TR" sz="1050" b="1" kern="150">
                          <a:effectLst/>
                        </a:rPr>
                        <a:t>Haftalık (SQ)</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5. hafta</a:t>
                      </a:r>
                    </a:p>
                    <a:p>
                      <a:pPr hangingPunct="0"/>
                      <a:r>
                        <a:rPr lang="tr-TR" sz="1050" b="1" kern="150">
                          <a:effectLst/>
                        </a:rPr>
                        <a:t>2.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006273821"/>
                  </a:ext>
                </a:extLst>
              </a:tr>
              <a:tr h="454286">
                <a:tc>
                  <a:txBody>
                    <a:bodyPr/>
                    <a:lstStyle/>
                    <a:p>
                      <a:pPr hangingPunct="0"/>
                      <a:r>
                        <a:rPr lang="tr-TR" sz="1200" kern="150">
                          <a:effectLst/>
                        </a:rPr>
                        <a:t>Rituximab (Rituxan) 1000 mg</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4–6 ayda bir 2 hafta arayla 2 doz</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7. ay</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16328529"/>
                  </a:ext>
                </a:extLst>
              </a:tr>
              <a:tr h="605714">
                <a:tc>
                  <a:txBody>
                    <a:bodyPr/>
                    <a:lstStyle/>
                    <a:p>
                      <a:pPr hangingPunct="0"/>
                      <a:r>
                        <a:rPr lang="tr-TR" sz="1200" kern="150">
                          <a:effectLst/>
                        </a:rPr>
                        <a:t>Tocilizumab (Actemra) IV 4 mg/kg;</a:t>
                      </a:r>
                    </a:p>
                    <a:p>
                      <a:pPr hangingPunct="0"/>
                      <a:r>
                        <a:rPr lang="tr-TR" sz="1200" kern="150">
                          <a:effectLst/>
                        </a:rPr>
                        <a:t>SQ 162 mg</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Her hafta (SQ) veya</a:t>
                      </a:r>
                    </a:p>
                    <a:p>
                      <a:pPr hangingPunct="0"/>
                      <a:r>
                        <a:rPr lang="tr-TR" sz="1050" b="1" kern="150">
                          <a:effectLst/>
                        </a:rPr>
                        <a:t>4 haftada bir (IV)</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2. hafta</a:t>
                      </a:r>
                    </a:p>
                    <a:p>
                      <a:pPr hangingPunct="0"/>
                      <a:r>
                        <a:rPr lang="tr-TR" sz="1050" b="1" kern="150">
                          <a:effectLst/>
                        </a:rPr>
                        <a:t>5.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3420401980"/>
                  </a:ext>
                </a:extLst>
              </a:tr>
              <a:tr h="156772">
                <a:tc>
                  <a:txBody>
                    <a:bodyPr/>
                    <a:lstStyle/>
                    <a:p>
                      <a:pPr hangingPunct="0"/>
                      <a:r>
                        <a:rPr lang="tr-TR" sz="1200" kern="150">
                          <a:effectLst/>
                        </a:rPr>
                        <a:t>Anakinra (Kineret) SQ 100 mg</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Günlük</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2. gün</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990627072"/>
                  </a:ext>
                </a:extLst>
              </a:tr>
              <a:tr h="156772">
                <a:tc>
                  <a:txBody>
                    <a:bodyPr/>
                    <a:lstStyle/>
                    <a:p>
                      <a:pPr hangingPunct="0"/>
                      <a:r>
                        <a:rPr lang="tr-TR" sz="1200" kern="150" dirty="0" err="1">
                          <a:effectLst/>
                        </a:rPr>
                        <a:t>Secukinumab</a:t>
                      </a:r>
                      <a:r>
                        <a:rPr lang="tr-TR" sz="1200" kern="150" dirty="0">
                          <a:effectLst/>
                        </a:rPr>
                        <a:t> (</a:t>
                      </a:r>
                      <a:r>
                        <a:rPr lang="tr-TR" sz="1200" kern="150" dirty="0" err="1">
                          <a:effectLst/>
                        </a:rPr>
                        <a:t>verxant</a:t>
                      </a:r>
                      <a:r>
                        <a:rPr lang="tr-TR" sz="1200" kern="150" dirty="0">
                          <a:effectLst/>
                        </a:rPr>
                        <a:t>) 150 mg</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4 haftada bir</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5.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1651200473"/>
                  </a:ext>
                </a:extLst>
              </a:tr>
              <a:tr h="156772">
                <a:tc>
                  <a:txBody>
                    <a:bodyPr/>
                    <a:lstStyle/>
                    <a:p>
                      <a:pPr hangingPunct="0"/>
                      <a:r>
                        <a:rPr lang="tr-TR" sz="1200" kern="150">
                          <a:effectLst/>
                        </a:rPr>
                        <a:t>Ustekinumab (Stela) 45 mg</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12 haftada bir</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13.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468395527"/>
                  </a:ext>
                </a:extLst>
              </a:tr>
              <a:tr h="0">
                <a:tc>
                  <a:txBody>
                    <a:bodyPr/>
                    <a:lstStyle/>
                    <a:p>
                      <a:pPr hangingPunct="0"/>
                      <a:r>
                        <a:rPr lang="tr-TR" sz="1200" kern="150">
                          <a:effectLst/>
                        </a:rPr>
                        <a:t>Belimumab (Benlysta) 10 mg/kg</a:t>
                      </a:r>
                      <a:endParaRPr lang="tr-TR" sz="1200"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4 haftada bir</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5. hafta</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1144681392"/>
                  </a:ext>
                </a:extLst>
              </a:tr>
              <a:tr h="302856">
                <a:tc>
                  <a:txBody>
                    <a:bodyPr/>
                    <a:lstStyle/>
                    <a:p>
                      <a:pPr hangingPunct="0"/>
                      <a:r>
                        <a:rPr lang="tr-TR" sz="1200" kern="150" dirty="0" err="1">
                          <a:effectLst/>
                        </a:rPr>
                        <a:t>Tofacitinib</a:t>
                      </a:r>
                      <a:r>
                        <a:rPr lang="tr-TR" sz="1200" kern="150" dirty="0">
                          <a:effectLst/>
                        </a:rPr>
                        <a:t> (</a:t>
                      </a:r>
                      <a:r>
                        <a:rPr lang="tr-TR" sz="1200" kern="150" dirty="0" err="1">
                          <a:effectLst/>
                        </a:rPr>
                        <a:t>Xeljanz</a:t>
                      </a:r>
                      <a:r>
                        <a:rPr lang="tr-TR" sz="1200" kern="150" dirty="0">
                          <a:effectLst/>
                        </a:rPr>
                        <a:t>) 5 mg: Bu ilacı ameliyattan 7 gün önce DURDURUN.</a:t>
                      </a:r>
                      <a:endParaRPr lang="tr-TR" sz="1200"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a:effectLst/>
                        </a:rPr>
                        <a:t>Günlük veya günde iki kez</a:t>
                      </a:r>
                      <a:endParaRPr lang="tr-TR" sz="105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tc>
                  <a:txBody>
                    <a:bodyPr/>
                    <a:lstStyle/>
                    <a:p>
                      <a:pPr hangingPunct="0"/>
                      <a:r>
                        <a:rPr lang="tr-TR" sz="1050" b="1" kern="150" dirty="0">
                          <a:effectLst/>
                        </a:rPr>
                        <a:t>Son dozdan 7 gün sonra</a:t>
                      </a:r>
                      <a:endParaRPr lang="tr-TR" sz="105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745" marR="39745" marT="0" marB="0"/>
                </a:tc>
                <a:extLst>
                  <a:ext uri="{0D108BD9-81ED-4DB2-BD59-A6C34878D82A}">
                    <a16:rowId xmlns:a16="http://schemas.microsoft.com/office/drawing/2014/main" val="231230878"/>
                  </a:ext>
                </a:extLst>
              </a:tr>
            </a:tbl>
          </a:graphicData>
        </a:graphic>
      </p:graphicFrame>
    </p:spTree>
    <p:extLst>
      <p:ext uri="{BB962C8B-B14F-4D97-AF65-F5344CB8AC3E}">
        <p14:creationId xmlns:p14="http://schemas.microsoft.com/office/powerpoint/2010/main" val="30640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61B139-0936-4D26-819F-DCC5E5976D5E}"/>
              </a:ext>
            </a:extLst>
          </p:cNvPr>
          <p:cNvSpPr>
            <a:spLocks noGrp="1"/>
          </p:cNvSpPr>
          <p:nvPr>
            <p:ph idx="1"/>
          </p:nvPr>
        </p:nvSpPr>
        <p:spPr>
          <a:xfrm>
            <a:off x="1485900" y="476251"/>
            <a:ext cx="10018712" cy="5434972"/>
          </a:xfrm>
        </p:spPr>
        <p:txBody>
          <a:bodyPr>
            <a:normAutofit/>
          </a:bodyPr>
          <a:lstStyle/>
          <a:p>
            <a:pPr marL="0" indent="0">
              <a:buNone/>
            </a:pPr>
            <a:r>
              <a:rPr lang="tr-TR" sz="2000" b="1" dirty="0">
                <a:solidFill>
                  <a:srgbClr val="C00000"/>
                </a:solidFill>
                <a:effectLst/>
                <a:ea typeface="Calibri" panose="020F0502020204030204" pitchFamily="34" charset="0"/>
                <a:cs typeface="Times New Roman" panose="02020603050405020304" pitchFamily="18" charset="0"/>
              </a:rPr>
              <a:t>                      </a:t>
            </a:r>
            <a:r>
              <a:rPr lang="tr-TR" sz="2800" b="1" dirty="0" err="1">
                <a:solidFill>
                  <a:srgbClr val="C00000"/>
                </a:solidFill>
                <a:effectLst/>
                <a:ea typeface="Calibri" panose="020F0502020204030204" pitchFamily="34" charset="0"/>
                <a:cs typeface="Times New Roman" panose="02020603050405020304" pitchFamily="18" charset="0"/>
              </a:rPr>
              <a:t>Nonsteroidal</a:t>
            </a:r>
            <a:r>
              <a:rPr lang="tr-TR" sz="2800" b="1" dirty="0">
                <a:solidFill>
                  <a:srgbClr val="C00000"/>
                </a:solidFill>
                <a:effectLst/>
                <a:ea typeface="Calibri" panose="020F0502020204030204" pitchFamily="34" charset="0"/>
                <a:cs typeface="Times New Roman" panose="02020603050405020304" pitchFamily="18" charset="0"/>
              </a:rPr>
              <a:t> </a:t>
            </a:r>
            <a:r>
              <a:rPr lang="tr-TR" sz="2800" b="1" dirty="0" err="1">
                <a:solidFill>
                  <a:srgbClr val="C00000"/>
                </a:solidFill>
                <a:effectLst/>
                <a:ea typeface="Calibri" panose="020F0502020204030204" pitchFamily="34" charset="0"/>
                <a:cs typeface="Times New Roman" panose="02020603050405020304" pitchFamily="18" charset="0"/>
              </a:rPr>
              <a:t>antiinflamatuvar</a:t>
            </a:r>
            <a:r>
              <a:rPr lang="tr-TR" sz="2800" b="1" dirty="0">
                <a:solidFill>
                  <a:srgbClr val="C00000"/>
                </a:solidFill>
                <a:effectLst/>
                <a:ea typeface="Calibri" panose="020F0502020204030204" pitchFamily="34" charset="0"/>
                <a:cs typeface="Times New Roman" panose="02020603050405020304" pitchFamily="18" charset="0"/>
              </a:rPr>
              <a:t> ilaçlar (NSAİİ):</a:t>
            </a:r>
          </a:p>
          <a:p>
            <a:endParaRPr lang="tr-TR" sz="2000" b="1" dirty="0">
              <a:effectLst/>
              <a:ea typeface="Calibri" panose="020F0502020204030204" pitchFamily="34" charset="0"/>
              <a:cs typeface="Times New Roman" panose="02020603050405020304" pitchFamily="18" charset="0"/>
            </a:endParaRPr>
          </a:p>
          <a:p>
            <a:r>
              <a:rPr lang="tr-TR" sz="2000" b="1" dirty="0" err="1">
                <a:effectLst/>
                <a:ea typeface="Calibri" panose="020F0502020204030204" pitchFamily="34" charset="0"/>
                <a:cs typeface="Times New Roman" panose="02020603050405020304" pitchFamily="18" charset="0"/>
              </a:rPr>
              <a:t>Siklooksijenaz</a:t>
            </a:r>
            <a:r>
              <a:rPr lang="tr-TR" sz="2000" b="1" dirty="0">
                <a:effectLst/>
                <a:ea typeface="Calibri" panose="020F0502020204030204" pitchFamily="34" charset="0"/>
                <a:cs typeface="Times New Roman" panose="02020603050405020304" pitchFamily="18" charset="0"/>
              </a:rPr>
              <a:t> (COX) ailesinin enzimlerini </a:t>
            </a:r>
            <a:r>
              <a:rPr lang="tr-TR" sz="2000" b="1" dirty="0" err="1">
                <a:effectLst/>
                <a:ea typeface="Calibri" panose="020F0502020204030204" pitchFamily="34" charset="0"/>
                <a:cs typeface="Times New Roman" panose="02020603050405020304" pitchFamily="18" charset="0"/>
              </a:rPr>
              <a:t>reversible</a:t>
            </a:r>
            <a:r>
              <a:rPr lang="tr-TR" sz="2000" b="1" dirty="0">
                <a:effectLst/>
                <a:ea typeface="Calibri" panose="020F0502020204030204" pitchFamily="34" charset="0"/>
                <a:cs typeface="Times New Roman" panose="02020603050405020304" pitchFamily="18" charset="0"/>
              </a:rPr>
              <a:t> bloke ederek ve </a:t>
            </a:r>
            <a:r>
              <a:rPr lang="tr-TR" sz="2000" b="1" dirty="0" err="1">
                <a:effectLst/>
                <a:ea typeface="Calibri" panose="020F0502020204030204" pitchFamily="34" charset="0"/>
                <a:cs typeface="Times New Roman" panose="02020603050405020304" pitchFamily="18" charset="0"/>
              </a:rPr>
              <a:t>prostaglandin</a:t>
            </a:r>
            <a:r>
              <a:rPr lang="tr-TR" sz="2000" b="1" dirty="0">
                <a:effectLst/>
                <a:ea typeface="Calibri" panose="020F0502020204030204" pitchFamily="34" charset="0"/>
                <a:cs typeface="Times New Roman" panose="02020603050405020304" pitchFamily="18" charset="0"/>
              </a:rPr>
              <a:t> sentezini azaltarak gösterirler</a:t>
            </a:r>
          </a:p>
          <a:p>
            <a:r>
              <a:rPr lang="tr-TR" sz="2000" b="1" dirty="0">
                <a:effectLst/>
                <a:ea typeface="Calibri" panose="020F0502020204030204" pitchFamily="34" charset="0"/>
                <a:cs typeface="Times New Roman" panose="02020603050405020304" pitchFamily="18" charset="0"/>
              </a:rPr>
              <a:t>COX-1'in aspirin ve diğer </a:t>
            </a:r>
            <a:r>
              <a:rPr lang="tr-TR" sz="2000" b="1" dirty="0" err="1">
                <a:effectLst/>
                <a:ea typeface="Calibri" panose="020F0502020204030204" pitchFamily="34" charset="0"/>
                <a:cs typeface="Times New Roman" panose="02020603050405020304" pitchFamily="18" charset="0"/>
              </a:rPr>
              <a:t>NSAİİ’ler</a:t>
            </a:r>
            <a:r>
              <a:rPr lang="tr-TR" sz="2000" b="1" dirty="0">
                <a:effectLst/>
                <a:ea typeface="Calibri" panose="020F0502020204030204" pitchFamily="34" charset="0"/>
                <a:cs typeface="Times New Roman" panose="02020603050405020304" pitchFamily="18" charset="0"/>
              </a:rPr>
              <a:t> tarafından </a:t>
            </a:r>
            <a:r>
              <a:rPr lang="tr-TR" sz="2000" b="1" dirty="0" err="1">
                <a:effectLst/>
                <a:ea typeface="Calibri" panose="020F0502020204030204" pitchFamily="34" charset="0"/>
                <a:cs typeface="Times New Roman" panose="02020603050405020304" pitchFamily="18" charset="0"/>
              </a:rPr>
              <a:t>inhibisyonu</a:t>
            </a:r>
            <a:r>
              <a:rPr lang="tr-TR" sz="2000" b="1" dirty="0">
                <a:effectLst/>
                <a:ea typeface="Calibri" panose="020F0502020204030204" pitchFamily="34" charset="0"/>
                <a:cs typeface="Times New Roman" panose="02020603050405020304" pitchFamily="18" charset="0"/>
              </a:rPr>
              <a:t>, </a:t>
            </a:r>
            <a:r>
              <a:rPr lang="tr-TR" sz="2000" b="1" dirty="0">
                <a:solidFill>
                  <a:srgbClr val="0070C0"/>
                </a:solidFill>
                <a:effectLst/>
                <a:ea typeface="Calibri" panose="020F0502020204030204" pitchFamily="34" charset="0"/>
                <a:cs typeface="Times New Roman" panose="02020603050405020304" pitchFamily="18" charset="0"/>
              </a:rPr>
              <a:t>kanama süresinin </a:t>
            </a:r>
            <a:r>
              <a:rPr lang="tr-TR" sz="2000" b="1" dirty="0">
                <a:effectLst/>
                <a:ea typeface="Calibri" panose="020F0502020204030204" pitchFamily="34" charset="0"/>
                <a:cs typeface="Times New Roman" panose="02020603050405020304" pitchFamily="18" charset="0"/>
              </a:rPr>
              <a:t>uzamasına neden olur</a:t>
            </a:r>
          </a:p>
          <a:p>
            <a:r>
              <a:rPr lang="tr-TR" sz="2000" b="1" dirty="0">
                <a:effectLst/>
                <a:ea typeface="Calibri" panose="020F0502020204030204" pitchFamily="34" charset="0"/>
                <a:cs typeface="Times New Roman" panose="02020603050405020304" pitchFamily="18" charset="0"/>
              </a:rPr>
              <a:t>Bu etki, </a:t>
            </a:r>
            <a:r>
              <a:rPr lang="tr-TR" sz="2000" b="1" dirty="0">
                <a:ea typeface="Calibri" panose="020F0502020204030204" pitchFamily="34" charset="0"/>
                <a:cs typeface="Times New Roman" panose="02020603050405020304" pitchFamily="18" charset="0"/>
              </a:rPr>
              <a:t>ilacın </a:t>
            </a:r>
            <a:r>
              <a:rPr lang="tr-TR" sz="2000" b="1" dirty="0">
                <a:effectLst/>
                <a:ea typeface="Calibri" panose="020F0502020204030204" pitchFamily="34" charset="0"/>
                <a:cs typeface="Times New Roman" panose="02020603050405020304" pitchFamily="18" charset="0"/>
              </a:rPr>
              <a:t>kesilmesinden 4-5 yarı ömürden sonra geri döner</a:t>
            </a:r>
          </a:p>
          <a:p>
            <a:r>
              <a:rPr lang="tr-TR" sz="2000" b="1" dirty="0" err="1">
                <a:effectLst/>
                <a:ea typeface="Calibri" panose="020F0502020204030204" pitchFamily="34" charset="0"/>
                <a:cs typeface="Times New Roman" panose="02020603050405020304" pitchFamily="18" charset="0"/>
              </a:rPr>
              <a:t>NSAİİ’lerin</a:t>
            </a:r>
            <a:r>
              <a:rPr lang="tr-TR" sz="2000" b="1" dirty="0">
                <a:effectLst/>
                <a:ea typeface="Calibri" panose="020F0502020204030204" pitchFamily="34" charset="0"/>
                <a:cs typeface="Times New Roman" panose="02020603050405020304" pitchFamily="18" charset="0"/>
              </a:rPr>
              <a:t> </a:t>
            </a:r>
            <a:r>
              <a:rPr lang="tr-TR" sz="2000" b="1" dirty="0">
                <a:solidFill>
                  <a:srgbClr val="0070C0"/>
                </a:solidFill>
                <a:effectLst/>
                <a:ea typeface="Calibri" panose="020F0502020204030204" pitchFamily="34" charset="0"/>
                <a:cs typeface="Times New Roman" panose="02020603050405020304" pitchFamily="18" charset="0"/>
              </a:rPr>
              <a:t>beş yarılanma </a:t>
            </a:r>
            <a:r>
              <a:rPr lang="tr-TR" sz="2000" b="1" dirty="0">
                <a:effectLst/>
                <a:ea typeface="Calibri" panose="020F0502020204030204" pitchFamily="34" charset="0"/>
                <a:cs typeface="Times New Roman" panose="02020603050405020304" pitchFamily="18" charset="0"/>
              </a:rPr>
              <a:t>ömrüne eşdeğer bir süre </a:t>
            </a:r>
            <a:r>
              <a:rPr lang="tr-TR" sz="2000" b="1" dirty="0" err="1">
                <a:effectLst/>
                <a:ea typeface="Calibri" panose="020F0502020204030204" pitchFamily="34" charset="0"/>
                <a:cs typeface="Times New Roman" panose="02020603050405020304" pitchFamily="18" charset="0"/>
              </a:rPr>
              <a:t>preoperatif</a:t>
            </a:r>
            <a:r>
              <a:rPr lang="tr-TR" sz="2000" b="1" dirty="0">
                <a:effectLst/>
                <a:ea typeface="Calibri" panose="020F0502020204030204" pitchFamily="34" charset="0"/>
                <a:cs typeface="Times New Roman" panose="02020603050405020304" pitchFamily="18" charset="0"/>
              </a:rPr>
              <a:t> olarak kesilmesi ve </a:t>
            </a:r>
            <a:r>
              <a:rPr lang="tr-TR" sz="2000" b="1" dirty="0" err="1">
                <a:effectLst/>
                <a:ea typeface="Calibri" panose="020F0502020204030204" pitchFamily="34" charset="0"/>
                <a:cs typeface="Times New Roman" panose="02020603050405020304" pitchFamily="18" charset="0"/>
              </a:rPr>
              <a:t>postoperatif</a:t>
            </a:r>
            <a:r>
              <a:rPr lang="tr-TR" sz="2000" b="1" dirty="0">
                <a:effectLst/>
                <a:ea typeface="Calibri" panose="020F0502020204030204" pitchFamily="34" charset="0"/>
                <a:cs typeface="Times New Roman" panose="02020603050405020304" pitchFamily="18" charset="0"/>
              </a:rPr>
              <a:t> </a:t>
            </a:r>
            <a:r>
              <a:rPr lang="tr-TR" sz="2000" b="1" dirty="0">
                <a:solidFill>
                  <a:srgbClr val="0070C0"/>
                </a:solidFill>
                <a:effectLst/>
                <a:ea typeface="Calibri" panose="020F0502020204030204" pitchFamily="34" charset="0"/>
                <a:cs typeface="Times New Roman" panose="02020603050405020304" pitchFamily="18" charset="0"/>
              </a:rPr>
              <a:t>2-3 gün sonra </a:t>
            </a:r>
            <a:r>
              <a:rPr lang="tr-TR" sz="2000" b="1" dirty="0">
                <a:effectLst/>
                <a:ea typeface="Calibri" panose="020F0502020204030204" pitchFamily="34" charset="0"/>
                <a:cs typeface="Times New Roman" panose="02020603050405020304" pitchFamily="18" charset="0"/>
              </a:rPr>
              <a:t>yeniden başlanması</a:t>
            </a:r>
          </a:p>
          <a:p>
            <a:r>
              <a:rPr lang="tr-TR" sz="2000" b="1" dirty="0" err="1">
                <a:solidFill>
                  <a:schemeClr val="tx1"/>
                </a:solidFill>
              </a:rPr>
              <a:t>NSAID'lerin</a:t>
            </a:r>
            <a:r>
              <a:rPr lang="tr-TR" sz="2000" b="1" dirty="0">
                <a:solidFill>
                  <a:schemeClr val="tx1"/>
                </a:solidFill>
              </a:rPr>
              <a:t> </a:t>
            </a:r>
            <a:r>
              <a:rPr lang="tr-TR" sz="2000" b="1" dirty="0">
                <a:solidFill>
                  <a:srgbClr val="FF0000"/>
                </a:solidFill>
              </a:rPr>
              <a:t>CV</a:t>
            </a:r>
            <a:r>
              <a:rPr lang="tr-TR" sz="2000" b="1" dirty="0">
                <a:solidFill>
                  <a:schemeClr val="tx1"/>
                </a:solidFill>
              </a:rPr>
              <a:t> riski nedeniyle </a:t>
            </a:r>
            <a:r>
              <a:rPr lang="tr-TR" sz="2000" b="1" dirty="0" err="1">
                <a:solidFill>
                  <a:schemeClr val="tx1"/>
                </a:solidFill>
              </a:rPr>
              <a:t>perioperatif</a:t>
            </a:r>
            <a:r>
              <a:rPr lang="tr-TR" sz="2000" b="1" dirty="0">
                <a:solidFill>
                  <a:schemeClr val="tx1"/>
                </a:solidFill>
              </a:rPr>
              <a:t> dönemde dikkatle kullanılmalı</a:t>
            </a:r>
          </a:p>
          <a:p>
            <a:r>
              <a:rPr lang="tr-TR" sz="2000" b="1" dirty="0">
                <a:solidFill>
                  <a:schemeClr val="tx1"/>
                </a:solidFill>
              </a:rPr>
              <a:t>Ağrı/</a:t>
            </a:r>
            <a:r>
              <a:rPr lang="tr-TR" sz="2000" b="1" dirty="0" err="1">
                <a:solidFill>
                  <a:schemeClr val="tx1"/>
                </a:solidFill>
              </a:rPr>
              <a:t>enflamasyon</a:t>
            </a:r>
            <a:r>
              <a:rPr lang="tr-TR" sz="2000" b="1" dirty="0">
                <a:solidFill>
                  <a:schemeClr val="tx1"/>
                </a:solidFill>
              </a:rPr>
              <a:t> için </a:t>
            </a:r>
            <a:r>
              <a:rPr lang="tr-TR" sz="2000" b="1" dirty="0" err="1">
                <a:solidFill>
                  <a:schemeClr val="tx1"/>
                </a:solidFill>
              </a:rPr>
              <a:t>asetaminofen</a:t>
            </a:r>
            <a:r>
              <a:rPr lang="tr-TR" sz="2000" b="1" dirty="0">
                <a:solidFill>
                  <a:schemeClr val="tx1"/>
                </a:solidFill>
              </a:rPr>
              <a:t>, diğer NSAID olmayan ağrı kesici ilaçları (</a:t>
            </a:r>
            <a:r>
              <a:rPr lang="tr-TR" sz="2000" b="1" dirty="0" err="1">
                <a:solidFill>
                  <a:schemeClr val="tx1"/>
                </a:solidFill>
              </a:rPr>
              <a:t>örn</a:t>
            </a:r>
            <a:r>
              <a:rPr lang="tr-TR" sz="2000" b="1" dirty="0">
                <a:solidFill>
                  <a:schemeClr val="tx1"/>
                </a:solidFill>
              </a:rPr>
              <a:t>. </a:t>
            </a:r>
            <a:r>
              <a:rPr lang="tr-TR" sz="2000" b="1" dirty="0" err="1">
                <a:solidFill>
                  <a:schemeClr val="tx1"/>
                </a:solidFill>
              </a:rPr>
              <a:t>tramadol</a:t>
            </a:r>
            <a:r>
              <a:rPr lang="tr-TR" sz="2000" b="1" dirty="0">
                <a:solidFill>
                  <a:schemeClr val="tx1"/>
                </a:solidFill>
              </a:rPr>
              <a:t>, narkotik analjezikler alternatif)</a:t>
            </a:r>
          </a:p>
          <a:p>
            <a:endParaRPr lang="tr-TR" sz="2000" b="1" dirty="0">
              <a:effectLst/>
              <a:ea typeface="Calibri" panose="020F0502020204030204" pitchFamily="34" charset="0"/>
              <a:cs typeface="Times New Roman" panose="02020603050405020304" pitchFamily="18" charset="0"/>
            </a:endParaRPr>
          </a:p>
          <a:p>
            <a:endParaRPr lang="tr-TR" dirty="0"/>
          </a:p>
        </p:txBody>
      </p:sp>
      <p:sp>
        <p:nvSpPr>
          <p:cNvPr id="4" name="Başlık 1">
            <a:extLst>
              <a:ext uri="{FF2B5EF4-FFF2-40B4-BE49-F238E27FC236}">
                <a16:creationId xmlns:a16="http://schemas.microsoft.com/office/drawing/2014/main" id="{7863BD9D-1A3F-418C-9E1B-DBA45A237119}"/>
              </a:ext>
            </a:extLst>
          </p:cNvPr>
          <p:cNvSpPr txBox="1">
            <a:spLocks/>
          </p:cNvSpPr>
          <p:nvPr/>
        </p:nvSpPr>
        <p:spPr>
          <a:xfrm>
            <a:off x="561975" y="5572125"/>
            <a:ext cx="11534775" cy="11811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lgn="just">
              <a:spcAft>
                <a:spcPts val="0"/>
              </a:spcAft>
            </a:pPr>
            <a:r>
              <a:rPr lang="tr-TR" sz="1100" dirty="0">
                <a:effectLst/>
                <a:latin typeface="Times New Roman" panose="02020603050405020304" pitchFamily="18" charset="0"/>
                <a:ea typeface="Andale Sans UI"/>
                <a:cs typeface="Tahoma" panose="020B0604030504040204" pitchFamily="34" charset="0"/>
              </a:rPr>
              <a:t>             </a:t>
            </a:r>
            <a:br>
              <a:rPr lang="tr-TR" sz="1100" dirty="0">
                <a:latin typeface="Calibri" panose="020F0502020204030204" pitchFamily="34" charset="0"/>
                <a:ea typeface="Andale Sans UI"/>
                <a:cs typeface="Tahoma" panose="020B0604030504040204" pitchFamily="34" charset="0"/>
              </a:rPr>
            </a:br>
            <a:r>
              <a:rPr lang="en-US" sz="1100" dirty="0">
                <a:effectLst/>
                <a:latin typeface="Times New Roman" panose="02020603050405020304" pitchFamily="18" charset="0"/>
                <a:ea typeface="Andale Sans UI"/>
                <a:cs typeface="Tahoma" panose="020B0604030504040204" pitchFamily="34" charset="0"/>
              </a:rPr>
              <a:t>Franco AS, </a:t>
            </a:r>
            <a:r>
              <a:rPr lang="en-US" sz="1100" dirty="0" err="1">
                <a:effectLst/>
                <a:latin typeface="Times New Roman" panose="02020603050405020304" pitchFamily="18" charset="0"/>
                <a:ea typeface="Andale Sans UI"/>
                <a:cs typeface="Tahoma" panose="020B0604030504040204" pitchFamily="34" charset="0"/>
              </a:rPr>
              <a:t>Iuamoto</a:t>
            </a:r>
            <a:r>
              <a:rPr lang="en-US" sz="1100" dirty="0">
                <a:effectLst/>
                <a:latin typeface="Times New Roman" panose="02020603050405020304" pitchFamily="18" charset="0"/>
                <a:ea typeface="Andale Sans UI"/>
                <a:cs typeface="Tahoma" panose="020B0604030504040204" pitchFamily="34" charset="0"/>
              </a:rPr>
              <a:t> LR, Pereira RMR. Perioperative management of drugs commonly used in patients with rheumatic diseases: a review. Clinics 2017;72(6):386-390.</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	</a:t>
            </a:r>
            <a:r>
              <a:rPr lang="en-US" sz="1100" dirty="0" err="1">
                <a:effectLst/>
                <a:latin typeface="Times New Roman" panose="02020603050405020304" pitchFamily="18" charset="0"/>
                <a:ea typeface="Andale Sans UI"/>
                <a:cs typeface="Tahoma" panose="020B0604030504040204" pitchFamily="34" charset="0"/>
              </a:rPr>
              <a:t>Rosandich</a:t>
            </a:r>
            <a:r>
              <a:rPr lang="en-US" sz="1100" dirty="0">
                <a:effectLst/>
                <a:latin typeface="Times New Roman" panose="02020603050405020304" pitchFamily="18" charset="0"/>
                <a:ea typeface="Andale Sans UI"/>
                <a:cs typeface="Tahoma" panose="020B0604030504040204" pitchFamily="34" charset="0"/>
              </a:rPr>
              <a:t> PA, Kelley III JT, Conn DL. Perioperative management of patients with rheumatoid arthritis in the era of biologic response modifiers. Current opinion in rheumatology 2004;16(3):192-198.</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	Connelly CS, </a:t>
            </a:r>
            <a:r>
              <a:rPr lang="en-US" sz="1100" dirty="0" err="1">
                <a:effectLst/>
                <a:latin typeface="Times New Roman" panose="02020603050405020304" pitchFamily="18" charset="0"/>
                <a:ea typeface="Andale Sans UI"/>
                <a:cs typeface="Tahoma" panose="020B0604030504040204" pitchFamily="34" charset="0"/>
              </a:rPr>
              <a:t>Panush</a:t>
            </a:r>
            <a:r>
              <a:rPr lang="en-US" sz="1100" dirty="0">
                <a:effectLst/>
                <a:latin typeface="Times New Roman" panose="02020603050405020304" pitchFamily="18" charset="0"/>
                <a:ea typeface="Andale Sans UI"/>
                <a:cs typeface="Tahoma" panose="020B0604030504040204" pitchFamily="34" charset="0"/>
              </a:rPr>
              <a:t> RS. Should nonsteroidal anti-inflammatory drugs be stopped before elective surgery? Archives of internal medicine 1991;151(10):1963-1966.</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br>
              <a:rPr lang="tr-TR" sz="1100" dirty="0">
                <a:latin typeface="Calibri" panose="020F0502020204030204" pitchFamily="34" charset="0"/>
                <a:ea typeface="Andale Sans UI"/>
                <a:cs typeface="Tahoma" panose="020B0604030504040204" pitchFamily="34" charset="0"/>
              </a:rPr>
            </a:br>
            <a:endParaRPr lang="tr-TR" sz="1100" dirty="0"/>
          </a:p>
        </p:txBody>
      </p:sp>
    </p:spTree>
    <p:extLst>
      <p:ext uri="{BB962C8B-B14F-4D97-AF65-F5344CB8AC3E}">
        <p14:creationId xmlns:p14="http://schemas.microsoft.com/office/powerpoint/2010/main" val="130322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CADF4631-3C8F-45EE-8D19-4D3E8426B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291099C-17EE-4E0E-B096-C799750500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3" name="Freeform 11">
              <a:extLst>
                <a:ext uri="{FF2B5EF4-FFF2-40B4-BE49-F238E27FC236}">
                  <a16:creationId xmlns:a16="http://schemas.microsoft.com/office/drawing/2014/main" id="{E21C6221-3E1B-4ABD-8172-FAE995E65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4" name="Freeform 12">
              <a:extLst>
                <a:ext uri="{FF2B5EF4-FFF2-40B4-BE49-F238E27FC236}">
                  <a16:creationId xmlns:a16="http://schemas.microsoft.com/office/drawing/2014/main" id="{D3EF5991-93EA-451F-BB82-1ABC4AC0D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5" name="Freeform 13">
              <a:extLst>
                <a:ext uri="{FF2B5EF4-FFF2-40B4-BE49-F238E27FC236}">
                  <a16:creationId xmlns:a16="http://schemas.microsoft.com/office/drawing/2014/main" id="{136F96F7-16E6-48A1-A211-0B4A4D0C8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6" name="Freeform 14">
              <a:extLst>
                <a:ext uri="{FF2B5EF4-FFF2-40B4-BE49-F238E27FC236}">
                  <a16:creationId xmlns:a16="http://schemas.microsoft.com/office/drawing/2014/main" id="{5C00D000-7FA5-40C4-AB6A-DE3A61AB8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7" name="Freeform 15">
              <a:extLst>
                <a:ext uri="{FF2B5EF4-FFF2-40B4-BE49-F238E27FC236}">
                  <a16:creationId xmlns:a16="http://schemas.microsoft.com/office/drawing/2014/main" id="{5AAEB880-A03D-4743-9060-D7A846FA6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8" name="Freeform 16">
              <a:extLst>
                <a:ext uri="{FF2B5EF4-FFF2-40B4-BE49-F238E27FC236}">
                  <a16:creationId xmlns:a16="http://schemas.microsoft.com/office/drawing/2014/main" id="{CC64DD68-0B96-4DE9-8FD5-3175E4A3F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9" name="Freeform 17">
              <a:extLst>
                <a:ext uri="{FF2B5EF4-FFF2-40B4-BE49-F238E27FC236}">
                  <a16:creationId xmlns:a16="http://schemas.microsoft.com/office/drawing/2014/main" id="{69118400-C17B-4068-86D3-93CAE7702C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0" name="Freeform 18">
              <a:extLst>
                <a:ext uri="{FF2B5EF4-FFF2-40B4-BE49-F238E27FC236}">
                  <a16:creationId xmlns:a16="http://schemas.microsoft.com/office/drawing/2014/main" id="{117FA22F-CBA8-4CF5-B8CC-2D169B67E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1" name="Freeform 19">
              <a:extLst>
                <a:ext uri="{FF2B5EF4-FFF2-40B4-BE49-F238E27FC236}">
                  <a16:creationId xmlns:a16="http://schemas.microsoft.com/office/drawing/2014/main" id="{8FB2D443-8598-4CEE-AED2-BEF49AA95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2" name="Freeform 20">
              <a:extLst>
                <a:ext uri="{FF2B5EF4-FFF2-40B4-BE49-F238E27FC236}">
                  <a16:creationId xmlns:a16="http://schemas.microsoft.com/office/drawing/2014/main" id="{92593E33-68AF-485D-99D0-080CEA197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3" name="Freeform 21">
              <a:extLst>
                <a:ext uri="{FF2B5EF4-FFF2-40B4-BE49-F238E27FC236}">
                  <a16:creationId xmlns:a16="http://schemas.microsoft.com/office/drawing/2014/main" id="{96A28427-575C-4904-AC4B-3DD62801D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4" name="Freeform 22">
              <a:extLst>
                <a:ext uri="{FF2B5EF4-FFF2-40B4-BE49-F238E27FC236}">
                  <a16:creationId xmlns:a16="http://schemas.microsoft.com/office/drawing/2014/main" id="{782FA736-DE89-4D13-B0A7-3906B32CE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2" name="Başlık 1">
            <a:extLst>
              <a:ext uri="{FF2B5EF4-FFF2-40B4-BE49-F238E27FC236}">
                <a16:creationId xmlns:a16="http://schemas.microsoft.com/office/drawing/2014/main" id="{DD362761-5898-44A1-981D-41F750726DCD}"/>
              </a:ext>
            </a:extLst>
          </p:cNvPr>
          <p:cNvSpPr>
            <a:spLocks noGrp="1"/>
          </p:cNvSpPr>
          <p:nvPr>
            <p:ph type="title"/>
          </p:nvPr>
        </p:nvSpPr>
        <p:spPr>
          <a:xfrm>
            <a:off x="2589213" y="4529540"/>
            <a:ext cx="8915399" cy="1162423"/>
          </a:xfrm>
        </p:spPr>
        <p:txBody>
          <a:bodyPr vert="horz" lIns="91440" tIns="45720" rIns="91440" bIns="45720" rtlCol="0" anchor="b">
            <a:normAutofit/>
          </a:bodyPr>
          <a:lstStyle/>
          <a:p>
            <a:pPr>
              <a:lnSpc>
                <a:spcPct val="90000"/>
              </a:lnSpc>
            </a:pPr>
            <a:r>
              <a:rPr lang="en-US" sz="2000" b="1" dirty="0" err="1">
                <a:effectLst/>
              </a:rPr>
              <a:t>Tablo</a:t>
            </a:r>
            <a:r>
              <a:rPr lang="en-US" sz="2000" b="1" dirty="0">
                <a:effectLst/>
              </a:rPr>
              <a:t> 3:</a:t>
            </a:r>
            <a:r>
              <a:rPr lang="en-US" sz="2000" dirty="0">
                <a:effectLst/>
              </a:rPr>
              <a:t> </a:t>
            </a:r>
            <a:r>
              <a:rPr lang="en-US" sz="2000" dirty="0" err="1">
                <a:effectLst/>
              </a:rPr>
              <a:t>NSAİİ'lerin</a:t>
            </a:r>
            <a:r>
              <a:rPr lang="en-US" sz="2000" dirty="0">
                <a:effectLst/>
              </a:rPr>
              <a:t> </a:t>
            </a:r>
            <a:r>
              <a:rPr lang="en-US" sz="2000" dirty="0" err="1">
                <a:effectLst/>
              </a:rPr>
              <a:t>yarılanma</a:t>
            </a:r>
            <a:r>
              <a:rPr lang="en-US" sz="2000" dirty="0">
                <a:effectLst/>
              </a:rPr>
              <a:t> </a:t>
            </a:r>
            <a:r>
              <a:rPr lang="en-US" sz="2000" dirty="0" err="1">
                <a:effectLst/>
              </a:rPr>
              <a:t>ömrü</a:t>
            </a:r>
            <a:r>
              <a:rPr lang="en-US" sz="2000" dirty="0">
                <a:effectLst/>
              </a:rPr>
              <a:t> </a:t>
            </a:r>
            <a:r>
              <a:rPr lang="en-US" sz="2000" dirty="0" err="1">
                <a:effectLst/>
              </a:rPr>
              <a:t>ve</a:t>
            </a:r>
            <a:r>
              <a:rPr lang="en-US" sz="2000" dirty="0">
                <a:effectLst/>
              </a:rPr>
              <a:t> </a:t>
            </a:r>
            <a:r>
              <a:rPr lang="en-US" sz="2000" dirty="0" err="1">
                <a:effectLst/>
              </a:rPr>
              <a:t>preoperatif</a:t>
            </a:r>
            <a:r>
              <a:rPr lang="en-US" sz="2000" dirty="0">
                <a:effectLst/>
              </a:rPr>
              <a:t> </a:t>
            </a:r>
            <a:r>
              <a:rPr lang="en-US" sz="2000" dirty="0" err="1">
                <a:effectLst/>
              </a:rPr>
              <a:t>kesilme</a:t>
            </a:r>
            <a:r>
              <a:rPr lang="en-US" sz="2000" dirty="0">
                <a:effectLst/>
              </a:rPr>
              <a:t> </a:t>
            </a:r>
            <a:r>
              <a:rPr lang="en-US" sz="2000" dirty="0" err="1">
                <a:effectLst/>
              </a:rPr>
              <a:t>süreleri</a:t>
            </a:r>
            <a:br>
              <a:rPr lang="en-US" sz="2600" dirty="0">
                <a:effectLst/>
              </a:rPr>
            </a:br>
            <a:endParaRPr lang="en-US" sz="2600" dirty="0"/>
          </a:p>
        </p:txBody>
      </p:sp>
      <p:grpSp>
        <p:nvGrpSpPr>
          <p:cNvPr id="56" name="Group 55">
            <a:extLst>
              <a:ext uri="{FF2B5EF4-FFF2-40B4-BE49-F238E27FC236}">
                <a16:creationId xmlns:a16="http://schemas.microsoft.com/office/drawing/2014/main" id="{6A54B62D-FC5C-4E1A-8D8B-279576FE53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57" name="Freeform 27">
              <a:extLst>
                <a:ext uri="{FF2B5EF4-FFF2-40B4-BE49-F238E27FC236}">
                  <a16:creationId xmlns:a16="http://schemas.microsoft.com/office/drawing/2014/main" id="{4706D2CB-CE4C-4F40-B189-FD7BB4466B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8" name="Freeform 28">
              <a:extLst>
                <a:ext uri="{FF2B5EF4-FFF2-40B4-BE49-F238E27FC236}">
                  <a16:creationId xmlns:a16="http://schemas.microsoft.com/office/drawing/2014/main" id="{2714CF7E-2DF6-4F91-8BB2-D62E8B549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9" name="Freeform 29">
              <a:extLst>
                <a:ext uri="{FF2B5EF4-FFF2-40B4-BE49-F238E27FC236}">
                  <a16:creationId xmlns:a16="http://schemas.microsoft.com/office/drawing/2014/main" id="{F30DCFE1-624D-4D3C-AC61-757C2FF356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0" name="Freeform 30">
              <a:extLst>
                <a:ext uri="{FF2B5EF4-FFF2-40B4-BE49-F238E27FC236}">
                  <a16:creationId xmlns:a16="http://schemas.microsoft.com/office/drawing/2014/main" id="{BF08ABFE-DD31-4F1F-9520-93CC613CD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1" name="Freeform 31">
              <a:extLst>
                <a:ext uri="{FF2B5EF4-FFF2-40B4-BE49-F238E27FC236}">
                  <a16:creationId xmlns:a16="http://schemas.microsoft.com/office/drawing/2014/main" id="{ADFB2DBD-F00A-4820-876F-4E75F216B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2" name="Freeform 32">
              <a:extLst>
                <a:ext uri="{FF2B5EF4-FFF2-40B4-BE49-F238E27FC236}">
                  <a16:creationId xmlns:a16="http://schemas.microsoft.com/office/drawing/2014/main" id="{3F85387B-5668-4570-BC5C-AA89417C7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3" name="Freeform 33">
              <a:extLst>
                <a:ext uri="{FF2B5EF4-FFF2-40B4-BE49-F238E27FC236}">
                  <a16:creationId xmlns:a16="http://schemas.microsoft.com/office/drawing/2014/main" id="{FEA70EF6-623D-453D-8360-1B0C142A29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4" name="Freeform 34">
              <a:extLst>
                <a:ext uri="{FF2B5EF4-FFF2-40B4-BE49-F238E27FC236}">
                  <a16:creationId xmlns:a16="http://schemas.microsoft.com/office/drawing/2014/main" id="{FE3B449C-A5FE-44B9-A01C-A115C37D3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65" name="Freeform 35">
              <a:extLst>
                <a:ext uri="{FF2B5EF4-FFF2-40B4-BE49-F238E27FC236}">
                  <a16:creationId xmlns:a16="http://schemas.microsoft.com/office/drawing/2014/main" id="{BD672E89-DAB4-41AE-891D-6B6A52B0EA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66" name="Freeform 36">
              <a:extLst>
                <a:ext uri="{FF2B5EF4-FFF2-40B4-BE49-F238E27FC236}">
                  <a16:creationId xmlns:a16="http://schemas.microsoft.com/office/drawing/2014/main" id="{C69123C3-F0F9-4AA7-BA7B-9E5E0AF27E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7" name="Freeform 37">
              <a:extLst>
                <a:ext uri="{FF2B5EF4-FFF2-40B4-BE49-F238E27FC236}">
                  <a16:creationId xmlns:a16="http://schemas.microsoft.com/office/drawing/2014/main" id="{E10779C5-3DD9-489D-9A2D-EF45B7BE3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8" name="Freeform 38">
              <a:extLst>
                <a:ext uri="{FF2B5EF4-FFF2-40B4-BE49-F238E27FC236}">
                  <a16:creationId xmlns:a16="http://schemas.microsoft.com/office/drawing/2014/main" id="{1D3B4B35-2090-4DA8-ADBE-DD888B4E1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0" name="Rectangle 69">
            <a:extLst>
              <a:ext uri="{FF2B5EF4-FFF2-40B4-BE49-F238E27FC236}">
                <a16:creationId xmlns:a16="http://schemas.microsoft.com/office/drawing/2014/main" id="{46FA917F-43A3-4FA3-A085-59D0DC397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2" name="Freeform 33">
            <a:extLst>
              <a:ext uri="{FF2B5EF4-FFF2-40B4-BE49-F238E27FC236}">
                <a16:creationId xmlns:a16="http://schemas.microsoft.com/office/drawing/2014/main" id="{9CBF007B-8C8C-4F79-B037-9F4C61F9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753578"/>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graphicFrame>
        <p:nvGraphicFramePr>
          <p:cNvPr id="3" name="Tablo 2">
            <a:extLst>
              <a:ext uri="{FF2B5EF4-FFF2-40B4-BE49-F238E27FC236}">
                <a16:creationId xmlns:a16="http://schemas.microsoft.com/office/drawing/2014/main" id="{D07C1244-7B28-4E6C-A43D-5AAAA3D46C21}"/>
              </a:ext>
            </a:extLst>
          </p:cNvPr>
          <p:cNvGraphicFramePr>
            <a:graphicFrameLocks noGrp="1"/>
          </p:cNvGraphicFramePr>
          <p:nvPr>
            <p:extLst>
              <p:ext uri="{D42A27DB-BD31-4B8C-83A1-F6EECF244321}">
                <p14:modId xmlns:p14="http://schemas.microsoft.com/office/powerpoint/2010/main" val="3488731332"/>
              </p:ext>
            </p:extLst>
          </p:nvPr>
        </p:nvGraphicFramePr>
        <p:xfrm>
          <a:off x="2680964" y="640080"/>
          <a:ext cx="8779204" cy="3835114"/>
        </p:xfrm>
        <a:graphic>
          <a:graphicData uri="http://schemas.openxmlformats.org/drawingml/2006/table">
            <a:tbl>
              <a:tblPr firstRow="1" firstCol="1" bandRow="1">
                <a:solidFill>
                  <a:schemeClr val="bg1"/>
                </a:solidFill>
                <a:tableStyleId>{5C22544A-7EE6-4342-B048-85BDC9FD1C3A}</a:tableStyleId>
              </a:tblPr>
              <a:tblGrid>
                <a:gridCol w="3327968">
                  <a:extLst>
                    <a:ext uri="{9D8B030D-6E8A-4147-A177-3AD203B41FA5}">
                      <a16:colId xmlns:a16="http://schemas.microsoft.com/office/drawing/2014/main" val="623668899"/>
                    </a:ext>
                  </a:extLst>
                </a:gridCol>
                <a:gridCol w="2079220">
                  <a:extLst>
                    <a:ext uri="{9D8B030D-6E8A-4147-A177-3AD203B41FA5}">
                      <a16:colId xmlns:a16="http://schemas.microsoft.com/office/drawing/2014/main" val="3360306104"/>
                    </a:ext>
                  </a:extLst>
                </a:gridCol>
                <a:gridCol w="3372016">
                  <a:extLst>
                    <a:ext uri="{9D8B030D-6E8A-4147-A177-3AD203B41FA5}">
                      <a16:colId xmlns:a16="http://schemas.microsoft.com/office/drawing/2014/main" val="2351940547"/>
                    </a:ext>
                  </a:extLst>
                </a:gridCol>
              </a:tblGrid>
              <a:tr h="600456">
                <a:tc>
                  <a:txBody>
                    <a:bodyPr/>
                    <a:lstStyle/>
                    <a:p>
                      <a:pPr algn="just">
                        <a:spcAft>
                          <a:spcPts val="0"/>
                        </a:spcAft>
                      </a:pPr>
                      <a:r>
                        <a:rPr lang="tr-TR" sz="1900" b="0" cap="none" spc="0" dirty="0">
                          <a:solidFill>
                            <a:schemeClr val="bg1"/>
                          </a:solidFill>
                          <a:effectLst/>
                        </a:rPr>
                        <a:t>NSAİİ</a:t>
                      </a:r>
                      <a:endParaRPr lang="tr-TR" sz="1900" b="0" cap="none" spc="0" dirty="0">
                        <a:solidFill>
                          <a:schemeClr val="bg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rgbClr val="0070C0"/>
                    </a:solidFill>
                  </a:tcPr>
                </a:tc>
                <a:tc>
                  <a:txBody>
                    <a:bodyPr/>
                    <a:lstStyle/>
                    <a:p>
                      <a:pPr algn="just">
                        <a:spcAft>
                          <a:spcPts val="0"/>
                        </a:spcAft>
                      </a:pPr>
                      <a:r>
                        <a:rPr lang="tr-TR" sz="1900" b="0" cap="none" spc="0" dirty="0">
                          <a:solidFill>
                            <a:schemeClr val="bg1"/>
                          </a:solidFill>
                          <a:effectLst/>
                        </a:rPr>
                        <a:t>Yarı ömür (saat)</a:t>
                      </a:r>
                      <a:endParaRPr lang="tr-TR" sz="1900" b="0" cap="none" spc="0" dirty="0">
                        <a:solidFill>
                          <a:schemeClr val="bg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rgbClr val="0070C0"/>
                    </a:solidFill>
                  </a:tcPr>
                </a:tc>
                <a:tc>
                  <a:txBody>
                    <a:bodyPr/>
                    <a:lstStyle/>
                    <a:p>
                      <a:pPr algn="just">
                        <a:spcAft>
                          <a:spcPts val="0"/>
                        </a:spcAft>
                      </a:pPr>
                      <a:r>
                        <a:rPr lang="tr-TR" sz="1900" b="0" cap="none" spc="0" dirty="0" err="1">
                          <a:solidFill>
                            <a:schemeClr val="bg1"/>
                          </a:solidFill>
                          <a:effectLst/>
                        </a:rPr>
                        <a:t>Preoperatif</a:t>
                      </a:r>
                      <a:r>
                        <a:rPr lang="tr-TR" sz="1900" b="0" cap="none" spc="0" dirty="0">
                          <a:solidFill>
                            <a:schemeClr val="bg1"/>
                          </a:solidFill>
                          <a:effectLst/>
                        </a:rPr>
                        <a:t> kesilme süresi</a:t>
                      </a:r>
                      <a:endParaRPr lang="tr-TR" sz="1900" b="0" cap="none" spc="0" dirty="0">
                        <a:solidFill>
                          <a:schemeClr val="bg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rgbClr val="0070C0"/>
                    </a:solidFill>
                  </a:tcPr>
                </a:tc>
                <a:extLst>
                  <a:ext uri="{0D108BD9-81ED-4DB2-BD59-A6C34878D82A}">
                    <a16:rowId xmlns:a16="http://schemas.microsoft.com/office/drawing/2014/main" val="2258537972"/>
                  </a:ext>
                </a:extLst>
              </a:tr>
              <a:tr h="600456">
                <a:tc>
                  <a:txBody>
                    <a:bodyPr/>
                    <a:lstStyle/>
                    <a:p>
                      <a:pPr algn="just">
                        <a:spcAft>
                          <a:spcPts val="0"/>
                        </a:spcAft>
                      </a:pPr>
                      <a:r>
                        <a:rPr lang="tr-TR" sz="1900" cap="none" spc="0" dirty="0" err="1">
                          <a:solidFill>
                            <a:schemeClr val="tx1"/>
                          </a:solidFill>
                          <a:effectLst/>
                        </a:rPr>
                        <a:t>Diklofenak</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pPr algn="just">
                        <a:spcAft>
                          <a:spcPts val="0"/>
                        </a:spcAft>
                      </a:pPr>
                      <a:r>
                        <a:rPr lang="tr-TR" sz="1900" cap="none" spc="0">
                          <a:solidFill>
                            <a:schemeClr val="tx1"/>
                          </a:solidFill>
                          <a:effectLst/>
                        </a:rPr>
                        <a:t>2</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pPr algn="just">
                        <a:spcAft>
                          <a:spcPts val="0"/>
                        </a:spcAft>
                      </a:pPr>
                      <a:r>
                        <a:rPr lang="tr-TR" sz="1900" cap="none" spc="0" dirty="0">
                          <a:solidFill>
                            <a:schemeClr val="tx1"/>
                          </a:solidFill>
                          <a:effectLst/>
                        </a:rPr>
                        <a:t>10 saat</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2260882805"/>
                  </a:ext>
                </a:extLst>
              </a:tr>
              <a:tr h="600456">
                <a:tc>
                  <a:txBody>
                    <a:bodyPr/>
                    <a:lstStyle/>
                    <a:p>
                      <a:pPr algn="just">
                        <a:spcAft>
                          <a:spcPts val="0"/>
                        </a:spcAft>
                      </a:pPr>
                      <a:r>
                        <a:rPr lang="tr-TR" sz="1900" b="1" cap="none" spc="0" dirty="0" err="1">
                          <a:solidFill>
                            <a:schemeClr val="tx1"/>
                          </a:solidFill>
                          <a:effectLst/>
                        </a:rPr>
                        <a:t>İbuprofen</a:t>
                      </a:r>
                      <a:endParaRPr lang="tr-TR" sz="1900" b="1"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algn="just">
                        <a:spcAft>
                          <a:spcPts val="0"/>
                        </a:spcAft>
                      </a:pPr>
                      <a:r>
                        <a:rPr lang="tr-TR" sz="1900" cap="none" spc="0">
                          <a:solidFill>
                            <a:schemeClr val="tx1"/>
                          </a:solidFill>
                          <a:effectLst/>
                        </a:rPr>
                        <a:t>1,6-1,9</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algn="just">
                        <a:spcAft>
                          <a:spcPts val="0"/>
                        </a:spcAft>
                      </a:pPr>
                      <a:r>
                        <a:rPr lang="tr-TR" sz="1900" cap="none" spc="0">
                          <a:solidFill>
                            <a:schemeClr val="tx1"/>
                          </a:solidFill>
                          <a:effectLst/>
                        </a:rPr>
                        <a:t>10 saat</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470315684"/>
                  </a:ext>
                </a:extLst>
              </a:tr>
              <a:tr h="600456">
                <a:tc>
                  <a:txBody>
                    <a:bodyPr/>
                    <a:lstStyle/>
                    <a:p>
                      <a:pPr algn="just">
                        <a:spcAft>
                          <a:spcPts val="0"/>
                        </a:spcAft>
                      </a:pPr>
                      <a:r>
                        <a:rPr lang="tr-TR" sz="1900" cap="none" spc="0" dirty="0" err="1">
                          <a:solidFill>
                            <a:schemeClr val="tx1"/>
                          </a:solidFill>
                          <a:effectLst/>
                        </a:rPr>
                        <a:t>İndometazin</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algn="just">
                        <a:spcAft>
                          <a:spcPts val="0"/>
                        </a:spcAft>
                      </a:pPr>
                      <a:r>
                        <a:rPr lang="tr-TR" sz="1900" cap="none" spc="0">
                          <a:solidFill>
                            <a:schemeClr val="tx1"/>
                          </a:solidFill>
                          <a:effectLst/>
                        </a:rPr>
                        <a:t>4,5</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algn="just">
                        <a:spcAft>
                          <a:spcPts val="0"/>
                        </a:spcAft>
                      </a:pPr>
                      <a:r>
                        <a:rPr lang="tr-TR" sz="1900" cap="none" spc="0">
                          <a:solidFill>
                            <a:schemeClr val="tx1"/>
                          </a:solidFill>
                          <a:effectLst/>
                        </a:rPr>
                        <a:t>1 gün</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2794739454"/>
                  </a:ext>
                </a:extLst>
              </a:tr>
              <a:tr h="600456">
                <a:tc>
                  <a:txBody>
                    <a:bodyPr/>
                    <a:lstStyle/>
                    <a:p>
                      <a:pPr algn="just">
                        <a:spcAft>
                          <a:spcPts val="0"/>
                        </a:spcAft>
                      </a:pPr>
                      <a:r>
                        <a:rPr lang="tr-TR" sz="1900" cap="none" spc="0" dirty="0" err="1">
                          <a:solidFill>
                            <a:schemeClr val="tx1"/>
                          </a:solidFill>
                          <a:effectLst/>
                        </a:rPr>
                        <a:t>Naproksen</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algn="just">
                        <a:spcAft>
                          <a:spcPts val="0"/>
                        </a:spcAft>
                      </a:pPr>
                      <a:r>
                        <a:rPr lang="tr-TR" sz="1900" cap="none" spc="0">
                          <a:solidFill>
                            <a:schemeClr val="tx1"/>
                          </a:solidFill>
                          <a:effectLst/>
                        </a:rPr>
                        <a:t>12-15</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algn="just">
                        <a:spcAft>
                          <a:spcPts val="0"/>
                        </a:spcAft>
                      </a:pPr>
                      <a:r>
                        <a:rPr lang="tr-TR" sz="1900" cap="none" spc="0">
                          <a:solidFill>
                            <a:schemeClr val="tx1"/>
                          </a:solidFill>
                          <a:effectLst/>
                        </a:rPr>
                        <a:t>3 gün</a:t>
                      </a:r>
                      <a:endParaRPr lang="tr-TR" sz="1900" cap="none" spc="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3085814171"/>
                  </a:ext>
                </a:extLst>
              </a:tr>
              <a:tr h="600456">
                <a:tc>
                  <a:txBody>
                    <a:bodyPr/>
                    <a:lstStyle/>
                    <a:p>
                      <a:pPr algn="just">
                        <a:spcAft>
                          <a:spcPts val="0"/>
                        </a:spcAft>
                      </a:pPr>
                      <a:r>
                        <a:rPr lang="tr-TR" sz="1900" cap="none" spc="0" dirty="0">
                          <a:solidFill>
                            <a:schemeClr val="tx1"/>
                          </a:solidFill>
                          <a:effectLst/>
                        </a:rPr>
                        <a:t>COX-2 </a:t>
                      </a:r>
                      <a:r>
                        <a:rPr lang="tr-TR" sz="1900" cap="none" spc="0" dirty="0" err="1">
                          <a:solidFill>
                            <a:schemeClr val="tx1"/>
                          </a:solidFill>
                          <a:effectLst/>
                        </a:rPr>
                        <a:t>inhibitor</a:t>
                      </a:r>
                      <a:r>
                        <a:rPr lang="tr-TR" sz="1900" cap="none" spc="0" dirty="0">
                          <a:solidFill>
                            <a:schemeClr val="tx1"/>
                          </a:solidFill>
                          <a:effectLst/>
                        </a:rPr>
                        <a:t> (</a:t>
                      </a:r>
                      <a:r>
                        <a:rPr lang="tr-TR" sz="1900" cap="none" spc="0" dirty="0" err="1">
                          <a:solidFill>
                            <a:schemeClr val="tx1"/>
                          </a:solidFill>
                          <a:effectLst/>
                        </a:rPr>
                        <a:t>selekoksib</a:t>
                      </a:r>
                      <a:r>
                        <a:rPr lang="tr-TR" sz="1900" cap="none" spc="0" dirty="0">
                          <a:solidFill>
                            <a:schemeClr val="tx1"/>
                          </a:solidFill>
                          <a:effectLst/>
                        </a:rPr>
                        <a:t>)</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algn="just">
                        <a:spcAft>
                          <a:spcPts val="0"/>
                        </a:spcAft>
                      </a:pPr>
                      <a:r>
                        <a:rPr lang="tr-TR" sz="1900" cap="none" spc="0" dirty="0">
                          <a:solidFill>
                            <a:schemeClr val="tx1"/>
                          </a:solidFill>
                          <a:effectLst/>
                        </a:rPr>
                        <a:t>11</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algn="just">
                        <a:spcAft>
                          <a:spcPts val="0"/>
                        </a:spcAft>
                      </a:pPr>
                      <a:r>
                        <a:rPr lang="tr-TR" sz="1900" cap="none" spc="0" dirty="0">
                          <a:solidFill>
                            <a:schemeClr val="tx1"/>
                          </a:solidFill>
                          <a:effectLst/>
                        </a:rPr>
                        <a:t>Normal dozda devam edin</a:t>
                      </a:r>
                      <a:endParaRPr lang="tr-TR" sz="1900" cap="none" spc="0" dirty="0">
                        <a:solidFill>
                          <a:schemeClr val="tx1"/>
                        </a:solidFill>
                        <a:effectLst/>
                        <a:latin typeface="Times New Roman" panose="02020603050405020304" pitchFamily="18" charset="0"/>
                        <a:ea typeface="Andale Sans UI"/>
                        <a:cs typeface="Tahoma" panose="020B0604030504040204" pitchFamily="34" charset="0"/>
                      </a:endParaRPr>
                    </a:p>
                  </a:txBody>
                  <a:tcPr marL="164914" marR="0" marT="126857" marB="126857" anchor="ctr">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2128091087"/>
                  </a:ext>
                </a:extLst>
              </a:tr>
            </a:tbl>
          </a:graphicData>
        </a:graphic>
      </p:graphicFrame>
      <p:pic>
        <p:nvPicPr>
          <p:cNvPr id="5" name="Resim 4">
            <a:extLst>
              <a:ext uri="{FF2B5EF4-FFF2-40B4-BE49-F238E27FC236}">
                <a16:creationId xmlns:a16="http://schemas.microsoft.com/office/drawing/2014/main" id="{2C0A3E56-6D08-4EA3-BE28-A9C30F59112B}"/>
              </a:ext>
            </a:extLst>
          </p:cNvPr>
          <p:cNvPicPr>
            <a:picLocks noChangeAspect="1"/>
          </p:cNvPicPr>
          <p:nvPr/>
        </p:nvPicPr>
        <p:blipFill>
          <a:blip r:embed="rId2"/>
          <a:stretch>
            <a:fillRect/>
          </a:stretch>
        </p:blipFill>
        <p:spPr>
          <a:xfrm>
            <a:off x="1142004" y="5950276"/>
            <a:ext cx="11049996" cy="574863"/>
          </a:xfrm>
          <a:prstGeom prst="rect">
            <a:avLst/>
          </a:prstGeom>
        </p:spPr>
      </p:pic>
    </p:spTree>
    <p:extLst>
      <p:ext uri="{BB962C8B-B14F-4D97-AF65-F5344CB8AC3E}">
        <p14:creationId xmlns:p14="http://schemas.microsoft.com/office/powerpoint/2010/main" val="22614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355599"/>
            <a:ext cx="7103525" cy="682627"/>
          </a:xfrm>
        </p:spPr>
        <p:txBody>
          <a:bodyPr>
            <a:normAutofit/>
          </a:bodyPr>
          <a:lstStyle/>
          <a:p>
            <a:pPr algn="ctr"/>
            <a:r>
              <a:rPr lang="tr-TR" b="1" dirty="0">
                <a:solidFill>
                  <a:srgbClr val="C00000"/>
                </a:solidFill>
              </a:rPr>
              <a:t>Aspirin</a:t>
            </a:r>
          </a:p>
        </p:txBody>
      </p:sp>
      <p:sp>
        <p:nvSpPr>
          <p:cNvPr id="3" name="2 İçerik Yer Tutucusu"/>
          <p:cNvSpPr>
            <a:spLocks noGrp="1"/>
          </p:cNvSpPr>
          <p:nvPr>
            <p:ph idx="1"/>
          </p:nvPr>
        </p:nvSpPr>
        <p:spPr>
          <a:xfrm>
            <a:off x="1828799" y="1390650"/>
            <a:ext cx="9648103" cy="5111751"/>
          </a:xfrm>
        </p:spPr>
        <p:txBody>
          <a:bodyPr/>
          <a:lstStyle/>
          <a:p>
            <a:r>
              <a:rPr lang="tr-TR" sz="2400" b="1" dirty="0">
                <a:solidFill>
                  <a:schemeClr val="tx1"/>
                </a:solidFill>
              </a:rPr>
              <a:t>ASA ve </a:t>
            </a:r>
            <a:r>
              <a:rPr lang="tr-TR" sz="2400" b="1" dirty="0" err="1">
                <a:solidFill>
                  <a:schemeClr val="tx1"/>
                </a:solidFill>
              </a:rPr>
              <a:t>asetilsalisilat</a:t>
            </a:r>
            <a:r>
              <a:rPr lang="tr-TR" sz="2400" b="1" dirty="0">
                <a:solidFill>
                  <a:schemeClr val="tx1"/>
                </a:solidFill>
              </a:rPr>
              <a:t> içeren ilaçlar </a:t>
            </a:r>
            <a:r>
              <a:rPr lang="tr-TR" sz="2400" b="1" dirty="0" err="1">
                <a:solidFill>
                  <a:schemeClr val="tx1"/>
                </a:solidFill>
              </a:rPr>
              <a:t>trombosit</a:t>
            </a:r>
            <a:r>
              <a:rPr lang="tr-TR" sz="2400" b="1" dirty="0">
                <a:solidFill>
                  <a:schemeClr val="tx1"/>
                </a:solidFill>
              </a:rPr>
              <a:t> </a:t>
            </a:r>
            <a:r>
              <a:rPr lang="tr-TR" sz="2400" b="1" dirty="0" err="1">
                <a:solidFill>
                  <a:schemeClr val="tx1"/>
                </a:solidFill>
              </a:rPr>
              <a:t>aggregasyonunu</a:t>
            </a:r>
            <a:r>
              <a:rPr lang="tr-TR" sz="2400" b="1" dirty="0">
                <a:solidFill>
                  <a:schemeClr val="tx1"/>
                </a:solidFill>
              </a:rPr>
              <a:t> bozar, </a:t>
            </a:r>
            <a:r>
              <a:rPr lang="tr-TR" sz="2400" b="1" dirty="0" err="1">
                <a:solidFill>
                  <a:schemeClr val="tx1"/>
                </a:solidFill>
              </a:rPr>
              <a:t>trombosit</a:t>
            </a:r>
            <a:r>
              <a:rPr lang="tr-TR" sz="2400" b="1" dirty="0">
                <a:solidFill>
                  <a:schemeClr val="tx1"/>
                </a:solidFill>
              </a:rPr>
              <a:t> ömrü kadar (7-10 gün) kanama riskine sebep olur</a:t>
            </a:r>
          </a:p>
          <a:p>
            <a:r>
              <a:rPr lang="tr-TR" sz="2400" b="1" dirty="0" err="1">
                <a:solidFill>
                  <a:schemeClr val="tx1"/>
                </a:solidFill>
              </a:rPr>
              <a:t>Kardiovasküler</a:t>
            </a:r>
            <a:r>
              <a:rPr lang="tr-TR" sz="2400" b="1" dirty="0">
                <a:solidFill>
                  <a:schemeClr val="tx1"/>
                </a:solidFill>
              </a:rPr>
              <a:t> hastalık sonrası </a:t>
            </a:r>
            <a:r>
              <a:rPr lang="tr-TR" sz="2400" b="1" dirty="0" err="1">
                <a:solidFill>
                  <a:schemeClr val="tx1"/>
                </a:solidFill>
              </a:rPr>
              <a:t>profilaktik</a:t>
            </a:r>
            <a:r>
              <a:rPr lang="tr-TR" sz="2400" b="1" dirty="0">
                <a:solidFill>
                  <a:schemeClr val="tx1"/>
                </a:solidFill>
              </a:rPr>
              <a:t> ASA alan hastalar hariç </a:t>
            </a:r>
            <a:r>
              <a:rPr lang="tr-TR" sz="2400" b="1" dirty="0" err="1">
                <a:solidFill>
                  <a:schemeClr val="tx1"/>
                </a:solidFill>
              </a:rPr>
              <a:t>elektif</a:t>
            </a:r>
            <a:r>
              <a:rPr lang="tr-TR" sz="2400" b="1" dirty="0">
                <a:solidFill>
                  <a:schemeClr val="tx1"/>
                </a:solidFill>
              </a:rPr>
              <a:t> cerrahiden 7-10 gün önce </a:t>
            </a:r>
            <a:r>
              <a:rPr lang="tr-TR" sz="2400" b="1" dirty="0" err="1">
                <a:solidFill>
                  <a:schemeClr val="tx1"/>
                </a:solidFill>
              </a:rPr>
              <a:t>ASA’in</a:t>
            </a:r>
            <a:r>
              <a:rPr lang="tr-TR" sz="2400" b="1" dirty="0">
                <a:solidFill>
                  <a:schemeClr val="tx1"/>
                </a:solidFill>
              </a:rPr>
              <a:t> kesilmeli</a:t>
            </a:r>
          </a:p>
          <a:p>
            <a:r>
              <a:rPr lang="tr-TR" sz="2400" b="1" dirty="0" err="1">
                <a:solidFill>
                  <a:schemeClr val="tx1"/>
                </a:solidFill>
              </a:rPr>
              <a:t>Intrakraniyal</a:t>
            </a:r>
            <a:endParaRPr lang="tr-TR" sz="2400" b="1" dirty="0">
              <a:solidFill>
                <a:schemeClr val="tx1"/>
              </a:solidFill>
            </a:endParaRPr>
          </a:p>
          <a:p>
            <a:r>
              <a:rPr lang="tr-TR" sz="2400" b="1" dirty="0">
                <a:solidFill>
                  <a:schemeClr val="tx1"/>
                </a:solidFill>
              </a:rPr>
              <a:t>Omurga </a:t>
            </a:r>
          </a:p>
          <a:p>
            <a:r>
              <a:rPr lang="tr-TR" sz="2400" b="1" dirty="0" err="1">
                <a:solidFill>
                  <a:schemeClr val="tx1"/>
                </a:solidFill>
              </a:rPr>
              <a:t>Posterior</a:t>
            </a:r>
            <a:r>
              <a:rPr lang="tr-TR" sz="2400" b="1" dirty="0">
                <a:solidFill>
                  <a:schemeClr val="tx1"/>
                </a:solidFill>
              </a:rPr>
              <a:t> oküler cerrahilerde</a:t>
            </a:r>
          </a:p>
          <a:p>
            <a:pPr marL="0" indent="0">
              <a:buNone/>
            </a:pPr>
            <a:r>
              <a:rPr lang="tr-TR" sz="2400" b="1" dirty="0">
                <a:solidFill>
                  <a:schemeClr val="tx1"/>
                </a:solidFill>
              </a:rPr>
              <a:t> hastanın </a:t>
            </a:r>
            <a:r>
              <a:rPr lang="tr-TR" sz="2400" b="1" dirty="0">
                <a:solidFill>
                  <a:srgbClr val="0070C0"/>
                </a:solidFill>
              </a:rPr>
              <a:t>risk faktörlerinden bağımsız olarak ilacı bırakmayı </a:t>
            </a:r>
            <a:r>
              <a:rPr lang="tr-TR" sz="2400" b="1" dirty="0">
                <a:solidFill>
                  <a:schemeClr val="tx1"/>
                </a:solidFill>
              </a:rPr>
              <a:t>önerir</a:t>
            </a:r>
          </a:p>
          <a:p>
            <a:endParaRPr lang="tr-TR" b="1" dirty="0">
              <a:solidFill>
                <a:schemeClr val="tx1"/>
              </a:solidFill>
            </a:endParaRPr>
          </a:p>
        </p:txBody>
      </p:sp>
    </p:spTree>
    <p:extLst>
      <p:ext uri="{BB962C8B-B14F-4D97-AF65-F5344CB8AC3E}">
        <p14:creationId xmlns:p14="http://schemas.microsoft.com/office/powerpoint/2010/main" val="349767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1BAAA6-008A-4829-AC30-FEA5A07DE21F}"/>
              </a:ext>
            </a:extLst>
          </p:cNvPr>
          <p:cNvSpPr>
            <a:spLocks noGrp="1"/>
          </p:cNvSpPr>
          <p:nvPr>
            <p:ph type="title"/>
          </p:nvPr>
        </p:nvSpPr>
        <p:spPr>
          <a:xfrm>
            <a:off x="2066925" y="381000"/>
            <a:ext cx="9437687" cy="685800"/>
          </a:xfrm>
        </p:spPr>
        <p:txBody>
          <a:bodyPr>
            <a:noAutofit/>
          </a:bodyPr>
          <a:lstStyle/>
          <a:p>
            <a:pPr algn="ctr"/>
            <a:r>
              <a:rPr lang="tr-TR" sz="3200" b="1" dirty="0" err="1">
                <a:solidFill>
                  <a:srgbClr val="C00000"/>
                </a:solidFill>
                <a:effectLst/>
                <a:latin typeface="+mn-lt"/>
                <a:ea typeface="Calibri" panose="020F0502020204030204" pitchFamily="34" charset="0"/>
                <a:cs typeface="Times New Roman" panose="02020603050405020304" pitchFamily="18" charset="0"/>
              </a:rPr>
              <a:t>Kortikosteroidlerin</a:t>
            </a:r>
            <a:r>
              <a:rPr lang="tr-TR" sz="3200" b="1" dirty="0">
                <a:solidFill>
                  <a:srgbClr val="C00000"/>
                </a:solidFill>
                <a:effectLst/>
                <a:latin typeface="+mn-lt"/>
                <a:ea typeface="Calibri" panose="020F0502020204030204" pitchFamily="34" charset="0"/>
                <a:cs typeface="Times New Roman" panose="02020603050405020304" pitchFamily="18" charset="0"/>
              </a:rPr>
              <a:t> </a:t>
            </a:r>
            <a:r>
              <a:rPr lang="tr-TR" sz="3200" b="1" dirty="0" err="1">
                <a:solidFill>
                  <a:srgbClr val="C00000"/>
                </a:solidFill>
                <a:effectLst/>
                <a:latin typeface="+mn-lt"/>
                <a:ea typeface="Calibri" panose="020F0502020204030204" pitchFamily="34" charset="0"/>
                <a:cs typeface="Times New Roman" panose="02020603050405020304" pitchFamily="18" charset="0"/>
              </a:rPr>
              <a:t>Perioperatif</a:t>
            </a:r>
            <a:r>
              <a:rPr lang="tr-TR" sz="3200" b="1" dirty="0">
                <a:solidFill>
                  <a:srgbClr val="C00000"/>
                </a:solidFill>
                <a:effectLst/>
                <a:latin typeface="+mn-lt"/>
                <a:ea typeface="Calibri" panose="020F0502020204030204" pitchFamily="34" charset="0"/>
                <a:cs typeface="Times New Roman" panose="02020603050405020304" pitchFamily="18" charset="0"/>
              </a:rPr>
              <a:t> Yönetimi </a:t>
            </a:r>
            <a:br>
              <a:rPr lang="tr-TR" sz="2400" dirty="0">
                <a:effectLst/>
                <a:latin typeface="+mn-lt"/>
                <a:ea typeface="Andale Sans UI"/>
                <a:cs typeface="Tahoma" panose="020B0604030504040204" pitchFamily="34" charset="0"/>
              </a:rPr>
            </a:br>
            <a:endParaRPr lang="tr-TR" sz="2400" dirty="0">
              <a:latin typeface="+mn-lt"/>
            </a:endParaRPr>
          </a:p>
        </p:txBody>
      </p:sp>
      <p:sp>
        <p:nvSpPr>
          <p:cNvPr id="3" name="İçerik Yer Tutucusu 2">
            <a:extLst>
              <a:ext uri="{FF2B5EF4-FFF2-40B4-BE49-F238E27FC236}">
                <a16:creationId xmlns:a16="http://schemas.microsoft.com/office/drawing/2014/main" id="{AC581C7E-865C-4DBD-8C3D-C3F879CBCCEC}"/>
              </a:ext>
            </a:extLst>
          </p:cNvPr>
          <p:cNvSpPr>
            <a:spLocks noGrp="1"/>
          </p:cNvSpPr>
          <p:nvPr>
            <p:ph idx="1"/>
          </p:nvPr>
        </p:nvSpPr>
        <p:spPr>
          <a:xfrm>
            <a:off x="1962150" y="1352550"/>
            <a:ext cx="10094912" cy="4724400"/>
          </a:xfrm>
        </p:spPr>
        <p:txBody>
          <a:bodyPr>
            <a:normAutofit/>
          </a:bodyPr>
          <a:lstStyle/>
          <a:p>
            <a:r>
              <a:rPr lang="tr-TR" sz="2000" b="1" dirty="0" err="1">
                <a:solidFill>
                  <a:schemeClr val="tx1"/>
                </a:solidFill>
                <a:ea typeface="Calibri" panose="020F0502020204030204" pitchFamily="34" charset="0"/>
                <a:cs typeface="Times New Roman" panose="02020603050405020304" pitchFamily="18" charset="0"/>
              </a:rPr>
              <a:t>P</a:t>
            </a:r>
            <a:r>
              <a:rPr lang="tr-TR" sz="2000" b="1" dirty="0" err="1">
                <a:solidFill>
                  <a:schemeClr val="tx1"/>
                </a:solidFill>
                <a:effectLst/>
                <a:ea typeface="Calibri" panose="020F0502020204030204" pitchFamily="34" charset="0"/>
                <a:cs typeface="Times New Roman" panose="02020603050405020304" pitchFamily="18" charset="0"/>
              </a:rPr>
              <a:t>erioperatif</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a:solidFill>
                  <a:srgbClr val="FF0000"/>
                </a:solidFill>
                <a:effectLst/>
                <a:ea typeface="Calibri" panose="020F0502020204030204" pitchFamily="34" charset="0"/>
                <a:cs typeface="Times New Roman" panose="02020603050405020304" pitchFamily="18" charset="0"/>
              </a:rPr>
              <a:t>enfeksiyon</a:t>
            </a:r>
            <a:r>
              <a:rPr lang="tr-TR" sz="2000" b="1" dirty="0">
                <a:solidFill>
                  <a:schemeClr val="tx1"/>
                </a:solidFill>
                <a:effectLst/>
                <a:ea typeface="Calibri" panose="020F0502020204030204" pitchFamily="34" charset="0"/>
                <a:cs typeface="Times New Roman" panose="02020603050405020304" pitchFamily="18" charset="0"/>
              </a:rPr>
              <a:t> riski ve </a:t>
            </a:r>
            <a:r>
              <a:rPr lang="tr-TR" sz="2000" b="1" dirty="0">
                <a:solidFill>
                  <a:srgbClr val="FF0000"/>
                </a:solidFill>
                <a:effectLst/>
                <a:ea typeface="Calibri" panose="020F0502020204030204" pitchFamily="34" charset="0"/>
                <a:cs typeface="Times New Roman" panose="02020603050405020304" pitchFamily="18" charset="0"/>
              </a:rPr>
              <a:t>yara iyileşme </a:t>
            </a:r>
            <a:r>
              <a:rPr lang="tr-TR" sz="2000" b="1" dirty="0">
                <a:solidFill>
                  <a:schemeClr val="tx1"/>
                </a:solidFill>
                <a:effectLst/>
                <a:ea typeface="Calibri" panose="020F0502020204030204" pitchFamily="34" charset="0"/>
                <a:cs typeface="Times New Roman" panose="02020603050405020304" pitchFamily="18" charset="0"/>
              </a:rPr>
              <a:t>komplikasyonları</a:t>
            </a:r>
            <a:r>
              <a:rPr lang="tr-TR" sz="2000" b="1" dirty="0">
                <a:solidFill>
                  <a:srgbClr val="FF0000"/>
                </a:solidFill>
                <a:effectLst/>
                <a:ea typeface="Calibri" panose="020F0502020204030204" pitchFamily="34" charset="0"/>
                <a:cs typeface="Times New Roman" panose="02020603050405020304" pitchFamily="18" charset="0"/>
              </a:rPr>
              <a:t> </a:t>
            </a:r>
            <a:r>
              <a:rPr lang="tr-TR" sz="2000" b="1" dirty="0">
                <a:solidFill>
                  <a:schemeClr val="tx1"/>
                </a:solidFill>
                <a:effectLst/>
                <a:ea typeface="Calibri" panose="020F0502020204030204" pitchFamily="34" charset="0"/>
                <a:cs typeface="Times New Roman" panose="02020603050405020304" pitchFamily="18" charset="0"/>
              </a:rPr>
              <a:t>ile ilişkili</a:t>
            </a:r>
          </a:p>
          <a:p>
            <a:r>
              <a:rPr lang="tr-TR" sz="2000" b="1" dirty="0">
                <a:solidFill>
                  <a:schemeClr val="tx1"/>
                </a:solidFill>
                <a:effectLst/>
                <a:ea typeface="Calibri" panose="020F0502020204030204" pitchFamily="34" charset="0"/>
                <a:cs typeface="Times New Roman" panose="02020603050405020304" pitchFamily="18" charset="0"/>
              </a:rPr>
              <a:t>Kronik </a:t>
            </a:r>
            <a:r>
              <a:rPr lang="tr-TR" sz="2000" b="1" dirty="0" err="1">
                <a:solidFill>
                  <a:schemeClr val="tx1"/>
                </a:solidFill>
                <a:effectLst/>
                <a:ea typeface="Calibri" panose="020F0502020204030204" pitchFamily="34" charset="0"/>
                <a:cs typeface="Times New Roman" panose="02020603050405020304" pitchFamily="18" charset="0"/>
              </a:rPr>
              <a:t>kortikosteroid</a:t>
            </a:r>
            <a:r>
              <a:rPr lang="tr-TR" sz="2000" b="1" dirty="0">
                <a:solidFill>
                  <a:schemeClr val="tx1"/>
                </a:solidFill>
                <a:effectLst/>
                <a:ea typeface="Calibri" panose="020F0502020204030204" pitchFamily="34" charset="0"/>
                <a:cs typeface="Times New Roman" panose="02020603050405020304" pitchFamily="18" charset="0"/>
              </a:rPr>
              <a:t> alan RA hastalarında eklem </a:t>
            </a:r>
            <a:r>
              <a:rPr lang="tr-TR" sz="2000" b="1" dirty="0" err="1">
                <a:solidFill>
                  <a:schemeClr val="tx1"/>
                </a:solidFill>
                <a:effectLst/>
                <a:ea typeface="Calibri" panose="020F0502020204030204" pitchFamily="34" charset="0"/>
                <a:cs typeface="Times New Roman" panose="02020603050405020304" pitchFamily="18" charset="0"/>
              </a:rPr>
              <a:t>replasmanından</a:t>
            </a:r>
            <a:r>
              <a:rPr lang="tr-TR" sz="2000" b="1" dirty="0">
                <a:solidFill>
                  <a:schemeClr val="tx1"/>
                </a:solidFill>
                <a:effectLst/>
                <a:ea typeface="Calibri" panose="020F0502020204030204" pitchFamily="34" charset="0"/>
                <a:cs typeface="Times New Roman" panose="02020603050405020304" pitchFamily="18" charset="0"/>
              </a:rPr>
              <a:t> sonra </a:t>
            </a:r>
            <a:r>
              <a:rPr lang="tr-TR" sz="2000" b="1" dirty="0">
                <a:solidFill>
                  <a:srgbClr val="FF0000"/>
                </a:solidFill>
                <a:effectLst/>
                <a:ea typeface="Calibri" panose="020F0502020204030204" pitchFamily="34" charset="0"/>
                <a:cs typeface="Times New Roman" panose="02020603050405020304" pitchFamily="18" charset="0"/>
              </a:rPr>
              <a:t>eklem enfeksiyonu </a:t>
            </a:r>
            <a:r>
              <a:rPr lang="tr-TR" sz="2000" b="1" dirty="0">
                <a:solidFill>
                  <a:schemeClr val="tx1"/>
                </a:solidFill>
                <a:ea typeface="Calibri" panose="020F0502020204030204" pitchFamily="34" charset="0"/>
                <a:cs typeface="Times New Roman" panose="02020603050405020304" pitchFamily="18" charset="0"/>
              </a:rPr>
              <a:t>oranları</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a:solidFill>
                  <a:srgbClr val="FF0000"/>
                </a:solidFill>
                <a:effectLst/>
                <a:ea typeface="Calibri" panose="020F0502020204030204" pitchFamily="34" charset="0"/>
                <a:cs typeface="Times New Roman" panose="02020603050405020304" pitchFamily="18" charset="0"/>
              </a:rPr>
              <a:t>2,5-3 </a:t>
            </a:r>
            <a:r>
              <a:rPr lang="tr-TR" sz="2000" b="1" dirty="0">
                <a:solidFill>
                  <a:schemeClr val="tx1"/>
                </a:solidFill>
                <a:effectLst/>
                <a:ea typeface="Calibri" panose="020F0502020204030204" pitchFamily="34" charset="0"/>
                <a:cs typeface="Times New Roman" panose="02020603050405020304" pitchFamily="18" charset="0"/>
              </a:rPr>
              <a:t>kat daha fazla</a:t>
            </a:r>
          </a:p>
          <a:p>
            <a:r>
              <a:rPr lang="tr-TR" sz="2000" b="1" dirty="0" err="1">
                <a:solidFill>
                  <a:schemeClr val="tx1"/>
                </a:solidFill>
                <a:effectLst/>
                <a:ea typeface="Calibri" panose="020F0502020204030204" pitchFamily="34" charset="0"/>
                <a:cs typeface="Times New Roman" panose="02020603050405020304" pitchFamily="18" charset="0"/>
              </a:rPr>
              <a:t>İyatrojenik</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glukokortikoid</a:t>
            </a:r>
            <a:r>
              <a:rPr lang="tr-TR" sz="2000" b="1" dirty="0">
                <a:solidFill>
                  <a:schemeClr val="tx1"/>
                </a:solidFill>
                <a:effectLst/>
                <a:ea typeface="Calibri" panose="020F0502020204030204" pitchFamily="34" charset="0"/>
                <a:cs typeface="Times New Roman" panose="02020603050405020304" pitchFamily="18" charset="0"/>
              </a:rPr>
              <a:t> uygulanması sonrasında </a:t>
            </a:r>
            <a:r>
              <a:rPr lang="tr-TR" sz="2000" b="1" dirty="0" err="1">
                <a:solidFill>
                  <a:schemeClr val="tx1"/>
                </a:solidFill>
                <a:ea typeface="Calibri" panose="020F0502020204030204" pitchFamily="34" charset="0"/>
                <a:cs typeface="Times New Roman" panose="02020603050405020304" pitchFamily="18" charset="0"/>
              </a:rPr>
              <a:t>h</a:t>
            </a:r>
            <a:r>
              <a:rPr lang="tr-TR" sz="2000" b="1" dirty="0" err="1">
                <a:solidFill>
                  <a:schemeClr val="tx1"/>
                </a:solidFill>
                <a:effectLst/>
                <a:ea typeface="Calibri" panose="020F0502020204030204" pitchFamily="34" charset="0"/>
                <a:cs typeface="Times New Roman" panose="02020603050405020304" pitchFamily="18" charset="0"/>
              </a:rPr>
              <a:t>ipotalamik</a:t>
            </a:r>
            <a:r>
              <a:rPr lang="tr-TR" sz="2000" b="1" dirty="0">
                <a:solidFill>
                  <a:schemeClr val="tx1"/>
                </a:solidFill>
                <a:effectLst/>
                <a:ea typeface="Calibri" panose="020F0502020204030204" pitchFamily="34" charset="0"/>
                <a:cs typeface="Times New Roman" panose="02020603050405020304" pitchFamily="18" charset="0"/>
              </a:rPr>
              <a:t>-hipofiz-adrenal</a:t>
            </a:r>
            <a:r>
              <a:rPr lang="tr-TR" sz="2000" b="1" dirty="0">
                <a:solidFill>
                  <a:srgbClr val="FF0000"/>
                </a:solidFill>
                <a:effectLst/>
                <a:ea typeface="Calibri" panose="020F0502020204030204" pitchFamily="34" charset="0"/>
                <a:cs typeface="Times New Roman" panose="02020603050405020304" pitchFamily="18" charset="0"/>
              </a:rPr>
              <a:t> (HPA) aksın baskılanması riski</a:t>
            </a:r>
            <a:r>
              <a:rPr lang="tr-TR" sz="2000" b="1" dirty="0">
                <a:solidFill>
                  <a:schemeClr val="tx1"/>
                </a:solidFill>
                <a:ea typeface="Calibri" panose="020F0502020204030204" pitchFamily="34" charset="0"/>
                <a:cs typeface="Times New Roman" panose="02020603050405020304" pitchFamily="18" charset="0"/>
              </a:rPr>
              <a:t> </a:t>
            </a:r>
            <a:r>
              <a:rPr lang="tr-TR" sz="2000" b="1" dirty="0">
                <a:solidFill>
                  <a:schemeClr val="tx1"/>
                </a:solidFill>
                <a:effectLst/>
                <a:ea typeface="Calibri" panose="020F0502020204030204" pitchFamily="34" charset="0"/>
                <a:cs typeface="Times New Roman" panose="02020603050405020304" pitchFamily="18" charset="0"/>
              </a:rPr>
              <a:t>nedeniyle </a:t>
            </a:r>
            <a:r>
              <a:rPr lang="tr-TR" sz="2000" b="1" dirty="0" err="1">
                <a:solidFill>
                  <a:schemeClr val="tx1"/>
                </a:solidFill>
                <a:effectLst/>
                <a:ea typeface="Calibri" panose="020F0502020204030204" pitchFamily="34" charset="0"/>
                <a:cs typeface="Times New Roman" panose="02020603050405020304" pitchFamily="18" charset="0"/>
              </a:rPr>
              <a:t>perioperatif</a:t>
            </a:r>
            <a:r>
              <a:rPr lang="tr-TR" sz="2000" b="1" dirty="0">
                <a:solidFill>
                  <a:schemeClr val="tx1"/>
                </a:solidFill>
                <a:effectLst/>
                <a:ea typeface="Calibri" panose="020F0502020204030204" pitchFamily="34" charset="0"/>
                <a:cs typeface="Times New Roman" panose="02020603050405020304" pitchFamily="18" charset="0"/>
              </a:rPr>
              <a:t> dönemde </a:t>
            </a:r>
            <a:r>
              <a:rPr lang="tr-TR" sz="2000" b="1" dirty="0" err="1">
                <a:solidFill>
                  <a:schemeClr val="tx1"/>
                </a:solidFill>
                <a:effectLst/>
                <a:ea typeface="Calibri" panose="020F0502020204030204" pitchFamily="34" charset="0"/>
                <a:cs typeface="Times New Roman" panose="02020603050405020304" pitchFamily="18" charset="0"/>
              </a:rPr>
              <a:t>suprafizyolojik</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glukokortikoid</a:t>
            </a:r>
            <a:r>
              <a:rPr lang="tr-TR" sz="2000" b="1" dirty="0">
                <a:solidFill>
                  <a:schemeClr val="tx1"/>
                </a:solidFill>
                <a:effectLst/>
                <a:ea typeface="Calibri" panose="020F0502020204030204" pitchFamily="34" charset="0"/>
                <a:cs typeface="Times New Roman" panose="02020603050405020304" pitchFamily="18" charset="0"/>
              </a:rPr>
              <a:t> desteği yaygın olarak kullanılmakta </a:t>
            </a:r>
          </a:p>
          <a:p>
            <a:r>
              <a:rPr lang="tr-TR" sz="2000" b="1" dirty="0">
                <a:solidFill>
                  <a:schemeClr val="tx1"/>
                </a:solidFill>
                <a:ea typeface="Calibri" panose="020F0502020204030204" pitchFamily="34" charset="0"/>
                <a:cs typeface="Times New Roman" panose="02020603050405020304" pitchFamily="18" charset="0"/>
              </a:rPr>
              <a:t>H</a:t>
            </a:r>
            <a:r>
              <a:rPr lang="tr-TR" sz="2000" b="1" dirty="0">
                <a:solidFill>
                  <a:schemeClr val="tx1"/>
                </a:solidFill>
                <a:effectLst/>
                <a:ea typeface="Calibri" panose="020F0502020204030204" pitchFamily="34" charset="0"/>
                <a:cs typeface="Times New Roman" panose="02020603050405020304" pitchFamily="18" charset="0"/>
              </a:rPr>
              <a:t>astalarda </a:t>
            </a:r>
            <a:r>
              <a:rPr lang="tr-TR" sz="2000" b="1" dirty="0">
                <a:solidFill>
                  <a:srgbClr val="FF0000"/>
                </a:solidFill>
                <a:effectLst/>
                <a:ea typeface="Calibri" panose="020F0502020204030204" pitchFamily="34" charset="0"/>
                <a:cs typeface="Times New Roman" panose="02020603050405020304" pitchFamily="18" charset="0"/>
              </a:rPr>
              <a:t>adrenal yetmezlik </a:t>
            </a:r>
            <a:r>
              <a:rPr lang="tr-TR" sz="2000" b="1" dirty="0">
                <a:solidFill>
                  <a:schemeClr val="tx1"/>
                </a:solidFill>
                <a:effectLst/>
                <a:ea typeface="Calibri" panose="020F0502020204030204" pitchFamily="34" charset="0"/>
                <a:cs typeface="Times New Roman" panose="02020603050405020304" pitchFamily="18" charset="0"/>
              </a:rPr>
              <a:t>endişesinden dolayı verilen bu yüksek doza  ‘</a:t>
            </a:r>
            <a:r>
              <a:rPr lang="tr-TR" sz="2000" b="1" dirty="0">
                <a:solidFill>
                  <a:srgbClr val="FF0000"/>
                </a:solidFill>
                <a:effectLst/>
                <a:ea typeface="Calibri" panose="020F0502020204030204" pitchFamily="34" charset="0"/>
                <a:cs typeface="Times New Roman" panose="02020603050405020304" pitchFamily="18" charset="0"/>
              </a:rPr>
              <a:t>stres dozu</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a:solidFill>
                  <a:schemeClr val="tx1"/>
                </a:solidFill>
                <a:ea typeface="Calibri" panose="020F0502020204030204" pitchFamily="34" charset="0"/>
                <a:cs typeface="Times New Roman" panose="02020603050405020304" pitchFamily="18" charset="0"/>
              </a:rPr>
              <a:t>denmekte</a:t>
            </a:r>
            <a:endParaRPr lang="tr-TR" sz="2000" b="1" dirty="0">
              <a:solidFill>
                <a:schemeClr val="tx1"/>
              </a:solidFill>
              <a:effectLst/>
              <a:ea typeface="Calibri" panose="020F0502020204030204" pitchFamily="34" charset="0"/>
              <a:cs typeface="Times New Roman" panose="02020603050405020304" pitchFamily="18" charset="0"/>
            </a:endParaRPr>
          </a:p>
          <a:p>
            <a:r>
              <a:rPr lang="tr-TR" sz="2000" b="1" dirty="0">
                <a:solidFill>
                  <a:schemeClr val="tx1"/>
                </a:solidFill>
                <a:effectLst/>
                <a:ea typeface="Calibri" panose="020F0502020204030204" pitchFamily="34" charset="0"/>
                <a:cs typeface="Times New Roman" panose="02020603050405020304" pitchFamily="18" charset="0"/>
              </a:rPr>
              <a:t>Aslında HPA aksının değerlendirilmesine göre </a:t>
            </a:r>
            <a:r>
              <a:rPr lang="tr-TR" sz="2000" b="1" dirty="0" err="1">
                <a:solidFill>
                  <a:schemeClr val="tx1"/>
                </a:solidFill>
                <a:effectLst/>
                <a:ea typeface="Calibri" panose="020F0502020204030204" pitchFamily="34" charset="0"/>
                <a:cs typeface="Times New Roman" panose="02020603050405020304" pitchFamily="18" charset="0"/>
              </a:rPr>
              <a:t>perioperatif</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steroid</a:t>
            </a:r>
            <a:r>
              <a:rPr lang="tr-TR" sz="2000" b="1" dirty="0">
                <a:solidFill>
                  <a:schemeClr val="tx1"/>
                </a:solidFill>
                <a:effectLst/>
                <a:ea typeface="Calibri" panose="020F0502020204030204" pitchFamily="34" charset="0"/>
                <a:cs typeface="Times New Roman" panose="02020603050405020304" pitchFamily="18" charset="0"/>
              </a:rPr>
              <a:t> dozu düzenlenmelidir</a:t>
            </a:r>
          </a:p>
          <a:p>
            <a:r>
              <a:rPr lang="tr-TR" sz="2000" b="1" dirty="0">
                <a:solidFill>
                  <a:schemeClr val="tx1"/>
                </a:solidFill>
                <a:effectLst/>
                <a:ea typeface="Times New Roman" panose="02020603050405020304" pitchFamily="18" charset="0"/>
              </a:rPr>
              <a:t>ACTH </a:t>
            </a:r>
            <a:r>
              <a:rPr lang="tr-TR" sz="2000" b="1" dirty="0" err="1">
                <a:solidFill>
                  <a:schemeClr val="tx1"/>
                </a:solidFill>
                <a:effectLst/>
                <a:ea typeface="Times New Roman" panose="02020603050405020304" pitchFamily="18" charset="0"/>
              </a:rPr>
              <a:t>stimülasyon</a:t>
            </a:r>
            <a:r>
              <a:rPr lang="tr-TR" sz="2000" b="1" dirty="0">
                <a:solidFill>
                  <a:schemeClr val="tx1"/>
                </a:solidFill>
                <a:effectLst/>
                <a:ea typeface="Times New Roman" panose="02020603050405020304" pitchFamily="18" charset="0"/>
              </a:rPr>
              <a:t> testinin yüksek maliyeti ve kısa süreli </a:t>
            </a:r>
            <a:r>
              <a:rPr lang="tr-TR" sz="2000" b="1" dirty="0" err="1">
                <a:solidFill>
                  <a:schemeClr val="tx1"/>
                </a:solidFill>
                <a:effectLst/>
                <a:ea typeface="Times New Roman" panose="02020603050405020304" pitchFamily="18" charset="0"/>
              </a:rPr>
              <a:t>kortikosteroid</a:t>
            </a:r>
            <a:r>
              <a:rPr lang="tr-TR" sz="2000" b="1" dirty="0">
                <a:solidFill>
                  <a:schemeClr val="tx1"/>
                </a:solidFill>
                <a:effectLst/>
                <a:ea typeface="Times New Roman" panose="02020603050405020304" pitchFamily="18" charset="0"/>
              </a:rPr>
              <a:t> kullanımı riskinin düşük olması nedeniyle tedavi genellikle ampirik </a:t>
            </a:r>
          </a:p>
          <a:p>
            <a:endParaRPr lang="tr-TR" sz="2000" b="1" dirty="0">
              <a:solidFill>
                <a:schemeClr val="tx1"/>
              </a:solidFill>
              <a:effectLs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60049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A6245B-C799-4972-B6DE-A1B8D4833309}"/>
              </a:ext>
            </a:extLst>
          </p:cNvPr>
          <p:cNvSpPr>
            <a:spLocks noGrp="1"/>
          </p:cNvSpPr>
          <p:nvPr>
            <p:ph idx="1"/>
          </p:nvPr>
        </p:nvSpPr>
        <p:spPr>
          <a:xfrm>
            <a:off x="1638299" y="914400"/>
            <a:ext cx="10391775" cy="5676900"/>
          </a:xfrm>
        </p:spPr>
        <p:txBody>
          <a:bodyPr>
            <a:normAutofit/>
          </a:bodyPr>
          <a:lstStyle/>
          <a:p>
            <a:pPr marL="0" indent="0" algn="ctr">
              <a:buNone/>
            </a:pPr>
            <a:r>
              <a:rPr lang="tr-TR" sz="2000" b="1" dirty="0">
                <a:solidFill>
                  <a:srgbClr val="0070C0"/>
                </a:solidFill>
                <a:effectLst/>
                <a:ea typeface="Calibri" panose="020F0502020204030204" pitchFamily="34" charset="0"/>
                <a:cs typeface="Times New Roman" panose="02020603050405020304" pitchFamily="18" charset="0"/>
              </a:rPr>
              <a:t>1.HPA aksın baskılanmadığı düşünüldüğünden, ek </a:t>
            </a:r>
            <a:r>
              <a:rPr lang="tr-TR" sz="2000" b="1" dirty="0" err="1">
                <a:solidFill>
                  <a:srgbClr val="0070C0"/>
                </a:solidFill>
                <a:effectLst/>
                <a:ea typeface="Calibri" panose="020F0502020204030204" pitchFamily="34" charset="0"/>
                <a:cs typeface="Times New Roman" panose="02020603050405020304" pitchFamily="18" charset="0"/>
              </a:rPr>
              <a:t>perioperatif</a:t>
            </a:r>
            <a:r>
              <a:rPr lang="tr-TR" sz="2000" b="1" dirty="0">
                <a:solidFill>
                  <a:srgbClr val="0070C0"/>
                </a:solidFill>
                <a:effectLst/>
                <a:ea typeface="Calibri" panose="020F0502020204030204" pitchFamily="34" charset="0"/>
                <a:cs typeface="Times New Roman" panose="02020603050405020304" pitchFamily="18" charset="0"/>
              </a:rPr>
              <a:t> </a:t>
            </a:r>
            <a:r>
              <a:rPr lang="tr-TR" sz="2000" b="1" dirty="0" err="1">
                <a:solidFill>
                  <a:srgbClr val="0070C0"/>
                </a:solidFill>
                <a:effectLst/>
                <a:ea typeface="Calibri" panose="020F0502020204030204" pitchFamily="34" charset="0"/>
                <a:cs typeface="Times New Roman" panose="02020603050405020304" pitchFamily="18" charset="0"/>
              </a:rPr>
              <a:t>glukokortikoide</a:t>
            </a:r>
            <a:r>
              <a:rPr lang="tr-TR" sz="2000" b="1" dirty="0">
                <a:solidFill>
                  <a:srgbClr val="0070C0"/>
                </a:solidFill>
                <a:effectLst/>
                <a:ea typeface="Calibri" panose="020F0502020204030204" pitchFamily="34" charset="0"/>
                <a:cs typeface="Times New Roman" panose="02020603050405020304" pitchFamily="18" charset="0"/>
              </a:rPr>
              <a:t> ihtiyaç duymayan hastalar</a:t>
            </a:r>
          </a:p>
          <a:p>
            <a:r>
              <a:rPr lang="tr-TR" b="1" dirty="0">
                <a:solidFill>
                  <a:srgbClr val="002060"/>
                </a:solidFill>
                <a:effectLst/>
                <a:ea typeface="Calibri" panose="020F0502020204030204" pitchFamily="34" charset="0"/>
                <a:cs typeface="Times New Roman" panose="02020603050405020304" pitchFamily="18" charset="0"/>
              </a:rPr>
              <a:t>Üç haftadan daha kısa süreli herhangi bir dozda </a:t>
            </a:r>
            <a:r>
              <a:rPr lang="tr-TR" b="1" dirty="0" err="1">
                <a:solidFill>
                  <a:srgbClr val="002060"/>
                </a:solidFill>
                <a:effectLst/>
                <a:ea typeface="Calibri" panose="020F0502020204030204" pitchFamily="34" charset="0"/>
                <a:cs typeface="Times New Roman" panose="02020603050405020304" pitchFamily="18" charset="0"/>
              </a:rPr>
              <a:t>glukokortikoid</a:t>
            </a:r>
            <a:r>
              <a:rPr lang="tr-TR" b="1" dirty="0">
                <a:solidFill>
                  <a:srgbClr val="002060"/>
                </a:solidFill>
                <a:effectLst/>
                <a:ea typeface="Calibri" panose="020F0502020204030204" pitchFamily="34" charset="0"/>
                <a:cs typeface="Times New Roman" panose="02020603050405020304" pitchFamily="18" charset="0"/>
              </a:rPr>
              <a:t> alan hastalar </a:t>
            </a:r>
            <a:endParaRPr lang="tr-TR" b="1" dirty="0">
              <a:solidFill>
                <a:srgbClr val="002060"/>
              </a:solidFill>
              <a:ea typeface="Calibri" panose="020F0502020204030204" pitchFamily="34" charset="0"/>
              <a:cs typeface="Times New Roman" panose="02020603050405020304" pitchFamily="18" charset="0"/>
            </a:endParaRPr>
          </a:p>
          <a:p>
            <a:r>
              <a:rPr lang="tr-TR" b="1" dirty="0">
                <a:solidFill>
                  <a:srgbClr val="002060"/>
                </a:solidFill>
                <a:effectLst/>
                <a:ea typeface="Calibri" panose="020F0502020204030204" pitchFamily="34" charset="0"/>
                <a:cs typeface="Times New Roman" panose="02020603050405020304" pitchFamily="18" charset="0"/>
              </a:rPr>
              <a:t>Herhangi bir süre boyunca sabahları 5 mg/gün </a:t>
            </a:r>
            <a:r>
              <a:rPr lang="tr-TR" b="1" dirty="0" err="1">
                <a:solidFill>
                  <a:srgbClr val="002060"/>
                </a:solidFill>
                <a:effectLst/>
                <a:ea typeface="Calibri" panose="020F0502020204030204" pitchFamily="34" charset="0"/>
                <a:cs typeface="Times New Roman" panose="02020603050405020304" pitchFamily="18" charset="0"/>
              </a:rPr>
              <a:t>prednizon</a:t>
            </a:r>
            <a:r>
              <a:rPr lang="tr-TR" b="1" dirty="0">
                <a:solidFill>
                  <a:srgbClr val="002060"/>
                </a:solidFill>
                <a:effectLst/>
                <a:ea typeface="Calibri" panose="020F0502020204030204" pitchFamily="34" charset="0"/>
                <a:cs typeface="Times New Roman" panose="02020603050405020304" pitchFamily="18" charset="0"/>
              </a:rPr>
              <a:t> veya eşdeğerinden daha düşük dozda </a:t>
            </a:r>
            <a:r>
              <a:rPr lang="tr-TR" b="1" dirty="0" err="1">
                <a:solidFill>
                  <a:srgbClr val="002060"/>
                </a:solidFill>
                <a:effectLst/>
                <a:ea typeface="Calibri" panose="020F0502020204030204" pitchFamily="34" charset="0"/>
                <a:cs typeface="Times New Roman" panose="02020603050405020304" pitchFamily="18" charset="0"/>
              </a:rPr>
              <a:t>steroid</a:t>
            </a:r>
            <a:r>
              <a:rPr lang="tr-TR" b="1" dirty="0">
                <a:solidFill>
                  <a:srgbClr val="002060"/>
                </a:solidFill>
                <a:effectLst/>
                <a:ea typeface="Calibri" panose="020F0502020204030204" pitchFamily="34" charset="0"/>
                <a:cs typeface="Times New Roman" panose="02020603050405020304" pitchFamily="18" charset="0"/>
              </a:rPr>
              <a:t> alan hastalar </a:t>
            </a:r>
          </a:p>
          <a:p>
            <a:r>
              <a:rPr lang="tr-TR" b="1" dirty="0">
                <a:solidFill>
                  <a:srgbClr val="002060"/>
                </a:solidFill>
                <a:effectLst/>
                <a:ea typeface="Calibri" panose="020F0502020204030204" pitchFamily="34" charset="0"/>
                <a:cs typeface="Times New Roman" panose="02020603050405020304" pitchFamily="18" charset="0"/>
              </a:rPr>
              <a:t>Gün aşırı 10 mg'dan az </a:t>
            </a:r>
            <a:r>
              <a:rPr lang="tr-TR" b="1" dirty="0" err="1">
                <a:solidFill>
                  <a:srgbClr val="002060"/>
                </a:solidFill>
                <a:effectLst/>
                <a:ea typeface="Calibri" panose="020F0502020204030204" pitchFamily="34" charset="0"/>
                <a:cs typeface="Times New Roman" panose="02020603050405020304" pitchFamily="18" charset="0"/>
              </a:rPr>
              <a:t>prednizon</a:t>
            </a:r>
            <a:r>
              <a:rPr lang="tr-TR" b="1" dirty="0">
                <a:solidFill>
                  <a:srgbClr val="002060"/>
                </a:solidFill>
                <a:effectLst/>
                <a:ea typeface="Calibri" panose="020F0502020204030204" pitchFamily="34" charset="0"/>
                <a:cs typeface="Times New Roman" panose="02020603050405020304" pitchFamily="18" charset="0"/>
              </a:rPr>
              <a:t> veya eşdeğeri </a:t>
            </a:r>
            <a:r>
              <a:rPr lang="tr-TR" b="1" dirty="0" err="1">
                <a:solidFill>
                  <a:srgbClr val="002060"/>
                </a:solidFill>
                <a:effectLst/>
                <a:ea typeface="Calibri" panose="020F0502020204030204" pitchFamily="34" charset="0"/>
                <a:cs typeface="Times New Roman" panose="02020603050405020304" pitchFamily="18" charset="0"/>
              </a:rPr>
              <a:t>steroid</a:t>
            </a:r>
            <a:r>
              <a:rPr lang="tr-TR" b="1" dirty="0">
                <a:solidFill>
                  <a:srgbClr val="002060"/>
                </a:solidFill>
                <a:effectLst/>
                <a:ea typeface="Calibri" panose="020F0502020204030204" pitchFamily="34" charset="0"/>
                <a:cs typeface="Times New Roman" panose="02020603050405020304" pitchFamily="18" charset="0"/>
              </a:rPr>
              <a:t> tedavisi alan hastalar </a:t>
            </a:r>
          </a:p>
          <a:p>
            <a:pPr marL="0" indent="0">
              <a:buNone/>
            </a:pPr>
            <a:r>
              <a:rPr lang="tr-TR" sz="2000" b="1" dirty="0">
                <a:solidFill>
                  <a:srgbClr val="0070C0"/>
                </a:solidFill>
                <a:effectLst/>
                <a:ea typeface="Calibri" panose="020F0502020204030204" pitchFamily="34" charset="0"/>
                <a:cs typeface="Times New Roman" panose="02020603050405020304" pitchFamily="18" charset="0"/>
              </a:rPr>
              <a:t>      2.HPA aksının fonksiyonel olarak baskılandığı hastalar </a:t>
            </a:r>
          </a:p>
          <a:p>
            <a:r>
              <a:rPr lang="tr-TR" sz="1800" b="1" dirty="0">
                <a:solidFill>
                  <a:srgbClr val="002060"/>
                </a:solidFill>
                <a:effectLst/>
                <a:ea typeface="Calibri" panose="020F0502020204030204" pitchFamily="34" charset="0"/>
                <a:cs typeface="Times New Roman" panose="02020603050405020304" pitchFamily="18" charset="0"/>
              </a:rPr>
              <a:t>20 mg/</a:t>
            </a:r>
            <a:r>
              <a:rPr lang="tr-TR" sz="1800" b="1" dirty="0" err="1">
                <a:solidFill>
                  <a:srgbClr val="002060"/>
                </a:solidFill>
                <a:effectLst/>
                <a:ea typeface="Calibri" panose="020F0502020204030204" pitchFamily="34" charset="0"/>
                <a:cs typeface="Times New Roman" panose="02020603050405020304" pitchFamily="18" charset="0"/>
              </a:rPr>
              <a:t>gün'den</a:t>
            </a:r>
            <a:r>
              <a:rPr lang="tr-TR" sz="1800" b="1" dirty="0">
                <a:solidFill>
                  <a:srgbClr val="002060"/>
                </a:solidFill>
                <a:effectLst/>
                <a:ea typeface="Calibri" panose="020F0502020204030204" pitchFamily="34" charset="0"/>
                <a:cs typeface="Times New Roman" panose="02020603050405020304" pitchFamily="18" charset="0"/>
              </a:rPr>
              <a:t> fazla </a:t>
            </a:r>
            <a:r>
              <a:rPr lang="tr-TR" sz="1800" b="1" dirty="0" err="1">
                <a:solidFill>
                  <a:srgbClr val="002060"/>
                </a:solidFill>
                <a:effectLst/>
                <a:ea typeface="Calibri" panose="020F0502020204030204" pitchFamily="34" charset="0"/>
                <a:cs typeface="Times New Roman" panose="02020603050405020304" pitchFamily="18" charset="0"/>
              </a:rPr>
              <a:t>prednizon</a:t>
            </a:r>
            <a:r>
              <a:rPr lang="tr-TR" sz="1800" b="1" dirty="0">
                <a:solidFill>
                  <a:srgbClr val="002060"/>
                </a:solidFill>
                <a:effectLst/>
                <a:ea typeface="Calibri" panose="020F0502020204030204" pitchFamily="34" charset="0"/>
                <a:cs typeface="Times New Roman" panose="02020603050405020304" pitchFamily="18" charset="0"/>
              </a:rPr>
              <a:t> veya eşdeğerini üç haftadan daha uzun süre alan hastalar</a:t>
            </a:r>
            <a:endParaRPr lang="tr-TR" sz="1800" b="1" dirty="0">
              <a:solidFill>
                <a:srgbClr val="002060"/>
              </a:solidFill>
              <a:effectLst/>
              <a:ea typeface="Andale Sans UI"/>
              <a:cs typeface="Tahoma" panose="020B0604030504040204" pitchFamily="34" charset="0"/>
            </a:endParaRPr>
          </a:p>
          <a:p>
            <a:r>
              <a:rPr lang="tr-TR" sz="1800" b="1" dirty="0" err="1">
                <a:solidFill>
                  <a:srgbClr val="002060"/>
                </a:solidFill>
                <a:effectLst/>
                <a:ea typeface="Calibri" panose="020F0502020204030204" pitchFamily="34" charset="0"/>
                <a:cs typeface="Times New Roman" panose="02020603050405020304" pitchFamily="18" charset="0"/>
              </a:rPr>
              <a:t>Glukokortikoid</a:t>
            </a:r>
            <a:r>
              <a:rPr lang="tr-TR" sz="1800" b="1" dirty="0">
                <a:solidFill>
                  <a:srgbClr val="002060"/>
                </a:solidFill>
                <a:effectLst/>
                <a:ea typeface="Calibri" panose="020F0502020204030204" pitchFamily="34" charset="0"/>
                <a:cs typeface="Times New Roman" panose="02020603050405020304" pitchFamily="18" charset="0"/>
              </a:rPr>
              <a:t> kullanan ve klinik olarak </a:t>
            </a:r>
            <a:r>
              <a:rPr lang="tr-TR" sz="1800" b="1" dirty="0" err="1">
                <a:solidFill>
                  <a:srgbClr val="002060"/>
                </a:solidFill>
                <a:effectLst/>
                <a:ea typeface="Calibri" panose="020F0502020204030204" pitchFamily="34" charset="0"/>
                <a:cs typeface="Times New Roman" panose="02020603050405020304" pitchFamily="18" charset="0"/>
              </a:rPr>
              <a:t>Cushing</a:t>
            </a:r>
            <a:r>
              <a:rPr lang="tr-TR" sz="1800" b="1" dirty="0">
                <a:solidFill>
                  <a:srgbClr val="002060"/>
                </a:solidFill>
                <a:effectLst/>
                <a:ea typeface="Calibri" panose="020F0502020204030204" pitchFamily="34" charset="0"/>
                <a:cs typeface="Times New Roman" panose="02020603050405020304" pitchFamily="18" charset="0"/>
              </a:rPr>
              <a:t> sendromu gelişen hastalar</a:t>
            </a:r>
          </a:p>
          <a:p>
            <a:pPr marL="0" indent="0">
              <a:buNone/>
            </a:pPr>
            <a:r>
              <a:rPr lang="tr-TR" sz="2000" b="1" dirty="0">
                <a:solidFill>
                  <a:srgbClr val="0070C0"/>
                </a:solidFill>
                <a:ea typeface="Calibri" panose="020F0502020204030204" pitchFamily="34" charset="0"/>
                <a:cs typeface="Times New Roman" panose="02020603050405020304" pitchFamily="18" charset="0"/>
              </a:rPr>
              <a:t> 3.P</a:t>
            </a:r>
            <a:r>
              <a:rPr lang="tr-TR" sz="2000" b="1" dirty="0">
                <a:solidFill>
                  <a:srgbClr val="0070C0"/>
                </a:solidFill>
                <a:effectLst/>
                <a:ea typeface="Calibri" panose="020F0502020204030204" pitchFamily="34" charset="0"/>
                <a:cs typeface="Times New Roman" panose="02020603050405020304" pitchFamily="18" charset="0"/>
              </a:rPr>
              <a:t>reoperatif HPA aks </a:t>
            </a:r>
            <a:r>
              <a:rPr lang="tr-TR" sz="2000" b="1" dirty="0" err="1">
                <a:solidFill>
                  <a:srgbClr val="0070C0"/>
                </a:solidFill>
                <a:effectLst/>
                <a:ea typeface="Calibri" panose="020F0502020204030204" pitchFamily="34" charset="0"/>
                <a:cs typeface="Times New Roman" panose="02020603050405020304" pitchFamily="18" charset="0"/>
              </a:rPr>
              <a:t>supresyonu</a:t>
            </a:r>
            <a:r>
              <a:rPr lang="tr-TR" sz="2000" b="1" dirty="0">
                <a:solidFill>
                  <a:srgbClr val="0070C0"/>
                </a:solidFill>
                <a:effectLst/>
                <a:ea typeface="Calibri" panose="020F0502020204030204" pitchFamily="34" charset="0"/>
                <a:cs typeface="Times New Roman" panose="02020603050405020304" pitchFamily="18" charset="0"/>
              </a:rPr>
              <a:t> açısından değerlendirilmesi gereken hastalar</a:t>
            </a:r>
          </a:p>
          <a:p>
            <a:r>
              <a:rPr lang="tr-TR" sz="2000" b="1" dirty="0">
                <a:solidFill>
                  <a:srgbClr val="0070C0"/>
                </a:solidFill>
                <a:effectLst/>
                <a:ea typeface="Calibri" panose="020F0502020204030204" pitchFamily="34" charset="0"/>
                <a:cs typeface="Times New Roman" panose="02020603050405020304" pitchFamily="18" charset="0"/>
              </a:rPr>
              <a:t> </a:t>
            </a:r>
            <a:r>
              <a:rPr lang="tr-TR" b="1" dirty="0">
                <a:solidFill>
                  <a:schemeClr val="tx1"/>
                </a:solidFill>
                <a:effectLst/>
                <a:ea typeface="Calibri" panose="020F0502020204030204" pitchFamily="34" charset="0"/>
                <a:cs typeface="Times New Roman" panose="02020603050405020304" pitchFamily="18" charset="0"/>
              </a:rPr>
              <a:t>5-20 mg/gün </a:t>
            </a:r>
            <a:r>
              <a:rPr lang="tr-TR" b="1" dirty="0" err="1">
                <a:solidFill>
                  <a:schemeClr val="tx1"/>
                </a:solidFill>
                <a:effectLst/>
                <a:ea typeface="Calibri" panose="020F0502020204030204" pitchFamily="34" charset="0"/>
                <a:cs typeface="Times New Roman" panose="02020603050405020304" pitchFamily="18" charset="0"/>
              </a:rPr>
              <a:t>prednizon</a:t>
            </a:r>
            <a:r>
              <a:rPr lang="tr-TR" b="1" dirty="0">
                <a:solidFill>
                  <a:schemeClr val="tx1"/>
                </a:solidFill>
                <a:effectLst/>
                <a:ea typeface="Calibri" panose="020F0502020204030204" pitchFamily="34" charset="0"/>
                <a:cs typeface="Times New Roman" panose="02020603050405020304" pitchFamily="18" charset="0"/>
              </a:rPr>
              <a:t> (veya eşdeğeri) dozlarını üç haftadan uzun süre alan hastalar</a:t>
            </a:r>
          </a:p>
          <a:p>
            <a:endParaRPr lang="tr-TR" sz="2000" b="1" dirty="0">
              <a:solidFill>
                <a:srgbClr val="0070C0"/>
              </a:solidFill>
              <a:effectLst/>
              <a:ea typeface="Andale Sans UI"/>
              <a:cs typeface="Tahoma" panose="020B0604030504040204" pitchFamily="34" charset="0"/>
            </a:endParaRPr>
          </a:p>
          <a:p>
            <a:endParaRPr lang="tr-TR" dirty="0"/>
          </a:p>
        </p:txBody>
      </p:sp>
    </p:spTree>
    <p:extLst>
      <p:ext uri="{BB962C8B-B14F-4D97-AF65-F5344CB8AC3E}">
        <p14:creationId xmlns:p14="http://schemas.microsoft.com/office/powerpoint/2010/main" val="394397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6E6F99-3D90-4330-A8FF-4A34B640CBC3}"/>
              </a:ext>
            </a:extLst>
          </p:cNvPr>
          <p:cNvSpPr>
            <a:spLocks noGrp="1"/>
          </p:cNvSpPr>
          <p:nvPr>
            <p:ph type="title"/>
          </p:nvPr>
        </p:nvSpPr>
        <p:spPr>
          <a:xfrm>
            <a:off x="2592925" y="624110"/>
            <a:ext cx="8911687" cy="595090"/>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D5AD08F9-FAE2-4AF5-9BD8-0E9795803B97}"/>
              </a:ext>
            </a:extLst>
          </p:cNvPr>
          <p:cNvSpPr>
            <a:spLocks noGrp="1"/>
          </p:cNvSpPr>
          <p:nvPr>
            <p:ph idx="1"/>
          </p:nvPr>
        </p:nvSpPr>
        <p:spPr>
          <a:xfrm>
            <a:off x="1733550" y="1609725"/>
            <a:ext cx="9771062" cy="4533900"/>
          </a:xfrm>
        </p:spPr>
        <p:txBody>
          <a:bodyPr>
            <a:normAutofit/>
          </a:bodyPr>
          <a:lstStyle/>
          <a:p>
            <a:r>
              <a:rPr lang="tr-TR" sz="2400" b="1" dirty="0">
                <a:solidFill>
                  <a:schemeClr val="tx1"/>
                </a:solidFill>
                <a:effectLst/>
                <a:ea typeface="Times New Roman" panose="02020603050405020304" pitchFamily="18" charset="0"/>
              </a:rPr>
              <a:t>Hastaların </a:t>
            </a:r>
            <a:r>
              <a:rPr lang="tr-TR" sz="2400" b="1" dirty="0">
                <a:solidFill>
                  <a:srgbClr val="0070C0"/>
                </a:solidFill>
                <a:effectLst/>
                <a:ea typeface="Times New Roman" panose="02020603050405020304" pitchFamily="18" charset="0"/>
              </a:rPr>
              <a:t>günde 10 mg'dan fazla </a:t>
            </a:r>
            <a:r>
              <a:rPr lang="tr-TR" sz="2400" b="1" dirty="0" err="1">
                <a:solidFill>
                  <a:srgbClr val="0070C0"/>
                </a:solidFill>
                <a:effectLst/>
                <a:ea typeface="Times New Roman" panose="02020603050405020304" pitchFamily="18" charset="0"/>
              </a:rPr>
              <a:t>prednizona</a:t>
            </a:r>
            <a:r>
              <a:rPr lang="tr-TR" sz="2400" b="1" dirty="0">
                <a:solidFill>
                  <a:srgbClr val="0070C0"/>
                </a:solidFill>
                <a:effectLst/>
                <a:ea typeface="Times New Roman" panose="02020603050405020304" pitchFamily="18" charset="0"/>
              </a:rPr>
              <a:t> </a:t>
            </a:r>
            <a:r>
              <a:rPr lang="tr-TR" sz="2400" b="1" dirty="0">
                <a:solidFill>
                  <a:schemeClr val="tx1"/>
                </a:solidFill>
                <a:effectLst/>
                <a:ea typeface="Times New Roman" panose="02020603050405020304" pitchFamily="18" charset="0"/>
              </a:rPr>
              <a:t>(veya eşdeğeri) ihtiyaç duyması durumunda, bu hastalık aktivitesinin yeterince kontrol edilemediği ve </a:t>
            </a:r>
            <a:r>
              <a:rPr lang="tr-TR" sz="2400" b="1" dirty="0" err="1">
                <a:solidFill>
                  <a:schemeClr val="tx1"/>
                </a:solidFill>
                <a:effectLst/>
                <a:ea typeface="Times New Roman" panose="02020603050405020304" pitchFamily="18" charset="0"/>
              </a:rPr>
              <a:t>elektif</a:t>
            </a:r>
            <a:r>
              <a:rPr lang="tr-TR" sz="2400" b="1" dirty="0">
                <a:solidFill>
                  <a:schemeClr val="tx1"/>
                </a:solidFill>
                <a:effectLst/>
                <a:ea typeface="Times New Roman" panose="02020603050405020304" pitchFamily="18" charset="0"/>
              </a:rPr>
              <a:t> cerrahinin ertelenmesi gerektiği anlamına gelir</a:t>
            </a:r>
          </a:p>
          <a:p>
            <a:r>
              <a:rPr lang="tr-TR" sz="2400" b="1" dirty="0">
                <a:solidFill>
                  <a:schemeClr val="tx1"/>
                </a:solidFill>
                <a:ea typeface="Times New Roman" panose="02020603050405020304" pitchFamily="18" charset="0"/>
              </a:rPr>
              <a:t>E</a:t>
            </a:r>
            <a:r>
              <a:rPr lang="tr-TR" sz="2400" b="1" dirty="0">
                <a:solidFill>
                  <a:schemeClr val="tx1"/>
                </a:solidFill>
                <a:effectLst/>
                <a:ea typeface="Times New Roman" panose="02020603050405020304" pitchFamily="18" charset="0"/>
              </a:rPr>
              <a:t>nfeksiyon riskini ve/veya yara iyileşme problemlerini önlemek için başlangıçtaki </a:t>
            </a:r>
            <a:r>
              <a:rPr lang="tr-TR" sz="2400" b="1" dirty="0" err="1">
                <a:solidFill>
                  <a:schemeClr val="tx1"/>
                </a:solidFill>
                <a:effectLst/>
                <a:ea typeface="Times New Roman" panose="02020603050405020304" pitchFamily="18" charset="0"/>
              </a:rPr>
              <a:t>kortikosteroid</a:t>
            </a:r>
            <a:r>
              <a:rPr lang="tr-TR" sz="2400" b="1" dirty="0">
                <a:solidFill>
                  <a:schemeClr val="tx1"/>
                </a:solidFill>
                <a:effectLst/>
                <a:ea typeface="Times New Roman" panose="02020603050405020304" pitchFamily="18" charset="0"/>
              </a:rPr>
              <a:t> dozuna geri dönme </a:t>
            </a:r>
            <a:r>
              <a:rPr lang="tr-TR" sz="2400" b="1" dirty="0">
                <a:solidFill>
                  <a:srgbClr val="0070C0"/>
                </a:solidFill>
                <a:effectLst/>
                <a:ea typeface="Times New Roman" panose="02020603050405020304" pitchFamily="18" charset="0"/>
              </a:rPr>
              <a:t>48-72 saat içinde </a:t>
            </a:r>
            <a:r>
              <a:rPr lang="tr-TR" sz="2400" b="1" dirty="0">
                <a:solidFill>
                  <a:schemeClr val="tx1"/>
                </a:solidFill>
                <a:effectLst/>
                <a:ea typeface="Times New Roman" panose="02020603050405020304" pitchFamily="18" charset="0"/>
              </a:rPr>
              <a:t>gerçekleşmeli</a:t>
            </a:r>
            <a:endParaRPr lang="tr-TR" sz="2400" b="1" dirty="0">
              <a:solidFill>
                <a:schemeClr val="tx1"/>
              </a:solidFill>
            </a:endParaRPr>
          </a:p>
        </p:txBody>
      </p:sp>
    </p:spTree>
    <p:extLst>
      <p:ext uri="{BB962C8B-B14F-4D97-AF65-F5344CB8AC3E}">
        <p14:creationId xmlns:p14="http://schemas.microsoft.com/office/powerpoint/2010/main" val="2100404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A76E10-630B-47A7-B9C8-364B4D94A18A}"/>
              </a:ext>
            </a:extLst>
          </p:cNvPr>
          <p:cNvSpPr>
            <a:spLocks noGrp="1"/>
          </p:cNvSpPr>
          <p:nvPr>
            <p:ph type="title"/>
          </p:nvPr>
        </p:nvSpPr>
        <p:spPr/>
        <p:txBody>
          <a:bodyPr/>
          <a:lstStyle/>
          <a:p>
            <a:endParaRPr lang="tr-TR" dirty="0"/>
          </a:p>
        </p:txBody>
      </p:sp>
      <p:graphicFrame>
        <p:nvGraphicFramePr>
          <p:cNvPr id="3" name="Tablo 2">
            <a:extLst>
              <a:ext uri="{FF2B5EF4-FFF2-40B4-BE49-F238E27FC236}">
                <a16:creationId xmlns:a16="http://schemas.microsoft.com/office/drawing/2014/main" id="{B9BA530F-F993-449C-BB1F-3A419F12A2D0}"/>
              </a:ext>
            </a:extLst>
          </p:cNvPr>
          <p:cNvGraphicFramePr>
            <a:graphicFrameLocks noGrp="1"/>
          </p:cNvGraphicFramePr>
          <p:nvPr>
            <p:extLst>
              <p:ext uri="{D42A27DB-BD31-4B8C-83A1-F6EECF244321}">
                <p14:modId xmlns:p14="http://schemas.microsoft.com/office/powerpoint/2010/main" val="3205119933"/>
              </p:ext>
            </p:extLst>
          </p:nvPr>
        </p:nvGraphicFramePr>
        <p:xfrm>
          <a:off x="1828800" y="295275"/>
          <a:ext cx="9591038" cy="6479524"/>
        </p:xfrm>
        <a:graphic>
          <a:graphicData uri="http://schemas.openxmlformats.org/drawingml/2006/table">
            <a:tbl>
              <a:tblPr firstRow="1" firstCol="1" bandRow="1">
                <a:tableStyleId>{5C22544A-7EE6-4342-B048-85BDC9FD1C3A}</a:tableStyleId>
              </a:tblPr>
              <a:tblGrid>
                <a:gridCol w="2119043">
                  <a:extLst>
                    <a:ext uri="{9D8B030D-6E8A-4147-A177-3AD203B41FA5}">
                      <a16:colId xmlns:a16="http://schemas.microsoft.com/office/drawing/2014/main" val="2824148440"/>
                    </a:ext>
                  </a:extLst>
                </a:gridCol>
                <a:gridCol w="3055206">
                  <a:extLst>
                    <a:ext uri="{9D8B030D-6E8A-4147-A177-3AD203B41FA5}">
                      <a16:colId xmlns:a16="http://schemas.microsoft.com/office/drawing/2014/main" val="2276759224"/>
                    </a:ext>
                  </a:extLst>
                </a:gridCol>
                <a:gridCol w="4416789">
                  <a:extLst>
                    <a:ext uri="{9D8B030D-6E8A-4147-A177-3AD203B41FA5}">
                      <a16:colId xmlns:a16="http://schemas.microsoft.com/office/drawing/2014/main" val="2549819834"/>
                    </a:ext>
                  </a:extLst>
                </a:gridCol>
              </a:tblGrid>
              <a:tr h="315944">
                <a:tc gridSpan="3">
                  <a:txBody>
                    <a:bodyPr/>
                    <a:lstStyle/>
                    <a:p>
                      <a:pPr hangingPunct="0"/>
                      <a:r>
                        <a:rPr lang="tr-TR" sz="1200" b="1" kern="150">
                          <a:effectLst/>
                        </a:rPr>
                        <a:t>Tablo 3.  Stres-Doz Kortikosteroid Uygulaması için Perioperatif  Rejimler</a:t>
                      </a:r>
                      <a:endParaRPr lang="tr-TR" sz="120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59478231"/>
                  </a:ext>
                </a:extLst>
              </a:tr>
              <a:tr h="473916">
                <a:tc>
                  <a:txBody>
                    <a:bodyPr/>
                    <a:lstStyle/>
                    <a:p>
                      <a:pPr hangingPunct="0"/>
                      <a:r>
                        <a:rPr lang="tr-TR" sz="1200" b="1" kern="150">
                          <a:effectLst/>
                        </a:rPr>
                        <a:t>CERRAHİ STRES SEVİYESİ</a:t>
                      </a:r>
                      <a:endParaRPr lang="tr-TR" sz="120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AMELİYAT PROSEDÜRÜ</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STRES DOZ STEROİD</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extLst>
                  <a:ext uri="{0D108BD9-81ED-4DB2-BD59-A6C34878D82A}">
                    <a16:rowId xmlns:a16="http://schemas.microsoft.com/office/drawing/2014/main" val="3741658379"/>
                  </a:ext>
                </a:extLst>
              </a:tr>
              <a:tr h="121159">
                <a:tc>
                  <a:txBody>
                    <a:bodyPr/>
                    <a:lstStyle/>
                    <a:p>
                      <a:pPr hangingPunct="0"/>
                      <a:r>
                        <a:rPr lang="tr-TR" sz="1200" b="1" kern="150" dirty="0">
                          <a:effectLst/>
                        </a:rPr>
                        <a:t>Yüzeysel prosedür</a:t>
                      </a:r>
                    </a:p>
                    <a:p>
                      <a:pPr marL="0" marR="0" lvl="0" indent="0" algn="l" defTabSz="457200" rtl="0" eaLnBrk="1" fontAlgn="auto" latinLnBrk="0" hangingPunct="0">
                        <a:lnSpc>
                          <a:spcPct val="100000"/>
                        </a:lnSpc>
                        <a:spcBef>
                          <a:spcPts val="0"/>
                        </a:spcBef>
                        <a:spcAft>
                          <a:spcPts val="0"/>
                        </a:spcAft>
                        <a:buClrTx/>
                        <a:buSzTx/>
                        <a:buFontTx/>
                        <a:buNone/>
                        <a:tabLst/>
                        <a:defRPr/>
                      </a:pPr>
                      <a:r>
                        <a:rPr lang="tr-TR" sz="1200" dirty="0">
                          <a:effectLst/>
                        </a:rPr>
                        <a:t>(anestezi &lt;1 saat)</a:t>
                      </a:r>
                      <a:endParaRPr lang="tr-TR" sz="1200" dirty="0">
                        <a:effectLst/>
                        <a:latin typeface="Times New Roman" panose="02020603050405020304" pitchFamily="18" charset="0"/>
                        <a:ea typeface="Andale Sans UI"/>
                        <a:cs typeface="Tahoma" panose="020B0604030504040204" pitchFamily="34" charset="0"/>
                      </a:endParaRPr>
                    </a:p>
                    <a:p>
                      <a:pPr hangingPunct="0"/>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Cilt biyopsisi</a:t>
                      </a:r>
                    </a:p>
                    <a:p>
                      <a:pPr>
                        <a:spcAft>
                          <a:spcPts val="0"/>
                        </a:spcAft>
                      </a:pPr>
                      <a:r>
                        <a:rPr lang="tr-TR" sz="1200" b="1" dirty="0">
                          <a:solidFill>
                            <a:srgbClr val="002060"/>
                          </a:solidFill>
                          <a:effectLst/>
                        </a:rPr>
                        <a:t>Oftalmolojik cerrahiler</a:t>
                      </a:r>
                    </a:p>
                    <a:p>
                      <a:pPr>
                        <a:spcAft>
                          <a:spcPts val="0"/>
                        </a:spcAft>
                      </a:pPr>
                      <a:r>
                        <a:rPr lang="tr-TR" sz="1200" b="1" dirty="0">
                          <a:solidFill>
                            <a:srgbClr val="002060"/>
                          </a:solidFill>
                          <a:effectLst/>
                        </a:rPr>
                        <a:t>Fıtık ameliyatları gibi</a:t>
                      </a:r>
                      <a:endParaRPr lang="tr-TR" sz="1200" b="1" dirty="0">
                        <a:solidFill>
                          <a:srgbClr val="002060"/>
                        </a:solidFill>
                        <a:effectLst/>
                        <a:latin typeface="Times New Roman" panose="02020603050405020304" pitchFamily="18" charset="0"/>
                        <a:ea typeface="Andale Sans UI"/>
                        <a:cs typeface="Tahoma" panose="020B0604030504040204" pitchFamily="34" charset="0"/>
                      </a:endParaRPr>
                    </a:p>
                    <a:p>
                      <a:pPr hangingPunct="0"/>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Ek doza gerek yok</a:t>
                      </a:r>
                    </a:p>
                    <a:p>
                      <a:pPr hangingPunct="0"/>
                      <a:r>
                        <a:rPr lang="tr-TR" sz="1200" b="1" kern="150" dirty="0">
                          <a:effectLst/>
                        </a:rPr>
                        <a:t>Günlük </a:t>
                      </a:r>
                      <a:r>
                        <a:rPr lang="tr-TR" sz="1200" b="1" kern="150" dirty="0" err="1">
                          <a:effectLst/>
                        </a:rPr>
                        <a:t>kortikosteroid</a:t>
                      </a:r>
                      <a:r>
                        <a:rPr lang="tr-TR" sz="1200" b="1" kern="150" dirty="0">
                          <a:effectLst/>
                        </a:rPr>
                        <a:t> dozuna devam edin.</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extLst>
                  <a:ext uri="{0D108BD9-81ED-4DB2-BD59-A6C34878D82A}">
                    <a16:rowId xmlns:a16="http://schemas.microsoft.com/office/drawing/2014/main" val="3371263241"/>
                  </a:ext>
                </a:extLst>
              </a:tr>
              <a:tr h="1707595">
                <a:tc>
                  <a:txBody>
                    <a:bodyPr/>
                    <a:lstStyle/>
                    <a:p>
                      <a:pPr hangingPunct="0"/>
                      <a:r>
                        <a:rPr lang="tr-TR" sz="1200" b="1" kern="150" dirty="0">
                          <a:effectLst/>
                        </a:rPr>
                        <a:t>Minör</a:t>
                      </a:r>
                    </a:p>
                    <a:p>
                      <a:pPr hangingPunct="0"/>
                      <a:r>
                        <a:rPr lang="tr-TR" sz="1200" b="1" kern="150" dirty="0">
                          <a:effectLst/>
                        </a:rPr>
                        <a:t> </a:t>
                      </a:r>
                    </a:p>
                    <a:p>
                      <a:pPr hangingPunct="0"/>
                      <a:r>
                        <a:rPr lang="tr-TR" sz="1200" b="1" kern="150" dirty="0">
                          <a:effectLst/>
                        </a:rPr>
                        <a:t> </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Lokal anestezi altında ve &lt;1 saat süren prosedürler</a:t>
                      </a:r>
                    </a:p>
                    <a:p>
                      <a:pPr hangingPunct="0"/>
                      <a:r>
                        <a:rPr lang="tr-TR" sz="1200" b="1" kern="150" dirty="0" err="1">
                          <a:effectLst/>
                        </a:rPr>
                        <a:t>Kolonoskopi</a:t>
                      </a:r>
                      <a:r>
                        <a:rPr lang="tr-TR" sz="1200" b="1" kern="150" dirty="0">
                          <a:effectLst/>
                        </a:rPr>
                        <a:t>, katarakt cerrahisi, </a:t>
                      </a:r>
                      <a:r>
                        <a:rPr lang="tr-TR" sz="1200" b="1" kern="150" dirty="0" err="1">
                          <a:effectLst/>
                        </a:rPr>
                        <a:t>karpal</a:t>
                      </a:r>
                      <a:r>
                        <a:rPr lang="tr-TR" sz="1200" b="1" kern="150" dirty="0">
                          <a:effectLst/>
                        </a:rPr>
                        <a:t> tünel serbestleştirme, </a:t>
                      </a:r>
                      <a:r>
                        <a:rPr lang="tr-TR" sz="1200" b="1" kern="150" dirty="0" err="1">
                          <a:effectLst/>
                        </a:rPr>
                        <a:t>tenosinovektomi</a:t>
                      </a:r>
                      <a:r>
                        <a:rPr lang="tr-TR" sz="1200" b="1" kern="150" dirty="0">
                          <a:effectLst/>
                        </a:rPr>
                        <a:t>, diz </a:t>
                      </a:r>
                      <a:r>
                        <a:rPr lang="tr-TR" sz="1200" b="1" kern="150" dirty="0" err="1">
                          <a:effectLst/>
                        </a:rPr>
                        <a:t>artroskopisi</a:t>
                      </a:r>
                      <a:endParaRPr lang="tr-TR" sz="1200" b="1" kern="150" dirty="0">
                        <a:effectLst/>
                      </a:endParaRPr>
                    </a:p>
                    <a:p>
                      <a:pPr hangingPunct="0"/>
                      <a:r>
                        <a:rPr lang="tr-TR" sz="1200" b="1" kern="150" dirty="0">
                          <a:effectLst/>
                        </a:rPr>
                        <a:t>Çoğu küçük </a:t>
                      </a:r>
                      <a:r>
                        <a:rPr lang="tr-TR" sz="1200" b="1" kern="150" dirty="0" err="1">
                          <a:effectLst/>
                        </a:rPr>
                        <a:t>podiatri</a:t>
                      </a:r>
                      <a:r>
                        <a:rPr lang="tr-TR" sz="1200" b="1" kern="150" dirty="0">
                          <a:effectLst/>
                        </a:rPr>
                        <a:t>/ortopedik ayak prosedürleri (çekiç parmak düzeltme, parmak füzyonu)</a:t>
                      </a:r>
                    </a:p>
                    <a:p>
                      <a:pPr hangingPunct="0"/>
                      <a:endParaRPr lang="tr-TR" sz="1200" b="1" kern="15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a:effectLst/>
                        </a:rPr>
                        <a:t>Günlük </a:t>
                      </a:r>
                      <a:r>
                        <a:rPr lang="tr-TR" sz="1200" b="1" kern="150" dirty="0" err="1">
                          <a:effectLst/>
                        </a:rPr>
                        <a:t>kortikosteroid</a:t>
                      </a:r>
                      <a:r>
                        <a:rPr lang="tr-TR" sz="1200" b="1" kern="150" dirty="0">
                          <a:effectLst/>
                        </a:rPr>
                        <a:t> dozuna devam edin.</a:t>
                      </a:r>
                    </a:p>
                    <a:p>
                      <a:pPr marL="0" marR="0" lvl="0" indent="0" algn="l" defTabSz="457200" rtl="0" eaLnBrk="1" fontAlgn="auto" latinLnBrk="0" hangingPunct="0">
                        <a:lnSpc>
                          <a:spcPct val="100000"/>
                        </a:lnSpc>
                        <a:spcBef>
                          <a:spcPts val="0"/>
                        </a:spcBef>
                        <a:spcAft>
                          <a:spcPts val="0"/>
                        </a:spcAft>
                        <a:buClrTx/>
                        <a:buSzTx/>
                        <a:buFontTx/>
                        <a:buNone/>
                        <a:tabLst/>
                        <a:defRPr/>
                      </a:pPr>
                      <a:r>
                        <a:rPr lang="tr-TR" sz="1200" b="1" kern="150" dirty="0">
                          <a:effectLst/>
                        </a:rPr>
                        <a:t>(</a:t>
                      </a:r>
                      <a:r>
                        <a:rPr lang="tr-TR" sz="1200" b="1" dirty="0">
                          <a:solidFill>
                            <a:srgbClr val="002060"/>
                          </a:solidFill>
                          <a:effectLst/>
                        </a:rPr>
                        <a:t>25 mg </a:t>
                      </a:r>
                      <a:r>
                        <a:rPr lang="tr-TR" sz="1200" b="1" dirty="0" err="1">
                          <a:solidFill>
                            <a:srgbClr val="002060"/>
                          </a:solidFill>
                          <a:effectLst/>
                        </a:rPr>
                        <a:t>hidrokortizon</a:t>
                      </a:r>
                      <a:r>
                        <a:rPr lang="tr-TR" sz="1200" b="1" dirty="0">
                          <a:solidFill>
                            <a:srgbClr val="002060"/>
                          </a:solidFill>
                          <a:effectLst/>
                        </a:rPr>
                        <a:t> İV veya 5 mg </a:t>
                      </a:r>
                      <a:r>
                        <a:rPr lang="tr-TR" sz="1200" b="1" dirty="0" err="1">
                          <a:solidFill>
                            <a:srgbClr val="002060"/>
                          </a:solidFill>
                          <a:effectLst/>
                        </a:rPr>
                        <a:t>metilprednizolon</a:t>
                      </a:r>
                      <a:r>
                        <a:rPr lang="tr-TR" sz="1200" b="1" dirty="0">
                          <a:solidFill>
                            <a:srgbClr val="002060"/>
                          </a:solidFill>
                          <a:effectLst/>
                        </a:rPr>
                        <a:t> İV operasyon gününde verin)</a:t>
                      </a:r>
                      <a:endParaRPr lang="tr-TR" sz="1200" b="1" dirty="0">
                        <a:solidFill>
                          <a:srgbClr val="002060"/>
                        </a:solidFill>
                        <a:effectLst/>
                        <a:latin typeface="Times New Roman" panose="02020603050405020304" pitchFamily="18" charset="0"/>
                        <a:ea typeface="Andale Sans UI"/>
                        <a:cs typeface="Tahoma" panose="020B0604030504040204" pitchFamily="34" charset="0"/>
                      </a:endParaRPr>
                    </a:p>
                    <a:p>
                      <a:pPr marL="0" marR="0" lvl="0" indent="0" algn="l" defTabSz="457200" rtl="0" eaLnBrk="1" fontAlgn="auto" latinLnBrk="0" hangingPunct="0">
                        <a:lnSpc>
                          <a:spcPct val="100000"/>
                        </a:lnSpc>
                        <a:spcBef>
                          <a:spcPts val="0"/>
                        </a:spcBef>
                        <a:spcAft>
                          <a:spcPts val="0"/>
                        </a:spcAft>
                        <a:buClrTx/>
                        <a:buSzTx/>
                        <a:buFontTx/>
                        <a:buNone/>
                        <a:tabLst/>
                        <a:defRPr/>
                      </a:pPr>
                      <a:r>
                        <a:rPr lang="tr-TR" sz="1200" b="1" kern="150" dirty="0">
                          <a:effectLst/>
                        </a:rPr>
                        <a:t>Gerekirse acil kullanım için ameliyathaneye çağrı zamanında </a:t>
                      </a:r>
                      <a:r>
                        <a:rPr lang="tr-TR" sz="1200" b="1" kern="150" dirty="0" err="1">
                          <a:effectLst/>
                        </a:rPr>
                        <a:t>hidrokortizon</a:t>
                      </a:r>
                      <a:endParaRPr lang="tr-TR" sz="1200" b="1" kern="150" dirty="0">
                        <a:effectLst/>
                      </a:endParaRPr>
                    </a:p>
                    <a:p>
                      <a:pPr hangingPunct="0"/>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extLst>
                  <a:ext uri="{0D108BD9-81ED-4DB2-BD59-A6C34878D82A}">
                    <a16:rowId xmlns:a16="http://schemas.microsoft.com/office/drawing/2014/main" val="4230992898"/>
                  </a:ext>
                </a:extLst>
              </a:tr>
              <a:tr h="1151096">
                <a:tc>
                  <a:txBody>
                    <a:bodyPr/>
                    <a:lstStyle/>
                    <a:p>
                      <a:pPr hangingPunct="0"/>
                      <a:r>
                        <a:rPr lang="tr-TR" sz="1200" b="1" kern="150" dirty="0" err="1">
                          <a:effectLst/>
                        </a:rPr>
                        <a:t>Orta</a:t>
                      </a:r>
                      <a:r>
                        <a:rPr lang="tr-TR" sz="1200" b="1" kern="150" baseline="30000" dirty="0" err="1">
                          <a:effectLst/>
                        </a:rPr>
                        <a:t>a</a:t>
                      </a:r>
                      <a:endParaRPr lang="tr-TR" sz="1200" b="1" kern="150" dirty="0">
                        <a:effectLst/>
                      </a:endParaRPr>
                    </a:p>
                    <a:p>
                      <a:pPr hangingPunct="0"/>
                      <a:r>
                        <a:rPr lang="tr-TR" sz="1200" b="1" kern="150" dirty="0">
                          <a:effectLst/>
                        </a:rPr>
                        <a:t> </a:t>
                      </a:r>
                    </a:p>
                    <a:p>
                      <a:pPr hangingPunct="0"/>
                      <a:r>
                        <a:rPr lang="tr-TR" sz="1200" b="1" kern="150" dirty="0">
                          <a:effectLst/>
                        </a:rPr>
                        <a:t> </a:t>
                      </a:r>
                    </a:p>
                    <a:p>
                      <a:pPr hangingPunct="0"/>
                      <a:r>
                        <a:rPr lang="tr-TR" sz="1200" b="1" kern="150" dirty="0">
                          <a:effectLst/>
                        </a:rPr>
                        <a:t> </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err="1">
                          <a:effectLst/>
                        </a:rPr>
                        <a:t>Unilateral</a:t>
                      </a:r>
                      <a:r>
                        <a:rPr lang="tr-TR" sz="1200" b="1" kern="150" dirty="0">
                          <a:effectLst/>
                        </a:rPr>
                        <a:t> total eklem </a:t>
                      </a:r>
                      <a:r>
                        <a:rPr lang="tr-TR" sz="1200" b="1" kern="150" dirty="0" err="1">
                          <a:effectLst/>
                        </a:rPr>
                        <a:t>replasmanı</a:t>
                      </a:r>
                      <a:endParaRPr lang="tr-TR" sz="1200" b="1" kern="150" dirty="0">
                        <a:effectLst/>
                      </a:endParaRPr>
                    </a:p>
                    <a:p>
                      <a:pPr hangingPunct="0"/>
                      <a:r>
                        <a:rPr lang="tr-TR" sz="1200" b="1" kern="150" dirty="0">
                          <a:effectLst/>
                        </a:rPr>
                        <a:t>Kompleks ayak rekonstrüksiyonu</a:t>
                      </a:r>
                    </a:p>
                    <a:p>
                      <a:pPr>
                        <a:spcAft>
                          <a:spcPts val="0"/>
                        </a:spcAft>
                      </a:pPr>
                      <a:r>
                        <a:rPr lang="tr-TR" sz="1200" b="1" dirty="0">
                          <a:solidFill>
                            <a:srgbClr val="002060"/>
                          </a:solidFill>
                          <a:effectLst/>
                        </a:rPr>
                        <a:t>Kalça </a:t>
                      </a:r>
                      <a:r>
                        <a:rPr lang="tr-TR" sz="1200" b="1" dirty="0" err="1">
                          <a:solidFill>
                            <a:srgbClr val="002060"/>
                          </a:solidFill>
                          <a:effectLst/>
                        </a:rPr>
                        <a:t>artroplastisi</a:t>
                      </a:r>
                      <a:endParaRPr lang="tr-TR" sz="1200" b="1" dirty="0">
                        <a:solidFill>
                          <a:srgbClr val="002060"/>
                        </a:solidFill>
                        <a:effectLst/>
                      </a:endParaRPr>
                    </a:p>
                    <a:p>
                      <a:pPr>
                        <a:spcAft>
                          <a:spcPts val="0"/>
                        </a:spcAft>
                      </a:pPr>
                      <a:r>
                        <a:rPr lang="tr-TR" sz="1200" b="1" dirty="0">
                          <a:solidFill>
                            <a:srgbClr val="002060"/>
                          </a:solidFill>
                          <a:effectLst/>
                        </a:rPr>
                        <a:t>Diz </a:t>
                      </a:r>
                      <a:r>
                        <a:rPr lang="tr-TR" sz="1200" b="1" dirty="0" err="1">
                          <a:solidFill>
                            <a:srgbClr val="002060"/>
                          </a:solidFill>
                          <a:effectLst/>
                        </a:rPr>
                        <a:t>artroplastisi</a:t>
                      </a:r>
                      <a:endParaRPr lang="tr-TR" sz="1200" b="1" dirty="0">
                        <a:solidFill>
                          <a:srgbClr val="002060"/>
                        </a:solidFill>
                        <a:effectLst/>
                      </a:endParaRPr>
                    </a:p>
                    <a:p>
                      <a:pPr hangingPunct="0"/>
                      <a:r>
                        <a:rPr lang="tr-TR" sz="1200" b="1" kern="150" dirty="0">
                          <a:effectLst/>
                        </a:rPr>
                        <a:t>Alt </a:t>
                      </a:r>
                      <a:r>
                        <a:rPr lang="tr-TR" sz="1200" b="1" kern="150" dirty="0" err="1">
                          <a:effectLst/>
                        </a:rPr>
                        <a:t>ekstremite</a:t>
                      </a:r>
                      <a:r>
                        <a:rPr lang="tr-TR" sz="1200" b="1" kern="150" dirty="0">
                          <a:effectLst/>
                        </a:rPr>
                        <a:t> </a:t>
                      </a:r>
                      <a:r>
                        <a:rPr lang="tr-TR" sz="1200" b="1" kern="150" dirty="0" err="1">
                          <a:effectLst/>
                        </a:rPr>
                        <a:t>vasküler</a:t>
                      </a:r>
                      <a:r>
                        <a:rPr lang="tr-TR" sz="1200" b="1" kern="150" dirty="0">
                          <a:effectLst/>
                        </a:rPr>
                        <a:t> cerrahisi</a:t>
                      </a:r>
                    </a:p>
                    <a:p>
                      <a:pPr hangingPunct="0"/>
                      <a:r>
                        <a:rPr lang="tr-TR" sz="1200" b="1" kern="150" dirty="0">
                          <a:effectLst/>
                        </a:rPr>
                        <a:t>Komplike olmayan </a:t>
                      </a:r>
                      <a:r>
                        <a:rPr lang="tr-TR" sz="1200" b="1" kern="150" dirty="0" err="1">
                          <a:effectLst/>
                        </a:rPr>
                        <a:t>apendektomi</a:t>
                      </a:r>
                      <a:endParaRPr lang="tr-TR" sz="1200" b="1" kern="150" dirty="0">
                        <a:effectLst/>
                      </a:endParaRPr>
                    </a:p>
                    <a:p>
                      <a:pPr hangingPunct="0"/>
                      <a:r>
                        <a:rPr lang="tr-TR" sz="1200" b="1" kern="150" dirty="0" err="1">
                          <a:effectLst/>
                        </a:rPr>
                        <a:t>Kolesistektomi</a:t>
                      </a:r>
                      <a:endParaRPr lang="tr-TR" sz="1200" b="1" kern="150" dirty="0">
                        <a:effectLst/>
                      </a:endParaRPr>
                    </a:p>
                    <a:p>
                      <a:pPr>
                        <a:spcAft>
                          <a:spcPts val="0"/>
                        </a:spcAft>
                      </a:pPr>
                      <a:r>
                        <a:rPr lang="tr-TR" sz="1200" b="1" dirty="0" err="1">
                          <a:solidFill>
                            <a:srgbClr val="002060"/>
                          </a:solidFill>
                          <a:effectLst/>
                        </a:rPr>
                        <a:t>Laparoskopik</a:t>
                      </a:r>
                      <a:r>
                        <a:rPr lang="tr-TR" sz="1200" b="1" dirty="0">
                          <a:solidFill>
                            <a:srgbClr val="002060"/>
                          </a:solidFill>
                          <a:effectLst/>
                        </a:rPr>
                        <a:t> karın cerrahisi</a:t>
                      </a:r>
                    </a:p>
                    <a:p>
                      <a:pPr>
                        <a:spcAft>
                          <a:spcPts val="0"/>
                        </a:spcAft>
                      </a:pPr>
                      <a:r>
                        <a:rPr lang="tr-TR" sz="1200" b="1" dirty="0" err="1">
                          <a:solidFill>
                            <a:srgbClr val="002060"/>
                          </a:solidFill>
                          <a:effectLst/>
                        </a:rPr>
                        <a:t>Pulmoner</a:t>
                      </a:r>
                      <a:r>
                        <a:rPr lang="tr-TR" sz="1200" b="1" dirty="0">
                          <a:solidFill>
                            <a:srgbClr val="002060"/>
                          </a:solidFill>
                          <a:effectLst/>
                        </a:rPr>
                        <a:t> biyopsi gibi</a:t>
                      </a:r>
                      <a:endParaRPr lang="tr-TR" sz="1200" b="1" dirty="0">
                        <a:solidFill>
                          <a:srgbClr val="002060"/>
                        </a:solidFill>
                        <a:effectLst/>
                        <a:latin typeface="Times New Roman" panose="02020603050405020304" pitchFamily="18" charset="0"/>
                        <a:ea typeface="Andale Sans UI"/>
                        <a:cs typeface="Tahoma" panose="020B0604030504040204" pitchFamily="34" charset="0"/>
                      </a:endParaRPr>
                    </a:p>
                    <a:p>
                      <a:pPr hangingPunct="0"/>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err="1">
                          <a:effectLst/>
                        </a:rPr>
                        <a:t>Hidrokortizon</a:t>
                      </a:r>
                      <a:r>
                        <a:rPr lang="tr-TR" sz="1200" b="1" kern="150" dirty="0">
                          <a:effectLst/>
                        </a:rPr>
                        <a:t> 50-100 mg IV </a:t>
                      </a:r>
                      <a:r>
                        <a:rPr lang="tr-TR" sz="1200" b="1" kern="150" dirty="0" err="1">
                          <a:effectLst/>
                        </a:rPr>
                        <a:t>intraoperatif</a:t>
                      </a:r>
                      <a:r>
                        <a:rPr lang="tr-TR" sz="1200" b="1" kern="150" dirty="0">
                          <a:effectLst/>
                        </a:rPr>
                        <a:t> olarak ameliyathanede, ardından 24 saat boyunca her 8 saatte bir 50 mg IV. </a:t>
                      </a:r>
                    </a:p>
                    <a:p>
                      <a:pPr hangingPunct="0"/>
                      <a:r>
                        <a:rPr lang="tr-TR" sz="1200" b="1" kern="150" dirty="0">
                          <a:effectLst/>
                        </a:rPr>
                        <a:t>Ameliyat </a:t>
                      </a:r>
                      <a:r>
                        <a:rPr lang="tr-TR" sz="1200" b="1" kern="150" dirty="0">
                          <a:solidFill>
                            <a:srgbClr val="FF0000"/>
                          </a:solidFill>
                          <a:effectLst/>
                        </a:rPr>
                        <a:t>sonrası ikinci günde </a:t>
                      </a:r>
                      <a:r>
                        <a:rPr lang="tr-TR" sz="1200" b="1" kern="150" dirty="0" err="1">
                          <a:effectLst/>
                        </a:rPr>
                        <a:t>hidrokortizona</a:t>
                      </a:r>
                      <a:r>
                        <a:rPr lang="tr-TR" sz="1200" b="1" kern="150" dirty="0">
                          <a:effectLst/>
                        </a:rPr>
                        <a:t> 24 saat üzerinden azaltma şeması uygulanabilir veya </a:t>
                      </a:r>
                      <a:r>
                        <a:rPr lang="tr-TR" sz="1200" b="1" kern="150" dirty="0" err="1">
                          <a:effectLst/>
                        </a:rPr>
                        <a:t>preoperatif</a:t>
                      </a:r>
                      <a:r>
                        <a:rPr lang="tr-TR" sz="1200" b="1" kern="150" dirty="0">
                          <a:effectLst/>
                        </a:rPr>
                        <a:t> günlük oral </a:t>
                      </a:r>
                      <a:r>
                        <a:rPr lang="tr-TR" sz="1200" b="1" kern="150" dirty="0" err="1">
                          <a:effectLst/>
                        </a:rPr>
                        <a:t>dozlamaya</a:t>
                      </a:r>
                      <a:r>
                        <a:rPr lang="tr-TR" sz="1200" b="1" kern="150" dirty="0">
                          <a:effectLst/>
                        </a:rPr>
                        <a:t> devam edilebilir.</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extLst>
                  <a:ext uri="{0D108BD9-81ED-4DB2-BD59-A6C34878D82A}">
                    <a16:rowId xmlns:a16="http://schemas.microsoft.com/office/drawing/2014/main" val="36211823"/>
                  </a:ext>
                </a:extLst>
              </a:tr>
              <a:tr h="1421749">
                <a:tc>
                  <a:txBody>
                    <a:bodyPr/>
                    <a:lstStyle/>
                    <a:p>
                      <a:pPr hangingPunct="0"/>
                      <a:r>
                        <a:rPr lang="tr-TR" sz="1200" b="1" kern="150">
                          <a:effectLst/>
                        </a:rPr>
                        <a:t>Majör</a:t>
                      </a:r>
                    </a:p>
                    <a:p>
                      <a:pPr hangingPunct="0"/>
                      <a:r>
                        <a:rPr lang="tr-TR" sz="1200" b="1" kern="150">
                          <a:effectLst/>
                        </a:rPr>
                        <a:t> </a:t>
                      </a:r>
                    </a:p>
                    <a:p>
                      <a:pPr hangingPunct="0"/>
                      <a:r>
                        <a:rPr lang="tr-TR" sz="1200" b="1" kern="150">
                          <a:effectLst/>
                        </a:rPr>
                        <a:t> </a:t>
                      </a:r>
                    </a:p>
                    <a:p>
                      <a:pPr hangingPunct="0"/>
                      <a:r>
                        <a:rPr lang="tr-TR" sz="1200" b="1" kern="150">
                          <a:effectLst/>
                        </a:rPr>
                        <a:t> </a:t>
                      </a:r>
                      <a:endParaRPr lang="tr-TR" sz="1200" b="1" kern="15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err="1">
                          <a:effectLst/>
                        </a:rPr>
                        <a:t>Multiple</a:t>
                      </a:r>
                      <a:r>
                        <a:rPr lang="tr-TR" sz="1200" b="1" kern="150" dirty="0">
                          <a:effectLst/>
                        </a:rPr>
                        <a:t> travma</a:t>
                      </a:r>
                    </a:p>
                    <a:p>
                      <a:pPr hangingPunct="0"/>
                      <a:r>
                        <a:rPr lang="tr-TR" sz="1200" b="1" kern="150" dirty="0">
                          <a:effectLst/>
                        </a:rPr>
                        <a:t>Kolon rezeksiyonu, </a:t>
                      </a:r>
                      <a:r>
                        <a:rPr lang="tr-TR" sz="1200" b="1" kern="150" dirty="0" err="1">
                          <a:effectLst/>
                        </a:rPr>
                        <a:t>bilateral</a:t>
                      </a:r>
                      <a:r>
                        <a:rPr lang="tr-TR" sz="1200" b="1" kern="150" dirty="0">
                          <a:effectLst/>
                        </a:rPr>
                        <a:t> eklem </a:t>
                      </a:r>
                      <a:r>
                        <a:rPr lang="tr-TR" sz="1200" b="1" kern="150" dirty="0" err="1">
                          <a:effectLst/>
                        </a:rPr>
                        <a:t>replasmanı</a:t>
                      </a:r>
                      <a:r>
                        <a:rPr lang="tr-TR" sz="1200" b="1" kern="150" dirty="0">
                          <a:effectLst/>
                        </a:rPr>
                        <a:t>, revizyon </a:t>
                      </a:r>
                      <a:r>
                        <a:rPr lang="tr-TR" sz="1200" b="1" kern="150" dirty="0" err="1">
                          <a:effectLst/>
                        </a:rPr>
                        <a:t>artroplastisi</a:t>
                      </a:r>
                      <a:r>
                        <a:rPr lang="tr-TR" sz="1200" b="1" kern="150" dirty="0">
                          <a:effectLst/>
                        </a:rPr>
                        <a:t>, </a:t>
                      </a:r>
                      <a:r>
                        <a:rPr lang="tr-TR" sz="1200" b="1" kern="150" dirty="0" err="1">
                          <a:effectLst/>
                        </a:rPr>
                        <a:t>Multiple</a:t>
                      </a:r>
                      <a:r>
                        <a:rPr lang="tr-TR" sz="1200" b="1" kern="150" dirty="0">
                          <a:effectLst/>
                        </a:rPr>
                        <a:t> seviyeli </a:t>
                      </a:r>
                      <a:r>
                        <a:rPr lang="tr-TR" sz="1200" b="1" kern="150" dirty="0" err="1">
                          <a:effectLst/>
                        </a:rPr>
                        <a:t>spinal</a:t>
                      </a:r>
                      <a:r>
                        <a:rPr lang="tr-TR" sz="1200" b="1" kern="150" dirty="0">
                          <a:effectLst/>
                        </a:rPr>
                        <a:t> füzyon</a:t>
                      </a:r>
                    </a:p>
                    <a:p>
                      <a:pPr hangingPunct="0"/>
                      <a:r>
                        <a:rPr lang="tr-TR" sz="1200" b="1" kern="150" dirty="0">
                          <a:effectLst/>
                        </a:rPr>
                        <a:t>Açık karın cerrahisi</a:t>
                      </a:r>
                    </a:p>
                    <a:p>
                      <a:pPr hangingPunct="0"/>
                      <a:r>
                        <a:rPr lang="tr-TR" sz="1200" b="1" kern="150" dirty="0" err="1">
                          <a:effectLst/>
                        </a:rPr>
                        <a:t>Kardiyopulmoner</a:t>
                      </a:r>
                      <a:r>
                        <a:rPr lang="tr-TR" sz="1200" b="1" kern="150" dirty="0">
                          <a:effectLst/>
                        </a:rPr>
                        <a:t> </a:t>
                      </a:r>
                      <a:r>
                        <a:rPr lang="tr-TR" sz="1200" b="1" kern="150" dirty="0" err="1">
                          <a:effectLst/>
                        </a:rPr>
                        <a:t>bypas</a:t>
                      </a:r>
                      <a:r>
                        <a:rPr lang="tr-TR" sz="1200" b="1" kern="150" dirty="0">
                          <a:effectLst/>
                        </a:rPr>
                        <a:t> gerektiren herhangi bir ameliyat</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tc>
                  <a:txBody>
                    <a:bodyPr/>
                    <a:lstStyle/>
                    <a:p>
                      <a:pPr hangingPunct="0"/>
                      <a:r>
                        <a:rPr lang="tr-TR" sz="1200" b="1" kern="150" dirty="0" err="1">
                          <a:effectLst/>
                        </a:rPr>
                        <a:t>Hidrokortizon</a:t>
                      </a:r>
                      <a:r>
                        <a:rPr lang="tr-TR" sz="1200" b="1" kern="150" dirty="0">
                          <a:effectLst/>
                        </a:rPr>
                        <a:t> 100-150 mg IV veya 30 mg </a:t>
                      </a:r>
                      <a:r>
                        <a:rPr lang="tr-TR" sz="1200" b="1" kern="150" dirty="0" err="1">
                          <a:effectLst/>
                        </a:rPr>
                        <a:t>metilprednizolon</a:t>
                      </a:r>
                      <a:r>
                        <a:rPr lang="tr-TR" sz="1200" b="1" kern="150" dirty="0">
                          <a:effectLst/>
                        </a:rPr>
                        <a:t> </a:t>
                      </a:r>
                      <a:r>
                        <a:rPr lang="tr-TR" sz="1200" b="1" kern="150" dirty="0" err="1">
                          <a:effectLst/>
                        </a:rPr>
                        <a:t>intraoperatif</a:t>
                      </a:r>
                      <a:r>
                        <a:rPr lang="tr-TR" sz="1200" b="1" kern="150" dirty="0">
                          <a:effectLst/>
                        </a:rPr>
                        <a:t> ameliyathanede, ardından 24 saat boyunca 8 saatte bir 100 mg IV, sonraki 24 saat boyunca her 8 saatte bir 50 mg IV, ardından ameliyat sonrası </a:t>
                      </a:r>
                      <a:r>
                        <a:rPr lang="tr-TR" sz="1200" b="1" kern="150" dirty="0">
                          <a:solidFill>
                            <a:srgbClr val="FF0000"/>
                          </a:solidFill>
                          <a:effectLst/>
                        </a:rPr>
                        <a:t>üçüncü günde </a:t>
                      </a:r>
                      <a:r>
                        <a:rPr lang="tr-TR" sz="1200" b="1" kern="150" dirty="0">
                          <a:effectLst/>
                        </a:rPr>
                        <a:t>ameliyat öncesi günlük doza devam.</a:t>
                      </a:r>
                      <a:endParaRPr lang="tr-TR" sz="1200" b="1" kern="1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720" marR="43720" marT="0" marB="0"/>
                </a:tc>
                <a:extLst>
                  <a:ext uri="{0D108BD9-81ED-4DB2-BD59-A6C34878D82A}">
                    <a16:rowId xmlns:a16="http://schemas.microsoft.com/office/drawing/2014/main" val="3826526373"/>
                  </a:ext>
                </a:extLst>
              </a:tr>
            </a:tbl>
          </a:graphicData>
        </a:graphic>
      </p:graphicFrame>
    </p:spTree>
    <p:extLst>
      <p:ext uri="{BB962C8B-B14F-4D97-AF65-F5344CB8AC3E}">
        <p14:creationId xmlns:p14="http://schemas.microsoft.com/office/powerpoint/2010/main" val="291399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FBEB5B-F91B-4C9B-A0FD-2EE06714772C}"/>
              </a:ext>
            </a:extLst>
          </p:cNvPr>
          <p:cNvSpPr>
            <a:spLocks noGrp="1"/>
          </p:cNvSpPr>
          <p:nvPr>
            <p:ph type="title"/>
          </p:nvPr>
        </p:nvSpPr>
        <p:spPr>
          <a:xfrm>
            <a:off x="2592926" y="400050"/>
            <a:ext cx="6541550" cy="561975"/>
          </a:xfrm>
        </p:spPr>
        <p:txBody>
          <a:bodyPr>
            <a:normAutofit/>
          </a:bodyPr>
          <a:lstStyle/>
          <a:p>
            <a:pPr algn="ctr"/>
            <a:r>
              <a:rPr lang="tr-TR" sz="2800" b="1" dirty="0">
                <a:solidFill>
                  <a:srgbClr val="C00000"/>
                </a:solidFill>
              </a:rPr>
              <a:t>Okuma Önerileri</a:t>
            </a:r>
          </a:p>
        </p:txBody>
      </p:sp>
      <p:sp>
        <p:nvSpPr>
          <p:cNvPr id="3" name="İçerik Yer Tutucusu 2">
            <a:extLst>
              <a:ext uri="{FF2B5EF4-FFF2-40B4-BE49-F238E27FC236}">
                <a16:creationId xmlns:a16="http://schemas.microsoft.com/office/drawing/2014/main" id="{EDB70463-BFFB-4188-B6AB-064DAA7E5E49}"/>
              </a:ext>
            </a:extLst>
          </p:cNvPr>
          <p:cNvSpPr>
            <a:spLocks noGrp="1"/>
          </p:cNvSpPr>
          <p:nvPr>
            <p:ph idx="1"/>
          </p:nvPr>
        </p:nvSpPr>
        <p:spPr>
          <a:xfrm>
            <a:off x="1190625" y="962025"/>
            <a:ext cx="10934700" cy="5676900"/>
          </a:xfrm>
        </p:spPr>
        <p:txBody>
          <a:bodyPr>
            <a:normAutofit fontScale="25000" lnSpcReduction="20000"/>
          </a:bodyPr>
          <a:lstStyle/>
          <a:p>
            <a:pPr>
              <a:lnSpc>
                <a:spcPct val="115000"/>
              </a:lnSpc>
              <a:spcAft>
                <a:spcPts val="1000"/>
              </a:spcAft>
            </a:pPr>
            <a:r>
              <a:rPr lang="tr-TR" sz="4800" dirty="0">
                <a:latin typeface="Times New Roman" panose="02020603050405020304" pitchFamily="18" charset="0"/>
                <a:ea typeface="Times New Roman" panose="02020603050405020304" pitchFamily="18" charset="0"/>
                <a:cs typeface="Times New Roman" panose="02020603050405020304" pitchFamily="18" charset="0"/>
              </a:rPr>
              <a:t>1.Romatizmal Hastalıklarda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Perioperatif</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değerlendirme-2021.Türkiye Klinikleri Özel sayısı. Editör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Prof</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Dr</a:t>
            </a:r>
            <a:r>
              <a:rPr lang="tr-TR" sz="4800">
                <a:latin typeface="Times New Roman" panose="02020603050405020304" pitchFamily="18" charset="0"/>
                <a:ea typeface="Times New Roman" panose="02020603050405020304" pitchFamily="18" charset="0"/>
                <a:cs typeface="Times New Roman" panose="02020603050405020304" pitchFamily="18" charset="0"/>
              </a:rPr>
              <a:t> Şükran </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Erten</a:t>
            </a:r>
          </a:p>
          <a:p>
            <a:pPr>
              <a:lnSpc>
                <a:spcPct val="115000"/>
              </a:lnSpc>
              <a:spcAft>
                <a:spcPts val="1000"/>
              </a:spcAft>
            </a:pPr>
            <a:r>
              <a:rPr lang="tr-TR" sz="4800" dirty="0">
                <a:latin typeface="Times New Roman" panose="02020603050405020304" pitchFamily="18" charset="0"/>
                <a:ea typeface="Times New Roman" panose="02020603050405020304" pitchFamily="18" charset="0"/>
                <a:cs typeface="Times New Roman" panose="02020603050405020304" pitchFamily="18" charset="0"/>
              </a:rPr>
              <a:t>2</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2017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American</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College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Rheumatology</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American</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Association</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Hip</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and</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Knee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Surgeons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Guideline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for</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the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Perioperative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Management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Antirheumatic</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Medication</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in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Patients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With</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Rheumatic</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Diseases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Undergoing</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Elective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Total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Hip</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or</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Total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Knee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Arthroplasty</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Goodman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SM,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Springer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Guyatt</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G,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Abdel</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MP,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Dasa</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V, George M,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Gewurz-Singer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O,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Giles</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JT, Johnson B, Lee S,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Mandl</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LA, Mont MA,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Sculco</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P,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Sporer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S,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Stryker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L,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Turgunbaev</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M,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Brause</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Chen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AF,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Gililland</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J,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Goodman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M,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Hurley-Rosenblatt</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Kirou</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K,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Losina</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E,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MacKenzie</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R,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Michaud</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K,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Mikuls</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Russell</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L, Sah A, Miller AS, Singh JA,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Yates</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A.Arthritis</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Rheumatol</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2017 Aug;69(8):1538-1551.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10.1002/art.40149.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Epub</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2017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Jun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16.PMID: 28620948</a:t>
            </a:r>
          </a:p>
          <a:p>
            <a:pPr>
              <a:lnSpc>
                <a:spcPct val="115000"/>
              </a:lnSpc>
              <a:spcAft>
                <a:spcPts val="1000"/>
              </a:spcAft>
            </a:pPr>
            <a:r>
              <a:rPr lang="tr-TR" sz="4800" dirty="0">
                <a:latin typeface="Times New Roman" panose="02020603050405020304" pitchFamily="18" charset="0"/>
                <a:ea typeface="Times New Roman" panose="02020603050405020304" pitchFamily="18" charset="0"/>
                <a:cs typeface="Times New Roman" panose="02020603050405020304" pitchFamily="18" charset="0"/>
              </a:rPr>
              <a:t>3</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Perioperative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Management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the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Rheumatoid</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Patient.</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Wolfe</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J,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Wolfe</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J,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Visser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HJ.Clin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Podiatr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Med</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Surg</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2019 Jan;36(1):115-130.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10.1016/j.cpm.2018.08.005.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Epub</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2018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Oct</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25.PMID: 30446039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4800" dirty="0">
                <a:latin typeface="Times New Roman" panose="02020603050405020304" pitchFamily="18" charset="0"/>
                <a:ea typeface="Times New Roman" panose="02020603050405020304" pitchFamily="18" charset="0"/>
                <a:cs typeface="Times New Roman" panose="02020603050405020304" pitchFamily="18" charset="0"/>
              </a:rPr>
              <a:t>4</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Perioperative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Management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Patients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with</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Inflammatory</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Rheumatic</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Diseases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Undergoing</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Major</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Orthopaedic</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Surgery</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Practical</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Overview.</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Gualtierotti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R,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Parisi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M,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Ingegnoli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F.Adv</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Ther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2018 Apr;35(4):439-456.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10.1007/s12325-018-0686-0.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Epub</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2018 Mar 20.PMID: 29556907 </a:t>
            </a:r>
            <a:r>
              <a:rPr lang="tr-TR" sz="4800" b="1" dirty="0" err="1">
                <a:effectLst/>
                <a:latin typeface="Times New Roman" panose="02020603050405020304" pitchFamily="18" charset="0"/>
                <a:ea typeface="Times New Roman" panose="02020603050405020304" pitchFamily="18" charset="0"/>
                <a:cs typeface="Times New Roman" panose="02020603050405020304" pitchFamily="18" charset="0"/>
              </a:rPr>
              <a:t>Free</a:t>
            </a: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 PMC </a:t>
            </a:r>
            <a:r>
              <a:rPr lang="tr-TR" sz="4800" b="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4800" dirty="0">
                <a:latin typeface="Times New Roman" panose="02020603050405020304" pitchFamily="18" charset="0"/>
                <a:ea typeface="Times New Roman" panose="02020603050405020304" pitchFamily="18" charset="0"/>
                <a:cs typeface="Times New Roman" panose="02020603050405020304" pitchFamily="18" charset="0"/>
              </a:rPr>
              <a:t>5</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Perioperative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 Management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Rheumatic</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Disease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and</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Therapies.</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Zisa</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D,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Goodman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SM.Med</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Clin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North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Am</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2021 Mar;105(2):273-284.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10.1016/j.mcna.2020.09.011.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Epub</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2021 Jan 14.PMID: 33589102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Perioperative</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management</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of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immunosuppression</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in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patients</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with</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rheumatoid</a:t>
            </a:r>
            <a:r>
              <a:rPr lang="tr-TR" sz="48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 </a:t>
            </a:r>
            <a:r>
              <a:rPr lang="tr-TR" sz="4800" u="none" strike="noStrike"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arthritis.</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George</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MD, Baker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JF.Curr</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Opin</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Rheumatol</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2019 May;31(3):300-306.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10.1097/BOR.0000000000000589.PMID: 30920454 </a:t>
            </a:r>
            <a:r>
              <a:rPr lang="tr-TR" sz="4800" b="1" dirty="0" err="1">
                <a:effectLst/>
                <a:latin typeface="Times New Roman" panose="02020603050405020304" pitchFamily="18" charset="0"/>
                <a:ea typeface="Times New Roman" panose="02020603050405020304" pitchFamily="18" charset="0"/>
                <a:cs typeface="Times New Roman" panose="02020603050405020304" pitchFamily="18" charset="0"/>
              </a:rPr>
              <a:t>Free</a:t>
            </a: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 PMC </a:t>
            </a:r>
            <a:r>
              <a:rPr lang="tr-TR" sz="4800" b="1" dirty="0" err="1">
                <a:effectLst/>
                <a:latin typeface="Times New Roman" panose="02020603050405020304" pitchFamily="18" charset="0"/>
                <a:ea typeface="Times New Roman" panose="02020603050405020304" pitchFamily="18" charset="0"/>
                <a:cs typeface="Times New Roman" panose="02020603050405020304" pitchFamily="18" charset="0"/>
              </a:rPr>
              <a:t>article</a:t>
            </a:r>
            <a:r>
              <a:rPr lang="tr-TR" sz="4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spcAft>
                <a:spcPts val="1000"/>
              </a:spcAft>
            </a:pPr>
            <a:r>
              <a:rPr lang="tr-TR" sz="4800" b="0" i="0" u="none" strike="noStrike" dirty="0">
                <a:solidFill>
                  <a:schemeClr val="tx1"/>
                </a:solidFill>
                <a:effectLst/>
                <a:latin typeface="BlinkMacSystemFont"/>
                <a:hlinkClick r:id="rId5">
                  <a:extLst>
                    <a:ext uri="{A12FA001-AC4F-418D-AE19-62706E023703}">
                      <ahyp:hlinkClr xmlns:ahyp="http://schemas.microsoft.com/office/drawing/2018/hyperlinkcolor" val="tx"/>
                    </a:ext>
                  </a:extLst>
                </a:hlinkClick>
              </a:rPr>
              <a:t>7</a:t>
            </a:r>
            <a:r>
              <a:rPr lang="tr-TR" sz="4800" b="0" i="0" u="none" strike="noStrike" dirty="0">
                <a:solidFill>
                  <a:srgbClr val="FB4A18"/>
                </a:solidFill>
                <a:effectLst/>
                <a:latin typeface="BlinkMacSystemFont"/>
                <a:hlinkClick r:id="rId5">
                  <a:extLst>
                    <a:ext uri="{A12FA001-AC4F-418D-AE19-62706E023703}">
                      <ahyp:hlinkClr xmlns:ahyp="http://schemas.microsoft.com/office/drawing/2018/hyperlinkcolor" val="tx"/>
                    </a:ext>
                  </a:extLst>
                </a:hlinkClick>
              </a:rPr>
              <a:t>.</a:t>
            </a:r>
            <a:r>
              <a:rPr lang="en-US" sz="4800" b="0" i="0" u="none" strike="noStrike" dirty="0">
                <a:solidFill>
                  <a:srgbClr val="FB4A18"/>
                </a:solidFill>
                <a:effectLst/>
                <a:latin typeface="BlinkMacSystemFont"/>
                <a:hlinkClick r:id="rId5">
                  <a:extLst>
                    <a:ext uri="{A12FA001-AC4F-418D-AE19-62706E023703}">
                      <ahyp:hlinkClr xmlns:ahyp="http://schemas.microsoft.com/office/drawing/2018/hyperlinkcolor" val="tx"/>
                    </a:ext>
                  </a:extLst>
                </a:hlinkClick>
              </a:rPr>
              <a:t>Perioperative Management of Rheumatic Disease and </a:t>
            </a:r>
            <a:r>
              <a:rPr lang="en-US" sz="4800" b="0" i="0" u="none" strike="noStrike" dirty="0" err="1">
                <a:solidFill>
                  <a:srgbClr val="FB4A18"/>
                </a:solidFill>
                <a:effectLst/>
                <a:latin typeface="BlinkMacSystemFont"/>
                <a:hlinkClick r:id="rId5">
                  <a:extLst>
                    <a:ext uri="{A12FA001-AC4F-418D-AE19-62706E023703}">
                      <ahyp:hlinkClr xmlns:ahyp="http://schemas.microsoft.com/office/drawing/2018/hyperlinkcolor" val="tx"/>
                    </a:ext>
                  </a:extLst>
                </a:hlinkClick>
              </a:rPr>
              <a:t>Therapies.</a:t>
            </a:r>
            <a:r>
              <a:rPr lang="en-US" sz="4800" b="0" i="0" dirty="0" err="1">
                <a:solidFill>
                  <a:schemeClr val="tx1"/>
                </a:solidFill>
                <a:effectLst/>
                <a:latin typeface="BlinkMacSystemFont"/>
              </a:rPr>
              <a:t>Zisa</a:t>
            </a:r>
            <a:r>
              <a:rPr lang="en-US" sz="4800" b="0" i="0" dirty="0">
                <a:solidFill>
                  <a:schemeClr val="tx1"/>
                </a:solidFill>
                <a:effectLst/>
                <a:latin typeface="BlinkMacSystemFont"/>
              </a:rPr>
              <a:t> D, Goodman </a:t>
            </a:r>
            <a:r>
              <a:rPr lang="en-US" sz="4800" b="0" i="0" dirty="0" err="1">
                <a:solidFill>
                  <a:schemeClr val="tx1"/>
                </a:solidFill>
                <a:effectLst/>
                <a:latin typeface="BlinkMacSystemFont"/>
              </a:rPr>
              <a:t>SM.Med</a:t>
            </a:r>
            <a:r>
              <a:rPr lang="en-US" sz="4800" b="0" i="0" dirty="0">
                <a:solidFill>
                  <a:schemeClr val="tx1"/>
                </a:solidFill>
                <a:effectLst/>
                <a:latin typeface="BlinkMacSystemFont"/>
              </a:rPr>
              <a:t> Clin North Am. 2021 Mar;105(2):273-284. </a:t>
            </a:r>
            <a:r>
              <a:rPr lang="en-US" sz="4800" b="0" i="0" dirty="0" err="1">
                <a:solidFill>
                  <a:schemeClr val="tx1"/>
                </a:solidFill>
                <a:effectLst/>
                <a:latin typeface="BlinkMacSystemFont"/>
              </a:rPr>
              <a:t>doi</a:t>
            </a:r>
            <a:r>
              <a:rPr lang="en-US" sz="4800" b="0" i="0" dirty="0">
                <a:solidFill>
                  <a:schemeClr val="tx1"/>
                </a:solidFill>
                <a:effectLst/>
                <a:latin typeface="BlinkMacSystemFont"/>
              </a:rPr>
              <a:t>: 10.1016/j.mcna.2020.09.011</a:t>
            </a:r>
            <a:endParaRPr lang="tr-TR" sz="4800" b="0" i="0" dirty="0">
              <a:solidFill>
                <a:schemeClr val="tx1"/>
              </a:solidFill>
              <a:effectLst/>
              <a:latin typeface="BlinkMacSystemFont"/>
            </a:endParaRPr>
          </a:p>
          <a:p>
            <a:pPr>
              <a:lnSpc>
                <a:spcPct val="115000"/>
              </a:lnSpc>
              <a:spcAft>
                <a:spcPts val="1000"/>
              </a:spcAft>
            </a:pP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8.2015.01.008.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Epub</a:t>
            </a:r>
            <a:r>
              <a:rPr lang="tr-TR" sz="4800" dirty="0">
                <a:effectLst/>
                <a:latin typeface="Times New Roman" panose="02020603050405020304" pitchFamily="18" charset="0"/>
                <a:ea typeface="Times New Roman" panose="02020603050405020304" pitchFamily="18" charset="0"/>
                <a:cs typeface="Times New Roman" panose="02020603050405020304" pitchFamily="18" charset="0"/>
              </a:rPr>
              <a:t> 2015 Jan 30.PMID: 25747348 </a:t>
            </a:r>
            <a:r>
              <a:rPr lang="tr-TR" sz="4800" dirty="0" err="1">
                <a:effectLst/>
                <a:latin typeface="Times New Roman" panose="02020603050405020304" pitchFamily="18" charset="0"/>
                <a:ea typeface="Times New Roman" panose="02020603050405020304" pitchFamily="18" charset="0"/>
                <a:cs typeface="Times New Roman" panose="02020603050405020304" pitchFamily="18" charset="0"/>
              </a:rPr>
              <a:t>Review</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Rheumatoid</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arthritis</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Perioperative</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management</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of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biologics</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and</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 </a:t>
            </a:r>
            <a:r>
              <a:rPr lang="tr-TR" sz="4800"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DMARDs</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a:t>
            </a:r>
            <a:r>
              <a:rPr lang="tr-TR" sz="4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Goodman</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SM.Semin</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Arthritis</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Rheum</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2015 Jun;44(6):627-32. </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doi</a:t>
            </a:r>
            <a:r>
              <a:rPr lang="tr-TR" sz="4800" dirty="0">
                <a:latin typeface="Times New Roman" panose="02020603050405020304" pitchFamily="18" charset="0"/>
                <a:ea typeface="Times New Roman" panose="02020603050405020304" pitchFamily="18" charset="0"/>
                <a:cs typeface="Times New Roman" panose="02020603050405020304" pitchFamily="18" charset="0"/>
              </a:rPr>
              <a:t>: 10.1016/</a:t>
            </a:r>
            <a:r>
              <a:rPr lang="tr-TR" sz="4800" dirty="0" err="1">
                <a:latin typeface="Times New Roman" panose="02020603050405020304" pitchFamily="18" charset="0"/>
                <a:ea typeface="Times New Roman" panose="02020603050405020304" pitchFamily="18" charset="0"/>
                <a:cs typeface="Times New Roman" panose="02020603050405020304" pitchFamily="18" charset="0"/>
              </a:rPr>
              <a:t>j.semarthrit</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US" sz="6000" b="0" i="0" dirty="0">
              <a:solidFill>
                <a:schemeClr val="tx1"/>
              </a:solidFill>
              <a:effectLst/>
              <a:latin typeface="BlinkMacSystemFont"/>
            </a:endParaRPr>
          </a:p>
          <a:p>
            <a:pPr>
              <a:lnSpc>
                <a:spcPct val="115000"/>
              </a:lnSpc>
              <a:spcAft>
                <a:spcPts val="1000"/>
              </a:spcAft>
            </a:pPr>
            <a:endParaRPr lang="tr-TR" sz="6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tr-TR" sz="6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tr-TR"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7194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FF524D-59E7-414D-9385-58F5A0BA8996}"/>
              </a:ext>
            </a:extLst>
          </p:cNvPr>
          <p:cNvSpPr>
            <a:spLocks noGrp="1"/>
          </p:cNvSpPr>
          <p:nvPr>
            <p:ph idx="1"/>
          </p:nvPr>
        </p:nvSpPr>
        <p:spPr>
          <a:xfrm>
            <a:off x="1724025" y="1431635"/>
            <a:ext cx="9780587" cy="3749965"/>
          </a:xfrm>
        </p:spPr>
        <p:txBody>
          <a:bodyPr>
            <a:normAutofit fontScale="92500" lnSpcReduction="20000"/>
          </a:bodyPr>
          <a:lstStyle/>
          <a:p>
            <a:r>
              <a:rPr lang="tr-TR" sz="2000" b="1" dirty="0">
                <a:solidFill>
                  <a:schemeClr val="tx1"/>
                </a:solidFill>
                <a:effectLst/>
                <a:ea typeface="Calibri" panose="020F0502020204030204" pitchFamily="34" charset="0"/>
                <a:cs typeface="Times New Roman" panose="02020603050405020304" pitchFamily="18" charset="0"/>
              </a:rPr>
              <a:t>RA hastalarında </a:t>
            </a:r>
            <a:r>
              <a:rPr lang="tr-TR" sz="2000" b="1" dirty="0" err="1">
                <a:solidFill>
                  <a:schemeClr val="tx1"/>
                </a:solidFill>
                <a:effectLst/>
                <a:ea typeface="Calibri" panose="020F0502020204030204" pitchFamily="34" charset="0"/>
                <a:cs typeface="Times New Roman" panose="02020603050405020304" pitchFamily="18" charset="0"/>
              </a:rPr>
              <a:t>spinal</a:t>
            </a:r>
            <a:r>
              <a:rPr lang="tr-TR" sz="2000" b="1" dirty="0">
                <a:solidFill>
                  <a:schemeClr val="tx1"/>
                </a:solidFill>
                <a:effectLst/>
                <a:ea typeface="Calibri" panose="020F0502020204030204" pitchFamily="34" charset="0"/>
                <a:cs typeface="Times New Roman" panose="02020603050405020304" pitchFamily="18" charset="0"/>
              </a:rPr>
              <a:t> tutulum </a:t>
            </a:r>
            <a:r>
              <a:rPr lang="tr-TR" sz="2000" b="1" dirty="0" err="1">
                <a:solidFill>
                  <a:schemeClr val="tx1"/>
                </a:solidFill>
                <a:effectLst/>
                <a:ea typeface="Calibri" panose="020F0502020204030204" pitchFamily="34" charset="0"/>
                <a:cs typeface="Times New Roman" panose="02020603050405020304" pitchFamily="18" charset="0"/>
              </a:rPr>
              <a:t>servikal</a:t>
            </a:r>
            <a:r>
              <a:rPr lang="tr-TR" sz="2000" b="1" dirty="0">
                <a:solidFill>
                  <a:schemeClr val="tx1"/>
                </a:solidFill>
                <a:effectLst/>
                <a:ea typeface="Calibri" panose="020F0502020204030204" pitchFamily="34" charset="0"/>
                <a:cs typeface="Times New Roman" panose="02020603050405020304" pitchFamily="18" charset="0"/>
              </a:rPr>
              <a:t> bölgede görülmekte </a:t>
            </a:r>
          </a:p>
          <a:p>
            <a:r>
              <a:rPr lang="tr-TR" sz="2000" b="1" dirty="0">
                <a:solidFill>
                  <a:schemeClr val="tx1"/>
                </a:solidFill>
                <a:ea typeface="Times New Roman" panose="02020603050405020304" pitchFamily="18" charset="0"/>
              </a:rPr>
              <a:t>Boyun semptomları olmasa bile </a:t>
            </a:r>
            <a:r>
              <a:rPr lang="tr-TR" sz="2000" b="1" dirty="0">
                <a:solidFill>
                  <a:srgbClr val="0070C0"/>
                </a:solidFill>
                <a:ea typeface="Times New Roman" panose="02020603050405020304" pitchFamily="18" charset="0"/>
              </a:rPr>
              <a:t>uzun süredir devam eden hastalığı ( &gt;10 yıl) ve/veya el </a:t>
            </a:r>
            <a:r>
              <a:rPr lang="tr-TR" sz="2000" b="1" dirty="0" err="1">
                <a:solidFill>
                  <a:srgbClr val="0070C0"/>
                </a:solidFill>
                <a:ea typeface="Times New Roman" panose="02020603050405020304" pitchFamily="18" charset="0"/>
              </a:rPr>
              <a:t>deformitesi</a:t>
            </a:r>
            <a:r>
              <a:rPr lang="tr-TR" sz="2000" b="1" dirty="0">
                <a:solidFill>
                  <a:srgbClr val="0070C0"/>
                </a:solidFill>
                <a:ea typeface="Times New Roman" panose="02020603050405020304" pitchFamily="18" charset="0"/>
              </a:rPr>
              <a:t> </a:t>
            </a:r>
            <a:r>
              <a:rPr lang="tr-TR" sz="2000" b="1" dirty="0">
                <a:solidFill>
                  <a:schemeClr val="tx1"/>
                </a:solidFill>
                <a:ea typeface="Times New Roman" panose="02020603050405020304" pitchFamily="18" charset="0"/>
              </a:rPr>
              <a:t>olan herhangi bir </a:t>
            </a:r>
            <a:r>
              <a:rPr lang="tr-TR" sz="2000" b="1" dirty="0" err="1">
                <a:solidFill>
                  <a:schemeClr val="tx1"/>
                </a:solidFill>
                <a:ea typeface="Times New Roman" panose="02020603050405020304" pitchFamily="18" charset="0"/>
              </a:rPr>
              <a:t>romatoid</a:t>
            </a:r>
            <a:r>
              <a:rPr lang="tr-TR" sz="2000" b="1" dirty="0">
                <a:solidFill>
                  <a:schemeClr val="tx1"/>
                </a:solidFill>
                <a:ea typeface="Times New Roman" panose="02020603050405020304" pitchFamily="18" charset="0"/>
              </a:rPr>
              <a:t> </a:t>
            </a:r>
            <a:r>
              <a:rPr lang="tr-TR" sz="2000" b="1" dirty="0" err="1">
                <a:solidFill>
                  <a:schemeClr val="tx1"/>
                </a:solidFill>
                <a:ea typeface="Times New Roman" panose="02020603050405020304" pitchFamily="18" charset="0"/>
              </a:rPr>
              <a:t>artrit</a:t>
            </a:r>
            <a:r>
              <a:rPr lang="tr-TR" sz="2000" b="1" dirty="0">
                <a:solidFill>
                  <a:schemeClr val="tx1"/>
                </a:solidFill>
                <a:ea typeface="Times New Roman" panose="02020603050405020304" pitchFamily="18" charset="0"/>
              </a:rPr>
              <a:t> (RA) hastası değerlendirilmeli </a:t>
            </a:r>
          </a:p>
          <a:p>
            <a:r>
              <a:rPr lang="tr-TR" sz="2000" b="1" dirty="0">
                <a:solidFill>
                  <a:schemeClr val="tx1"/>
                </a:solidFill>
                <a:ea typeface="Calibri" panose="020F0502020204030204" pitchFamily="34" charset="0"/>
                <a:cs typeface="Times New Roman" panose="02020603050405020304" pitchFamily="18" charset="0"/>
              </a:rPr>
              <a:t>O</a:t>
            </a:r>
            <a:r>
              <a:rPr lang="tr-TR" sz="2000" b="1" dirty="0">
                <a:solidFill>
                  <a:schemeClr val="tx1"/>
                </a:solidFill>
                <a:effectLst/>
                <a:ea typeface="Calibri" panose="020F0502020204030204" pitchFamily="34" charset="0"/>
                <a:cs typeface="Times New Roman" panose="02020603050405020304" pitchFamily="18" charset="0"/>
              </a:rPr>
              <a:t>rtopedik cerrahi gerektiren en riskli RA hastalarıdır ve </a:t>
            </a:r>
            <a:r>
              <a:rPr lang="tr-TR" sz="2000" b="1" dirty="0" err="1">
                <a:solidFill>
                  <a:schemeClr val="tx1"/>
                </a:solidFill>
                <a:effectLst/>
                <a:ea typeface="Calibri" panose="020F0502020204030204" pitchFamily="34" charset="0"/>
                <a:cs typeface="Times New Roman" panose="02020603050405020304" pitchFamily="18" charset="0"/>
              </a:rPr>
              <a:t>preoperatif</a:t>
            </a:r>
            <a:r>
              <a:rPr lang="tr-TR" sz="2000" b="1" dirty="0">
                <a:solidFill>
                  <a:schemeClr val="tx1"/>
                </a:solidFill>
                <a:effectLst/>
                <a:ea typeface="Calibri" panose="020F0502020204030204" pitchFamily="34" charset="0"/>
                <a:cs typeface="Times New Roman" panose="02020603050405020304" pitchFamily="18" charset="0"/>
              </a:rPr>
              <a:t> değerlendirme sırasında </a:t>
            </a:r>
            <a:r>
              <a:rPr lang="tr-TR" sz="2000" b="1" dirty="0">
                <a:solidFill>
                  <a:srgbClr val="FF0000"/>
                </a:solidFill>
                <a:effectLst/>
                <a:ea typeface="Calibri" panose="020F0502020204030204" pitchFamily="34" charset="0"/>
                <a:cs typeface="Times New Roman" panose="02020603050405020304" pitchFamily="18" charset="0"/>
              </a:rPr>
              <a:t>dinamik </a:t>
            </a:r>
            <a:r>
              <a:rPr lang="tr-TR" sz="2000" b="1" dirty="0" err="1">
                <a:solidFill>
                  <a:srgbClr val="FF0000"/>
                </a:solidFill>
                <a:effectLst/>
                <a:ea typeface="Calibri" panose="020F0502020204030204" pitchFamily="34" charset="0"/>
                <a:cs typeface="Times New Roman" panose="02020603050405020304" pitchFamily="18" charset="0"/>
              </a:rPr>
              <a:t>servikal</a:t>
            </a:r>
            <a:r>
              <a:rPr lang="tr-TR" sz="2000" b="1" dirty="0">
                <a:solidFill>
                  <a:srgbClr val="FF0000"/>
                </a:solidFill>
                <a:effectLst/>
                <a:ea typeface="Calibri" panose="020F0502020204030204" pitchFamily="34" charset="0"/>
                <a:cs typeface="Times New Roman" panose="02020603050405020304" pitchFamily="18" charset="0"/>
              </a:rPr>
              <a:t> </a:t>
            </a:r>
            <a:r>
              <a:rPr lang="tr-TR" sz="2000" b="1" dirty="0" err="1">
                <a:solidFill>
                  <a:srgbClr val="FF0000"/>
                </a:solidFill>
                <a:effectLst/>
                <a:ea typeface="Calibri" panose="020F0502020204030204" pitchFamily="34" charset="0"/>
                <a:cs typeface="Times New Roman" panose="02020603050405020304" pitchFamily="18" charset="0"/>
              </a:rPr>
              <a:t>fleksiyon</a:t>
            </a:r>
            <a:r>
              <a:rPr lang="tr-TR" sz="2000" b="1" dirty="0">
                <a:solidFill>
                  <a:srgbClr val="FF0000"/>
                </a:solidFill>
                <a:effectLst/>
                <a:ea typeface="Calibri" panose="020F0502020204030204" pitchFamily="34" charset="0"/>
                <a:cs typeface="Times New Roman" panose="02020603050405020304" pitchFamily="18" charset="0"/>
              </a:rPr>
              <a:t> ve </a:t>
            </a:r>
            <a:r>
              <a:rPr lang="tr-TR" sz="2000" b="1" dirty="0" err="1">
                <a:solidFill>
                  <a:srgbClr val="FF0000"/>
                </a:solidFill>
                <a:effectLst/>
                <a:ea typeface="Calibri" panose="020F0502020204030204" pitchFamily="34" charset="0"/>
                <a:cs typeface="Times New Roman" panose="02020603050405020304" pitchFamily="18" charset="0"/>
              </a:rPr>
              <a:t>ekstansiyon</a:t>
            </a:r>
            <a:r>
              <a:rPr lang="tr-TR" sz="2000" b="1" dirty="0">
                <a:solidFill>
                  <a:srgbClr val="FF0000"/>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grafileri</a:t>
            </a:r>
            <a:r>
              <a:rPr lang="tr-TR" sz="2000" b="1" dirty="0">
                <a:solidFill>
                  <a:schemeClr val="tx1"/>
                </a:solidFill>
                <a:effectLst/>
                <a:ea typeface="Calibri" panose="020F0502020204030204" pitchFamily="34" charset="0"/>
                <a:cs typeface="Times New Roman" panose="02020603050405020304" pitchFamily="18" charset="0"/>
              </a:rPr>
              <a:t> ile değerlendirilmelidir</a:t>
            </a:r>
          </a:p>
          <a:p>
            <a:r>
              <a:rPr lang="tr-TR" sz="2000" b="1" dirty="0">
                <a:solidFill>
                  <a:schemeClr val="tx1"/>
                </a:solidFill>
                <a:effectLst/>
                <a:ea typeface="Calibri" panose="020F0502020204030204" pitchFamily="34" charset="0"/>
                <a:cs typeface="Times New Roman" panose="02020603050405020304" pitchFamily="18" charset="0"/>
              </a:rPr>
              <a:t>Anestezistler, özellikle </a:t>
            </a:r>
            <a:r>
              <a:rPr lang="tr-TR" sz="2000" b="1" dirty="0" err="1">
                <a:solidFill>
                  <a:schemeClr val="tx1"/>
                </a:solidFill>
                <a:effectLst/>
                <a:ea typeface="Calibri" panose="020F0502020204030204" pitchFamily="34" charset="0"/>
                <a:cs typeface="Times New Roman" panose="02020603050405020304" pitchFamily="18" charset="0"/>
              </a:rPr>
              <a:t>orotrakeal</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entübasyon</a:t>
            </a:r>
            <a:r>
              <a:rPr lang="tr-TR" sz="2000" b="1" dirty="0">
                <a:solidFill>
                  <a:schemeClr val="tx1"/>
                </a:solidFill>
                <a:effectLst/>
                <a:ea typeface="Calibri" panose="020F0502020204030204" pitchFamily="34" charset="0"/>
                <a:cs typeface="Times New Roman" panose="02020603050405020304" pitchFamily="18" charset="0"/>
              </a:rPr>
              <a:t> sırasında hastaları </a:t>
            </a:r>
            <a:r>
              <a:rPr lang="tr-TR" sz="2000" b="1" dirty="0">
                <a:solidFill>
                  <a:srgbClr val="0070C0"/>
                </a:solidFill>
                <a:effectLst/>
                <a:ea typeface="Calibri" panose="020F0502020204030204" pitchFamily="34" charset="0"/>
                <a:cs typeface="Times New Roman" panose="02020603050405020304" pitchFamily="18" charset="0"/>
              </a:rPr>
              <a:t>omuriliğin kompresyonunu önleyecek </a:t>
            </a:r>
            <a:r>
              <a:rPr lang="tr-TR" sz="2000" b="1" dirty="0">
                <a:solidFill>
                  <a:schemeClr val="tx1"/>
                </a:solidFill>
                <a:effectLst/>
                <a:ea typeface="Calibri" panose="020F0502020204030204" pitchFamily="34" charset="0"/>
                <a:cs typeface="Times New Roman" panose="02020603050405020304" pitchFamily="18" charset="0"/>
              </a:rPr>
              <a:t>ve </a:t>
            </a:r>
            <a:r>
              <a:rPr lang="tr-TR" sz="2000" b="1" dirty="0" err="1">
                <a:solidFill>
                  <a:schemeClr val="tx1"/>
                </a:solidFill>
                <a:effectLst/>
                <a:ea typeface="Calibri" panose="020F0502020204030204" pitchFamily="34" charset="0"/>
                <a:cs typeface="Times New Roman" panose="02020603050405020304" pitchFamily="18" charset="0"/>
              </a:rPr>
              <a:t>servikal</a:t>
            </a:r>
            <a:r>
              <a:rPr lang="tr-TR" sz="2000" b="1" dirty="0">
                <a:solidFill>
                  <a:schemeClr val="tx1"/>
                </a:solidFill>
                <a:effectLst/>
                <a:ea typeface="Calibri" panose="020F0502020204030204" pitchFamily="34" charset="0"/>
                <a:cs typeface="Times New Roman" panose="02020603050405020304" pitchFamily="18" charset="0"/>
              </a:rPr>
              <a:t> omurganın </a:t>
            </a:r>
            <a:r>
              <a:rPr lang="tr-TR" sz="2000" b="1" dirty="0">
                <a:solidFill>
                  <a:srgbClr val="FF0000"/>
                </a:solidFill>
                <a:effectLst/>
                <a:ea typeface="Calibri" panose="020F0502020204030204" pitchFamily="34" charset="0"/>
                <a:cs typeface="Times New Roman" panose="02020603050405020304" pitchFamily="18" charset="0"/>
              </a:rPr>
              <a:t>aşırı </a:t>
            </a:r>
            <a:r>
              <a:rPr lang="tr-TR" sz="2000" b="1" dirty="0" err="1">
                <a:solidFill>
                  <a:srgbClr val="FF0000"/>
                </a:solidFill>
                <a:effectLst/>
                <a:ea typeface="Calibri" panose="020F0502020204030204" pitchFamily="34" charset="0"/>
                <a:cs typeface="Times New Roman" panose="02020603050405020304" pitchFamily="18" charset="0"/>
              </a:rPr>
              <a:t>fleksiyonundan</a:t>
            </a:r>
            <a:r>
              <a:rPr lang="tr-TR" sz="2000" b="1" dirty="0">
                <a:solidFill>
                  <a:srgbClr val="FF0000"/>
                </a:solidFill>
                <a:effectLst/>
                <a:ea typeface="Calibri" panose="020F0502020204030204" pitchFamily="34" charset="0"/>
                <a:cs typeface="Times New Roman" panose="02020603050405020304" pitchFamily="18" charset="0"/>
              </a:rPr>
              <a:t> </a:t>
            </a:r>
            <a:r>
              <a:rPr lang="tr-TR" sz="2000" b="1" dirty="0">
                <a:solidFill>
                  <a:schemeClr val="tx1"/>
                </a:solidFill>
                <a:effectLst/>
                <a:ea typeface="Calibri" panose="020F0502020204030204" pitchFamily="34" charset="0"/>
                <a:cs typeface="Times New Roman" panose="02020603050405020304" pitchFamily="18" charset="0"/>
              </a:rPr>
              <a:t>kaçınmalı</a:t>
            </a:r>
            <a:endParaRPr lang="tr-TR" sz="2000" b="1" dirty="0">
              <a:solidFill>
                <a:schemeClr val="tx1"/>
              </a:solidFill>
              <a:ea typeface="Calibri" panose="020F0502020204030204" pitchFamily="34" charset="0"/>
              <a:cs typeface="Times New Roman" panose="02020603050405020304" pitchFamily="18" charset="0"/>
            </a:endParaRPr>
          </a:p>
          <a:p>
            <a:r>
              <a:rPr lang="tr-TR" sz="2000" b="1" dirty="0">
                <a:solidFill>
                  <a:schemeClr val="tx1"/>
                </a:solidFill>
                <a:effectLst/>
                <a:ea typeface="Calibri" panose="020F0502020204030204" pitchFamily="34" charset="0"/>
                <a:cs typeface="Times New Roman" panose="02020603050405020304" pitchFamily="18" charset="0"/>
              </a:rPr>
              <a:t>RA hastalarında </a:t>
            </a:r>
            <a:r>
              <a:rPr lang="tr-TR" sz="2000" b="1" dirty="0" err="1">
                <a:solidFill>
                  <a:schemeClr val="tx1"/>
                </a:solidFill>
                <a:effectLst/>
                <a:ea typeface="Calibri" panose="020F0502020204030204" pitchFamily="34" charset="0"/>
                <a:cs typeface="Times New Roman" panose="02020603050405020304" pitchFamily="18" charset="0"/>
              </a:rPr>
              <a:t>entübasyon</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servikal</a:t>
            </a:r>
            <a:r>
              <a:rPr lang="tr-TR" sz="2000" b="1" dirty="0">
                <a:solidFill>
                  <a:schemeClr val="tx1"/>
                </a:solidFill>
                <a:effectLst/>
                <a:ea typeface="Calibri" panose="020F0502020204030204" pitchFamily="34" charset="0"/>
                <a:cs typeface="Times New Roman" panose="02020603050405020304" pitchFamily="18" charset="0"/>
              </a:rPr>
              <a:t> omurga </a:t>
            </a:r>
            <a:r>
              <a:rPr lang="tr-TR" sz="2000" b="1" dirty="0" err="1">
                <a:solidFill>
                  <a:schemeClr val="tx1"/>
                </a:solidFill>
                <a:effectLst/>
                <a:ea typeface="Calibri" panose="020F0502020204030204" pitchFamily="34" charset="0"/>
                <a:cs typeface="Times New Roman" panose="02020603050405020304" pitchFamily="18" charset="0"/>
              </a:rPr>
              <a:t>instabilitesi</a:t>
            </a:r>
            <a:r>
              <a:rPr lang="tr-TR" sz="2000" b="1" dirty="0">
                <a:solidFill>
                  <a:schemeClr val="tx1"/>
                </a:solidFill>
                <a:ea typeface="Calibri" panose="020F0502020204030204" pitchFamily="34" charset="0"/>
                <a:cs typeface="Times New Roman" panose="02020603050405020304" pitchFamily="18" charset="0"/>
              </a:rPr>
              <a:t>,</a:t>
            </a:r>
            <a:r>
              <a:rPr lang="tr-TR" sz="2000" b="1" dirty="0">
                <a:solidFill>
                  <a:schemeClr val="tx1"/>
                </a:solidFill>
                <a:effectLst/>
                <a:ea typeface="Calibri" panose="020F0502020204030204" pitchFamily="34" charset="0"/>
                <a:cs typeface="Times New Roman" panose="02020603050405020304" pitchFamily="18" charset="0"/>
              </a:rPr>
              <a:t> olası </a:t>
            </a:r>
            <a:r>
              <a:rPr lang="tr-TR" sz="2000" b="1" dirty="0" err="1">
                <a:solidFill>
                  <a:schemeClr val="tx1"/>
                </a:solidFill>
                <a:effectLst/>
                <a:ea typeface="Calibri" panose="020F0502020204030204" pitchFamily="34" charset="0"/>
                <a:cs typeface="Times New Roman" panose="02020603050405020304" pitchFamily="18" charset="0"/>
              </a:rPr>
              <a:t>temporal</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mandibular</a:t>
            </a:r>
            <a:r>
              <a:rPr lang="tr-TR" sz="2000" b="1" dirty="0">
                <a:solidFill>
                  <a:schemeClr val="tx1"/>
                </a:solidFill>
                <a:effectLst/>
                <a:ea typeface="Calibri" panose="020F0502020204030204" pitchFamily="34" charset="0"/>
                <a:cs typeface="Times New Roman" panose="02020603050405020304" pitchFamily="18" charset="0"/>
              </a:rPr>
              <a:t> hastalık ve </a:t>
            </a:r>
            <a:r>
              <a:rPr lang="tr-TR" sz="2000" b="1" dirty="0" err="1">
                <a:solidFill>
                  <a:schemeClr val="tx1"/>
                </a:solidFill>
                <a:effectLst/>
                <a:ea typeface="Calibri" panose="020F0502020204030204" pitchFamily="34" charset="0"/>
                <a:cs typeface="Times New Roman" panose="02020603050405020304" pitchFamily="18" charset="0"/>
              </a:rPr>
              <a:t>mikrognati</a:t>
            </a:r>
            <a:r>
              <a:rPr lang="tr-TR" sz="2000" b="1" dirty="0">
                <a:solidFill>
                  <a:schemeClr val="tx1"/>
                </a:solidFill>
                <a:effectLst/>
                <a:ea typeface="Calibri" panose="020F0502020204030204" pitchFamily="34" charset="0"/>
                <a:cs typeface="Times New Roman" panose="02020603050405020304" pitchFamily="18" charset="0"/>
              </a:rPr>
              <a:t> varlığı nedeniyle güvenli olmayabilir</a:t>
            </a:r>
          </a:p>
          <a:p>
            <a:r>
              <a:rPr lang="tr-TR" sz="2000" b="1" dirty="0" err="1">
                <a:solidFill>
                  <a:srgbClr val="FF0000"/>
                </a:solidFill>
                <a:effectLst/>
                <a:ea typeface="Calibri" panose="020F0502020204030204" pitchFamily="34" charset="0"/>
                <a:cs typeface="Times New Roman" panose="02020603050405020304" pitchFamily="18" charset="0"/>
              </a:rPr>
              <a:t>Fiberoptik</a:t>
            </a:r>
            <a:r>
              <a:rPr lang="tr-TR" sz="2000" b="1" dirty="0">
                <a:solidFill>
                  <a:srgbClr val="FF0000"/>
                </a:solidFill>
                <a:effectLst/>
                <a:ea typeface="Calibri" panose="020F0502020204030204" pitchFamily="34" charset="0"/>
                <a:cs typeface="Times New Roman" panose="02020603050405020304" pitchFamily="18" charset="0"/>
              </a:rPr>
              <a:t> </a:t>
            </a:r>
            <a:r>
              <a:rPr lang="tr-TR" sz="2000" b="1" dirty="0" err="1">
                <a:solidFill>
                  <a:srgbClr val="FF0000"/>
                </a:solidFill>
                <a:effectLst/>
                <a:ea typeface="Calibri" panose="020F0502020204030204" pitchFamily="34" charset="0"/>
                <a:cs typeface="Times New Roman" panose="02020603050405020304" pitchFamily="18" charset="0"/>
              </a:rPr>
              <a:t>entübasyon</a:t>
            </a:r>
            <a:r>
              <a:rPr lang="tr-TR" sz="2000" b="1" dirty="0">
                <a:solidFill>
                  <a:schemeClr val="tx1"/>
                </a:solidFill>
                <a:effectLst/>
                <a:ea typeface="Calibri" panose="020F0502020204030204" pitchFamily="34" charset="0"/>
                <a:cs typeface="Times New Roman" panose="02020603050405020304" pitchFamily="18" charset="0"/>
              </a:rPr>
              <a:t>, bu hastalarda tercih edilmeli</a:t>
            </a:r>
            <a:endParaRPr lang="tr-TR" sz="2000" b="1" dirty="0">
              <a:solidFill>
                <a:schemeClr val="tx1"/>
              </a:solidFill>
              <a:effectLst/>
              <a:ea typeface="Andale Sans UI"/>
              <a:cs typeface="Tahoma" panose="020B0604030504040204" pitchFamily="34" charset="0"/>
            </a:endParaRPr>
          </a:p>
          <a:p>
            <a:endParaRPr lang="tr-TR" sz="1800" b="1" dirty="0">
              <a:solidFill>
                <a:schemeClr val="tx1"/>
              </a:solidFill>
              <a:effectLst/>
              <a:ea typeface="Andale Sans UI"/>
              <a:cs typeface="Tahoma" panose="020B0604030504040204" pitchFamily="34" charset="0"/>
            </a:endParaRPr>
          </a:p>
          <a:p>
            <a:endParaRPr lang="tr-TR" dirty="0"/>
          </a:p>
        </p:txBody>
      </p:sp>
      <p:sp>
        <p:nvSpPr>
          <p:cNvPr id="6" name="Metin kutusu 5">
            <a:extLst>
              <a:ext uri="{FF2B5EF4-FFF2-40B4-BE49-F238E27FC236}">
                <a16:creationId xmlns:a16="http://schemas.microsoft.com/office/drawing/2014/main" id="{BE95056F-8786-4039-A671-C05A1CB9638F}"/>
              </a:ext>
            </a:extLst>
          </p:cNvPr>
          <p:cNvSpPr txBox="1"/>
          <p:nvPr/>
        </p:nvSpPr>
        <p:spPr>
          <a:xfrm>
            <a:off x="1304924" y="5410200"/>
            <a:ext cx="10296525" cy="769441"/>
          </a:xfrm>
          <a:prstGeom prst="rect">
            <a:avLst/>
          </a:prstGeom>
          <a:noFill/>
        </p:spPr>
        <p:txBody>
          <a:bodyPr wrap="square">
            <a:spAutoFit/>
          </a:bodyPr>
          <a:lstStyle/>
          <a:p>
            <a:pPr marL="457200" indent="-457200" algn="just">
              <a:spcAft>
                <a:spcPts val="0"/>
              </a:spcAft>
            </a:pPr>
            <a:r>
              <a:rPr lang="en-US" sz="1100" dirty="0" err="1">
                <a:effectLst/>
                <a:latin typeface="Times New Roman" panose="02020603050405020304" pitchFamily="18" charset="0"/>
                <a:ea typeface="Andale Sans UI"/>
                <a:cs typeface="Tahoma" panose="020B0604030504040204" pitchFamily="34" charset="0"/>
              </a:rPr>
              <a:t>Hohl</a:t>
            </a:r>
            <a:r>
              <a:rPr lang="en-US" sz="1100" dirty="0">
                <a:effectLst/>
                <a:latin typeface="Times New Roman" panose="02020603050405020304" pitchFamily="18" charset="0"/>
                <a:ea typeface="Andale Sans UI"/>
                <a:cs typeface="Tahoma" panose="020B0604030504040204" pitchFamily="34" charset="0"/>
              </a:rPr>
              <a:t> JB, Grabowski G, Donaldson III WF. Cervical deformity in rheumatoid arthritis.  Seminars in Spine Surgery: Elsevier; 2011:181-187.</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0"/>
              </a:spcAft>
            </a:pPr>
            <a:r>
              <a:rPr lang="en-US" sz="1100" dirty="0">
                <a:effectLst/>
                <a:latin typeface="Times New Roman" panose="02020603050405020304" pitchFamily="18" charset="0"/>
                <a:ea typeface="Andale Sans UI"/>
                <a:cs typeface="Tahoma" panose="020B0604030504040204" pitchFamily="34" charset="0"/>
              </a:rPr>
              <a:t>Tokunaga D, </a:t>
            </a:r>
            <a:r>
              <a:rPr lang="en-US" sz="1100" dirty="0" err="1">
                <a:effectLst/>
                <a:latin typeface="Times New Roman" panose="02020603050405020304" pitchFamily="18" charset="0"/>
                <a:ea typeface="Andale Sans UI"/>
                <a:cs typeface="Tahoma" panose="020B0604030504040204" pitchFamily="34" charset="0"/>
              </a:rPr>
              <a:t>Hase</a:t>
            </a:r>
            <a:r>
              <a:rPr lang="en-US" sz="1100" dirty="0">
                <a:effectLst/>
                <a:latin typeface="Times New Roman" panose="02020603050405020304" pitchFamily="18" charset="0"/>
                <a:ea typeface="Andale Sans UI"/>
                <a:cs typeface="Tahoma" panose="020B0604030504040204" pitchFamily="34" charset="0"/>
              </a:rPr>
              <a:t> H, </a:t>
            </a:r>
            <a:r>
              <a:rPr lang="en-US" sz="1100" dirty="0" err="1">
                <a:effectLst/>
                <a:latin typeface="Times New Roman" panose="02020603050405020304" pitchFamily="18" charset="0"/>
                <a:ea typeface="Andale Sans UI"/>
                <a:cs typeface="Tahoma" panose="020B0604030504040204" pitchFamily="34" charset="0"/>
              </a:rPr>
              <a:t>Mikami</a:t>
            </a:r>
            <a:r>
              <a:rPr lang="en-US" sz="1100" dirty="0">
                <a:effectLst/>
                <a:latin typeface="Times New Roman" panose="02020603050405020304" pitchFamily="18" charset="0"/>
                <a:ea typeface="Andale Sans UI"/>
                <a:cs typeface="Tahoma" panose="020B0604030504040204" pitchFamily="34" charset="0"/>
              </a:rPr>
              <a:t> Y, et al. Atlantoaxial subluxation in different intraoperative head positions in patients with rheumatoid arthritis. The Journal of the American Society of Anesthesiologists 2006;104(4):675-679.</a:t>
            </a:r>
            <a:endParaRPr lang="tr-TR" sz="1100" dirty="0">
              <a:effectLst/>
              <a:latin typeface="Calibri" panose="020F0502020204030204" pitchFamily="34" charset="0"/>
              <a:ea typeface="Andale Sans UI"/>
              <a:cs typeface="Tahoma" panose="020B0604030504040204" pitchFamily="34" charset="0"/>
            </a:endParaRPr>
          </a:p>
          <a:p>
            <a:pPr marL="457200" indent="-457200" algn="just">
              <a:spcAft>
                <a:spcPts val="800"/>
              </a:spcAft>
            </a:pPr>
            <a:r>
              <a:rPr lang="en-US" sz="1100" dirty="0" err="1">
                <a:effectLst/>
                <a:latin typeface="Times New Roman" panose="02020603050405020304" pitchFamily="18" charset="0"/>
                <a:ea typeface="Andale Sans UI"/>
                <a:cs typeface="Tahoma" panose="020B0604030504040204" pitchFamily="34" charset="0"/>
              </a:rPr>
              <a:t>Shlobin</a:t>
            </a:r>
            <a:r>
              <a:rPr lang="en-US" sz="1100" dirty="0">
                <a:effectLst/>
                <a:latin typeface="Times New Roman" panose="02020603050405020304" pitchFamily="18" charset="0"/>
                <a:ea typeface="Andale Sans UI"/>
                <a:cs typeface="Tahoma" panose="020B0604030504040204" pitchFamily="34" charset="0"/>
              </a:rPr>
              <a:t> NA, </a:t>
            </a:r>
            <a:r>
              <a:rPr lang="en-US" sz="1100" dirty="0" err="1">
                <a:effectLst/>
                <a:latin typeface="Times New Roman" panose="02020603050405020304" pitchFamily="18" charset="0"/>
                <a:ea typeface="Andale Sans UI"/>
                <a:cs typeface="Tahoma" panose="020B0604030504040204" pitchFamily="34" charset="0"/>
              </a:rPr>
              <a:t>Dahdaleh</a:t>
            </a:r>
            <a:r>
              <a:rPr lang="en-US" sz="1100" dirty="0">
                <a:effectLst/>
                <a:latin typeface="Times New Roman" panose="02020603050405020304" pitchFamily="18" charset="0"/>
                <a:ea typeface="Andale Sans UI"/>
                <a:cs typeface="Tahoma" panose="020B0604030504040204" pitchFamily="34" charset="0"/>
              </a:rPr>
              <a:t> NS. Cervical spine manifestations of rheumatoid arthritis: a review. Neurosurgical Review 2020:1-9.</a:t>
            </a:r>
            <a:endParaRPr lang="tr-TR" sz="1100" dirty="0">
              <a:effectLst/>
              <a:latin typeface="Calibri" panose="020F0502020204030204" pitchFamily="34" charset="0"/>
              <a:ea typeface="Andale Sans UI"/>
              <a:cs typeface="Tahoma" panose="020B0604030504040204" pitchFamily="34" charset="0"/>
            </a:endParaRPr>
          </a:p>
        </p:txBody>
      </p:sp>
      <p:sp>
        <p:nvSpPr>
          <p:cNvPr id="5" name="Başlık 1">
            <a:extLst>
              <a:ext uri="{FF2B5EF4-FFF2-40B4-BE49-F238E27FC236}">
                <a16:creationId xmlns:a16="http://schemas.microsoft.com/office/drawing/2014/main" id="{5805183A-4D02-40A5-97FE-F0CB76A0D7B8}"/>
              </a:ext>
            </a:extLst>
          </p:cNvPr>
          <p:cNvSpPr txBox="1">
            <a:spLocks noGrp="1"/>
          </p:cNvSpPr>
          <p:nvPr>
            <p:ph type="title"/>
          </p:nvPr>
        </p:nvSpPr>
        <p:spPr>
          <a:xfrm>
            <a:off x="2592388" y="419100"/>
            <a:ext cx="8912225" cy="531813"/>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err="1">
                <a:solidFill>
                  <a:srgbClr val="C00000"/>
                </a:solidFill>
              </a:rPr>
              <a:t>Romatoid</a:t>
            </a:r>
            <a:r>
              <a:rPr lang="tr-TR" b="1" dirty="0">
                <a:solidFill>
                  <a:srgbClr val="C00000"/>
                </a:solidFill>
              </a:rPr>
              <a:t> </a:t>
            </a:r>
            <a:r>
              <a:rPr lang="tr-TR" b="1" dirty="0" err="1">
                <a:solidFill>
                  <a:srgbClr val="C00000"/>
                </a:solidFill>
              </a:rPr>
              <a:t>Artrit</a:t>
            </a:r>
            <a:endParaRPr lang="tr-TR" b="1" dirty="0">
              <a:solidFill>
                <a:srgbClr val="C00000"/>
              </a:solidFill>
            </a:endParaRPr>
          </a:p>
        </p:txBody>
      </p:sp>
    </p:spTree>
    <p:extLst>
      <p:ext uri="{BB962C8B-B14F-4D97-AF65-F5344CB8AC3E}">
        <p14:creationId xmlns:p14="http://schemas.microsoft.com/office/powerpoint/2010/main" val="1019229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9B076-1B3E-459C-832C-51453962B6CC}"/>
              </a:ext>
            </a:extLst>
          </p:cNvPr>
          <p:cNvSpPr>
            <a:spLocks noGrp="1"/>
          </p:cNvSpPr>
          <p:nvPr>
            <p:ph type="title"/>
          </p:nvPr>
        </p:nvSpPr>
        <p:spPr>
          <a:xfrm>
            <a:off x="1857376" y="476250"/>
            <a:ext cx="9647236" cy="1085850"/>
          </a:xfrm>
        </p:spPr>
        <p:txBody>
          <a:bodyPr>
            <a:normAutofit fontScale="90000"/>
          </a:bodyPr>
          <a:lstStyle/>
          <a:p>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Tablo 5: 2017 ACR/AAHKS, </a:t>
            </a:r>
            <a:r>
              <a:rPr lang="tr-TR" sz="1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Elektif</a:t>
            </a: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TKA veya TDA Uygulanan </a:t>
            </a:r>
            <a:r>
              <a:rPr lang="tr-TR" sz="1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Romatoid</a:t>
            </a: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1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Artritli</a:t>
            </a: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Hastalarda </a:t>
            </a:r>
            <a:r>
              <a:rPr lang="tr-TR" sz="1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Antiromatizmal</a:t>
            </a: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İlaç Tedavisinin </a:t>
            </a:r>
            <a:r>
              <a:rPr lang="tr-TR" sz="1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Perioperatif</a:t>
            </a: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Yönetimi İçin Öneriler</a:t>
            </a:r>
            <a:br>
              <a:rPr lang="tr-TR" sz="1800" b="1" dirty="0">
                <a:solidFill>
                  <a:schemeClr val="tx1"/>
                </a:solidFill>
                <a:effectLst/>
                <a:latin typeface="Times New Roman" panose="02020603050405020304" pitchFamily="18" charset="0"/>
                <a:ea typeface="Andale Sans UI"/>
                <a:cs typeface="Tahoma" panose="020B0604030504040204" pitchFamily="34" charset="0"/>
              </a:rPr>
            </a:br>
            <a:endParaRPr lang="tr-TR" b="1" dirty="0">
              <a:solidFill>
                <a:schemeClr val="tx1"/>
              </a:solidFill>
            </a:endParaRPr>
          </a:p>
        </p:txBody>
      </p:sp>
      <p:graphicFrame>
        <p:nvGraphicFramePr>
          <p:cNvPr id="3" name="Tablo 2">
            <a:extLst>
              <a:ext uri="{FF2B5EF4-FFF2-40B4-BE49-F238E27FC236}">
                <a16:creationId xmlns:a16="http://schemas.microsoft.com/office/drawing/2014/main" id="{2318F18A-FBCA-40D7-BF59-582868133144}"/>
              </a:ext>
            </a:extLst>
          </p:cNvPr>
          <p:cNvGraphicFramePr>
            <a:graphicFrameLocks noGrp="1"/>
          </p:cNvGraphicFramePr>
          <p:nvPr>
            <p:extLst>
              <p:ext uri="{D42A27DB-BD31-4B8C-83A1-F6EECF244321}">
                <p14:modId xmlns:p14="http://schemas.microsoft.com/office/powerpoint/2010/main" val="2183156769"/>
              </p:ext>
            </p:extLst>
          </p:nvPr>
        </p:nvGraphicFramePr>
        <p:xfrm>
          <a:off x="2174240" y="1419226"/>
          <a:ext cx="9330371" cy="5329935"/>
        </p:xfrm>
        <a:graphic>
          <a:graphicData uri="http://schemas.openxmlformats.org/drawingml/2006/table">
            <a:tbl>
              <a:tblPr firstRow="1" firstCol="1" bandRow="1">
                <a:tableStyleId>{5C22544A-7EE6-4342-B048-85BDC9FD1C3A}</a:tableStyleId>
              </a:tblPr>
              <a:tblGrid>
                <a:gridCol w="372856">
                  <a:extLst>
                    <a:ext uri="{9D8B030D-6E8A-4147-A177-3AD203B41FA5}">
                      <a16:colId xmlns:a16="http://schemas.microsoft.com/office/drawing/2014/main" val="1599168093"/>
                    </a:ext>
                  </a:extLst>
                </a:gridCol>
                <a:gridCol w="8957515">
                  <a:extLst>
                    <a:ext uri="{9D8B030D-6E8A-4147-A177-3AD203B41FA5}">
                      <a16:colId xmlns:a16="http://schemas.microsoft.com/office/drawing/2014/main" val="706485360"/>
                    </a:ext>
                  </a:extLst>
                </a:gridCol>
              </a:tblGrid>
              <a:tr h="574232">
                <a:tc>
                  <a:txBody>
                    <a:bodyPr/>
                    <a:lstStyle/>
                    <a:p>
                      <a:pPr algn="just">
                        <a:spcAft>
                          <a:spcPts val="0"/>
                        </a:spcAft>
                      </a:pPr>
                      <a:r>
                        <a:rPr lang="tr-TR" sz="1000">
                          <a:effectLst/>
                        </a:rPr>
                        <a:t> </a:t>
                      </a:r>
                      <a:endParaRPr lang="tr-TR" sz="1200">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000" dirty="0">
                          <a:effectLst/>
                        </a:rPr>
                        <a:t>Öneri</a:t>
                      </a:r>
                      <a:endParaRPr lang="tr-TR" sz="1200" dirty="0">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3898933888"/>
                  </a:ext>
                </a:extLst>
              </a:tr>
              <a:tr h="802836">
                <a:tc>
                  <a:txBody>
                    <a:bodyPr/>
                    <a:lstStyle/>
                    <a:p>
                      <a:pPr algn="just">
                        <a:spcAft>
                          <a:spcPts val="0"/>
                        </a:spcAft>
                      </a:pPr>
                      <a:r>
                        <a:rPr lang="tr-TR" sz="1000">
                          <a:effectLst/>
                        </a:rPr>
                        <a:t>1</a:t>
                      </a:r>
                      <a:endParaRPr lang="tr-TR" sz="1200">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400" b="1" dirty="0" err="1">
                          <a:solidFill>
                            <a:schemeClr val="tx1"/>
                          </a:solidFill>
                          <a:effectLst/>
                        </a:rPr>
                        <a:t>Elektif</a:t>
                      </a:r>
                      <a:r>
                        <a:rPr lang="tr-TR" sz="1400" b="1" dirty="0">
                          <a:solidFill>
                            <a:schemeClr val="tx1"/>
                          </a:solidFill>
                          <a:effectLst/>
                        </a:rPr>
                        <a:t> TKA veya TDA operasyonu olacak hastalar için mevcut </a:t>
                      </a:r>
                      <a:r>
                        <a:rPr lang="tr-TR" sz="1400" b="1" dirty="0" err="1">
                          <a:solidFill>
                            <a:schemeClr val="tx1"/>
                          </a:solidFill>
                          <a:effectLst/>
                        </a:rPr>
                        <a:t>metotreksat</a:t>
                      </a:r>
                      <a:r>
                        <a:rPr lang="tr-TR" sz="1400" b="1" dirty="0">
                          <a:solidFill>
                            <a:schemeClr val="tx1"/>
                          </a:solidFill>
                          <a:effectLst/>
                        </a:rPr>
                        <a:t>, </a:t>
                      </a:r>
                      <a:r>
                        <a:rPr lang="tr-TR" sz="1400" b="1" dirty="0" err="1">
                          <a:solidFill>
                            <a:schemeClr val="tx1"/>
                          </a:solidFill>
                          <a:effectLst/>
                        </a:rPr>
                        <a:t>leflunomid</a:t>
                      </a:r>
                      <a:r>
                        <a:rPr lang="tr-TR" sz="1400" b="1" dirty="0">
                          <a:solidFill>
                            <a:schemeClr val="tx1"/>
                          </a:solidFill>
                          <a:effectLst/>
                        </a:rPr>
                        <a:t>, </a:t>
                      </a:r>
                      <a:r>
                        <a:rPr lang="tr-TR" sz="1400" b="1" dirty="0" err="1">
                          <a:solidFill>
                            <a:schemeClr val="tx1"/>
                          </a:solidFill>
                          <a:effectLst/>
                        </a:rPr>
                        <a:t>hidroksiklorokin</a:t>
                      </a:r>
                      <a:r>
                        <a:rPr lang="tr-TR" sz="1400" b="1" dirty="0">
                          <a:solidFill>
                            <a:schemeClr val="tx1"/>
                          </a:solidFill>
                          <a:effectLst/>
                        </a:rPr>
                        <a:t> ve </a:t>
                      </a:r>
                      <a:r>
                        <a:rPr lang="tr-TR" sz="1400" b="1" dirty="0" err="1">
                          <a:solidFill>
                            <a:schemeClr val="tx1"/>
                          </a:solidFill>
                          <a:effectLst/>
                        </a:rPr>
                        <a:t>sülfasalazin</a:t>
                      </a:r>
                      <a:r>
                        <a:rPr lang="tr-TR" sz="1400" b="1" dirty="0">
                          <a:solidFill>
                            <a:schemeClr val="tx1"/>
                          </a:solidFill>
                          <a:effectLst/>
                        </a:rPr>
                        <a:t> dozuna devam edin</a:t>
                      </a:r>
                      <a:endParaRPr lang="tr-TR" sz="1400" b="1" dirty="0">
                        <a:solidFill>
                          <a:schemeClr val="tx1"/>
                        </a:solidFill>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72613196"/>
                  </a:ext>
                </a:extLst>
              </a:tr>
              <a:tr h="960681">
                <a:tc>
                  <a:txBody>
                    <a:bodyPr/>
                    <a:lstStyle/>
                    <a:p>
                      <a:pPr algn="just">
                        <a:spcAft>
                          <a:spcPts val="0"/>
                        </a:spcAft>
                      </a:pPr>
                      <a:r>
                        <a:rPr lang="tr-TR" sz="1000">
                          <a:effectLst/>
                        </a:rPr>
                        <a:t>2</a:t>
                      </a:r>
                      <a:endParaRPr lang="tr-TR" sz="1200">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400" b="1" dirty="0" err="1">
                          <a:solidFill>
                            <a:schemeClr val="tx1"/>
                          </a:solidFill>
                          <a:effectLst/>
                        </a:rPr>
                        <a:t>Elektif</a:t>
                      </a:r>
                      <a:r>
                        <a:rPr lang="tr-TR" sz="1400" b="1" dirty="0">
                          <a:solidFill>
                            <a:schemeClr val="tx1"/>
                          </a:solidFill>
                          <a:effectLst/>
                        </a:rPr>
                        <a:t> TKA veya TDA nedeniyle </a:t>
                      </a:r>
                      <a:r>
                        <a:rPr lang="tr-TR" sz="1400" b="1" dirty="0" err="1">
                          <a:solidFill>
                            <a:schemeClr val="tx1"/>
                          </a:solidFill>
                          <a:effectLst/>
                        </a:rPr>
                        <a:t>opere</a:t>
                      </a:r>
                      <a:r>
                        <a:rPr lang="tr-TR" sz="1400" b="1" dirty="0">
                          <a:solidFill>
                            <a:schemeClr val="tx1"/>
                          </a:solidFill>
                          <a:effectLst/>
                        </a:rPr>
                        <a:t> olacak hastalarda ameliyattan önce mevcut tüm biyolojik ajanları kesin ve ilacın ilaç </a:t>
                      </a:r>
                      <a:r>
                        <a:rPr lang="tr-TR" sz="1400" b="1" dirty="0" err="1">
                          <a:solidFill>
                            <a:schemeClr val="tx1"/>
                          </a:solidFill>
                          <a:effectLst/>
                        </a:rPr>
                        <a:t>siklusunun</a:t>
                      </a:r>
                      <a:r>
                        <a:rPr lang="tr-TR" sz="1400" b="1" dirty="0">
                          <a:solidFill>
                            <a:schemeClr val="tx1"/>
                          </a:solidFill>
                          <a:effectLst/>
                        </a:rPr>
                        <a:t> sonunda ameliyatı planlayın</a:t>
                      </a:r>
                      <a:endParaRPr lang="tr-TR" sz="1400" b="1" dirty="0">
                        <a:solidFill>
                          <a:schemeClr val="tx1"/>
                        </a:solidFill>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73182052"/>
                  </a:ext>
                </a:extLst>
              </a:tr>
              <a:tr h="654514">
                <a:tc>
                  <a:txBody>
                    <a:bodyPr/>
                    <a:lstStyle/>
                    <a:p>
                      <a:pPr algn="just">
                        <a:spcAft>
                          <a:spcPts val="0"/>
                        </a:spcAft>
                      </a:pPr>
                      <a:r>
                        <a:rPr lang="tr-TR" sz="1000">
                          <a:effectLst/>
                        </a:rPr>
                        <a:t>3</a:t>
                      </a:r>
                      <a:endParaRPr lang="tr-TR" sz="1200">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400" b="1" dirty="0">
                          <a:solidFill>
                            <a:schemeClr val="tx1"/>
                          </a:solidFill>
                          <a:effectLst/>
                        </a:rPr>
                        <a:t>TKA veya TDA uygulanan hastalarda ameliyattan en az 7 gün önce </a:t>
                      </a:r>
                      <a:r>
                        <a:rPr lang="tr-TR" sz="1400" b="1" dirty="0" err="1">
                          <a:solidFill>
                            <a:schemeClr val="tx1"/>
                          </a:solidFill>
                          <a:effectLst/>
                        </a:rPr>
                        <a:t>tofasitinib'i</a:t>
                      </a:r>
                      <a:r>
                        <a:rPr lang="tr-TR" sz="1400" b="1" dirty="0">
                          <a:solidFill>
                            <a:schemeClr val="tx1"/>
                          </a:solidFill>
                          <a:effectLst/>
                        </a:rPr>
                        <a:t> kesin</a:t>
                      </a:r>
                      <a:endParaRPr lang="tr-TR" sz="1400" b="1" dirty="0">
                        <a:solidFill>
                          <a:schemeClr val="tx1"/>
                        </a:solidFill>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985885726"/>
                  </a:ext>
                </a:extLst>
              </a:tr>
              <a:tr h="1208261">
                <a:tc>
                  <a:txBody>
                    <a:bodyPr/>
                    <a:lstStyle/>
                    <a:p>
                      <a:pPr algn="just">
                        <a:spcAft>
                          <a:spcPts val="0"/>
                        </a:spcAft>
                      </a:pPr>
                      <a:r>
                        <a:rPr lang="tr-TR" sz="1000">
                          <a:effectLst/>
                        </a:rPr>
                        <a:t>4</a:t>
                      </a:r>
                      <a:endParaRPr lang="tr-TR" sz="1200">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400" b="1" dirty="0">
                          <a:solidFill>
                            <a:schemeClr val="tx1"/>
                          </a:solidFill>
                          <a:effectLst/>
                        </a:rPr>
                        <a:t>TKA ve TDA uygulanan biyolojik tedaviye ara verilen </a:t>
                      </a:r>
                      <a:r>
                        <a:rPr lang="tr-TR" sz="1400" b="1" dirty="0" err="1">
                          <a:solidFill>
                            <a:schemeClr val="tx1"/>
                          </a:solidFill>
                          <a:effectLst/>
                        </a:rPr>
                        <a:t>RA’lı</a:t>
                      </a:r>
                      <a:r>
                        <a:rPr lang="tr-TR" sz="1400" b="1" dirty="0">
                          <a:solidFill>
                            <a:schemeClr val="tx1"/>
                          </a:solidFill>
                          <a:effectLst/>
                        </a:rPr>
                        <a:t> hastalarda biyolojik tedaviyi yara iyileşmesi tamamlandıktan sonra (yaklaşık 14 gün sonrasında ve tüm dikişler alındıktan sonra, önemli bir şişlik, kızarıklık veya akıntı olmaması durumunda) yeniden başlatın</a:t>
                      </a:r>
                      <a:endParaRPr lang="tr-TR" sz="1400" b="1" dirty="0">
                        <a:solidFill>
                          <a:schemeClr val="tx1"/>
                        </a:solidFill>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1686165855"/>
                  </a:ext>
                </a:extLst>
              </a:tr>
              <a:tr h="1129411">
                <a:tc>
                  <a:txBody>
                    <a:bodyPr/>
                    <a:lstStyle/>
                    <a:p>
                      <a:pPr algn="just">
                        <a:spcAft>
                          <a:spcPts val="0"/>
                        </a:spcAft>
                      </a:pPr>
                      <a:r>
                        <a:rPr lang="tr-TR" sz="1000">
                          <a:solidFill>
                            <a:srgbClr val="002060"/>
                          </a:solidFill>
                          <a:effectLst/>
                        </a:rPr>
                        <a:t>5</a:t>
                      </a:r>
                      <a:endParaRPr lang="tr-TR" sz="1200">
                        <a:solidFill>
                          <a:srgbClr val="002060"/>
                        </a:solidFill>
                        <a:effectLst/>
                        <a:latin typeface="Times New Roman" panose="02020603050405020304" pitchFamily="18" charset="0"/>
                        <a:ea typeface="Andale Sans UI"/>
                        <a:cs typeface="Tahoma" panose="020B0604030504040204" pitchFamily="34" charset="0"/>
                      </a:endParaRPr>
                    </a:p>
                  </a:txBody>
                  <a:tcPr marL="33020" marR="34925" marT="34925" marB="34925"/>
                </a:tc>
                <a:tc>
                  <a:txBody>
                    <a:bodyPr/>
                    <a:lstStyle/>
                    <a:p>
                      <a:pPr algn="just">
                        <a:spcAft>
                          <a:spcPts val="0"/>
                        </a:spcAft>
                      </a:pPr>
                      <a:r>
                        <a:rPr lang="tr-TR" sz="1600" b="1" dirty="0" err="1">
                          <a:solidFill>
                            <a:srgbClr val="002060"/>
                          </a:solidFill>
                          <a:effectLst/>
                        </a:rPr>
                        <a:t>Romatizmal</a:t>
                      </a:r>
                      <a:r>
                        <a:rPr lang="tr-TR" sz="1600" b="1" dirty="0">
                          <a:solidFill>
                            <a:srgbClr val="002060"/>
                          </a:solidFill>
                          <a:effectLst/>
                        </a:rPr>
                        <a:t> hastalığı için </a:t>
                      </a:r>
                      <a:r>
                        <a:rPr lang="tr-TR" sz="1600" b="1" dirty="0" err="1">
                          <a:solidFill>
                            <a:srgbClr val="002060"/>
                          </a:solidFill>
                          <a:effectLst/>
                        </a:rPr>
                        <a:t>glukokortikoid</a:t>
                      </a:r>
                      <a:r>
                        <a:rPr lang="tr-TR" sz="1600" b="1" dirty="0">
                          <a:solidFill>
                            <a:srgbClr val="002060"/>
                          </a:solidFill>
                          <a:effectLst/>
                        </a:rPr>
                        <a:t> alan ve TKA veya TDA uygulanacak RA hastalarında </a:t>
                      </a:r>
                      <a:r>
                        <a:rPr lang="tr-TR" sz="1600" b="1" dirty="0" err="1">
                          <a:solidFill>
                            <a:srgbClr val="002060"/>
                          </a:solidFill>
                          <a:effectLst/>
                        </a:rPr>
                        <a:t>perioperatif</a:t>
                      </a:r>
                      <a:r>
                        <a:rPr lang="tr-TR" sz="1600" b="1" dirty="0">
                          <a:solidFill>
                            <a:srgbClr val="002060"/>
                          </a:solidFill>
                          <a:effectLst/>
                        </a:rPr>
                        <a:t> </a:t>
                      </a:r>
                      <a:r>
                        <a:rPr lang="tr-TR" sz="1600" b="1" dirty="0" err="1">
                          <a:solidFill>
                            <a:srgbClr val="002060"/>
                          </a:solidFill>
                          <a:effectLst/>
                        </a:rPr>
                        <a:t>suprafizyolojik</a:t>
                      </a:r>
                      <a:r>
                        <a:rPr lang="tr-TR" sz="1600" b="1" dirty="0">
                          <a:solidFill>
                            <a:srgbClr val="002060"/>
                          </a:solidFill>
                          <a:effectLst/>
                        </a:rPr>
                        <a:t> </a:t>
                      </a:r>
                      <a:r>
                        <a:rPr lang="tr-TR" sz="1600" b="1" dirty="0" err="1">
                          <a:solidFill>
                            <a:srgbClr val="002060"/>
                          </a:solidFill>
                          <a:effectLst/>
                        </a:rPr>
                        <a:t>glukokortikoid</a:t>
                      </a:r>
                      <a:r>
                        <a:rPr lang="tr-TR" sz="1600" b="1" dirty="0">
                          <a:solidFill>
                            <a:srgbClr val="002060"/>
                          </a:solidFill>
                          <a:effectLst/>
                        </a:rPr>
                        <a:t> dozları yerine mevcut günlük </a:t>
                      </a:r>
                      <a:r>
                        <a:rPr lang="tr-TR" sz="1600" b="1" dirty="0" err="1">
                          <a:solidFill>
                            <a:srgbClr val="002060"/>
                          </a:solidFill>
                          <a:effectLst/>
                        </a:rPr>
                        <a:t>glukokortikoid</a:t>
                      </a:r>
                      <a:r>
                        <a:rPr lang="tr-TR" sz="1600" b="1" dirty="0">
                          <a:solidFill>
                            <a:srgbClr val="002060"/>
                          </a:solidFill>
                          <a:effectLst/>
                        </a:rPr>
                        <a:t> dozuna devam edin</a:t>
                      </a:r>
                      <a:endParaRPr lang="tr-TR" sz="1600" b="1" dirty="0">
                        <a:solidFill>
                          <a:srgbClr val="002060"/>
                        </a:solidFill>
                        <a:effectLst/>
                        <a:latin typeface="Times New Roman" panose="02020603050405020304" pitchFamily="18" charset="0"/>
                        <a:ea typeface="Andale Sans UI"/>
                        <a:cs typeface="Tahoma" panose="020B0604030504040204" pitchFamily="34" charset="0"/>
                      </a:endParaRPr>
                    </a:p>
                  </a:txBody>
                  <a:tcPr marL="33020" marR="34925" marT="34925" marB="34925"/>
                </a:tc>
                <a:extLst>
                  <a:ext uri="{0D108BD9-81ED-4DB2-BD59-A6C34878D82A}">
                    <a16:rowId xmlns:a16="http://schemas.microsoft.com/office/drawing/2014/main" val="3886317233"/>
                  </a:ext>
                </a:extLst>
              </a:tr>
            </a:tbl>
          </a:graphicData>
        </a:graphic>
      </p:graphicFrame>
    </p:spTree>
    <p:extLst>
      <p:ext uri="{BB962C8B-B14F-4D97-AF65-F5344CB8AC3E}">
        <p14:creationId xmlns:p14="http://schemas.microsoft.com/office/powerpoint/2010/main" val="2132702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C5093C-94DE-44CE-AD4A-032E70CAB377}"/>
              </a:ext>
            </a:extLst>
          </p:cNvPr>
          <p:cNvSpPr>
            <a:spLocks noGrp="1"/>
          </p:cNvSpPr>
          <p:nvPr>
            <p:ph type="title"/>
          </p:nvPr>
        </p:nvSpPr>
        <p:spPr>
          <a:xfrm>
            <a:off x="2143125" y="374273"/>
            <a:ext cx="9361487" cy="940178"/>
          </a:xfrm>
        </p:spPr>
        <p:txBody>
          <a:bodyPr/>
          <a:lstStyle/>
          <a:p>
            <a:pPr algn="ctr"/>
            <a:r>
              <a:rPr lang="tr-TR" b="1" dirty="0" err="1">
                <a:solidFill>
                  <a:srgbClr val="C00000"/>
                </a:solidFill>
              </a:rPr>
              <a:t>Spondiloartritler</a:t>
            </a:r>
            <a:endParaRPr lang="tr-TR" b="1" dirty="0">
              <a:solidFill>
                <a:srgbClr val="C00000"/>
              </a:solidFill>
            </a:endParaRPr>
          </a:p>
        </p:txBody>
      </p:sp>
      <p:sp>
        <p:nvSpPr>
          <p:cNvPr id="3" name="İçerik Yer Tutucusu 2">
            <a:extLst>
              <a:ext uri="{FF2B5EF4-FFF2-40B4-BE49-F238E27FC236}">
                <a16:creationId xmlns:a16="http://schemas.microsoft.com/office/drawing/2014/main" id="{59B158C4-DD1B-4E1A-B556-4587B8F4E2C0}"/>
              </a:ext>
            </a:extLst>
          </p:cNvPr>
          <p:cNvSpPr>
            <a:spLocks noGrp="1"/>
          </p:cNvSpPr>
          <p:nvPr>
            <p:ph idx="1"/>
          </p:nvPr>
        </p:nvSpPr>
        <p:spPr>
          <a:xfrm>
            <a:off x="1514475" y="1200151"/>
            <a:ext cx="9990137" cy="4868140"/>
          </a:xfrm>
        </p:spPr>
        <p:txBody>
          <a:bodyPr>
            <a:normAutofit/>
          </a:bodyPr>
          <a:lstStyle/>
          <a:p>
            <a:r>
              <a:rPr lang="tr-TR" sz="2000" b="1" dirty="0">
                <a:solidFill>
                  <a:schemeClr val="tx1"/>
                </a:solidFill>
              </a:rPr>
              <a:t>Altta yatan </a:t>
            </a:r>
            <a:r>
              <a:rPr lang="tr-TR" sz="2000" b="1" dirty="0" err="1">
                <a:solidFill>
                  <a:srgbClr val="002060"/>
                </a:solidFill>
              </a:rPr>
              <a:t>romatizmal</a:t>
            </a:r>
            <a:r>
              <a:rPr lang="tr-TR" sz="2000" b="1" dirty="0">
                <a:solidFill>
                  <a:srgbClr val="0070C0"/>
                </a:solidFill>
              </a:rPr>
              <a:t> </a:t>
            </a:r>
            <a:r>
              <a:rPr lang="tr-TR" sz="2000" b="1" dirty="0">
                <a:solidFill>
                  <a:schemeClr val="tx1"/>
                </a:solidFill>
              </a:rPr>
              <a:t>hastalıkları, </a:t>
            </a:r>
            <a:r>
              <a:rPr lang="tr-TR" sz="2000" b="1" dirty="0" err="1">
                <a:solidFill>
                  <a:srgbClr val="0070C0"/>
                </a:solidFill>
              </a:rPr>
              <a:t>immünosupresyon</a:t>
            </a:r>
            <a:r>
              <a:rPr lang="tr-TR" sz="2000" b="1" dirty="0">
                <a:solidFill>
                  <a:schemeClr val="tx1"/>
                </a:solidFill>
              </a:rPr>
              <a:t> dahil tıbbi tedavinin komplikasyonları ve</a:t>
            </a:r>
            <a:r>
              <a:rPr lang="tr-TR" sz="2000" b="1" dirty="0">
                <a:solidFill>
                  <a:srgbClr val="002060"/>
                </a:solidFill>
              </a:rPr>
              <a:t> </a:t>
            </a:r>
            <a:r>
              <a:rPr lang="tr-TR" sz="2000" b="1" dirty="0">
                <a:solidFill>
                  <a:srgbClr val="0070C0"/>
                </a:solidFill>
              </a:rPr>
              <a:t>fonksiyonel durumdaki kısıtlamaları </a:t>
            </a:r>
            <a:r>
              <a:rPr lang="tr-TR" sz="2000" b="1" dirty="0">
                <a:solidFill>
                  <a:schemeClr val="tx1"/>
                </a:solidFill>
              </a:rPr>
              <a:t>nedeniyle farklı problemlere sahip olabilirler</a:t>
            </a:r>
          </a:p>
          <a:p>
            <a:r>
              <a:rPr lang="tr-TR" sz="2000" b="1" dirty="0" err="1">
                <a:solidFill>
                  <a:schemeClr val="tx1"/>
                </a:solidFill>
              </a:rPr>
              <a:t>Preoperatif</a:t>
            </a:r>
            <a:r>
              <a:rPr lang="tr-TR" sz="2000" b="1" dirty="0">
                <a:solidFill>
                  <a:schemeClr val="tx1"/>
                </a:solidFill>
              </a:rPr>
              <a:t> değerlendirmede; hastanın yaşı, eşlik eden hastalıkları, ameliyat pozisyonu, </a:t>
            </a:r>
            <a:r>
              <a:rPr lang="tr-TR" sz="2000" b="1" dirty="0" err="1">
                <a:solidFill>
                  <a:schemeClr val="tx1"/>
                </a:solidFill>
              </a:rPr>
              <a:t>okült</a:t>
            </a:r>
            <a:r>
              <a:rPr lang="tr-TR" sz="2000" b="1" dirty="0">
                <a:solidFill>
                  <a:schemeClr val="tx1"/>
                </a:solidFill>
              </a:rPr>
              <a:t> enfeksiyonlar, </a:t>
            </a:r>
            <a:r>
              <a:rPr lang="tr-TR" sz="2000" b="1" dirty="0" err="1">
                <a:solidFill>
                  <a:schemeClr val="tx1"/>
                </a:solidFill>
              </a:rPr>
              <a:t>servikal</a:t>
            </a:r>
            <a:r>
              <a:rPr lang="tr-TR" sz="2000" b="1" dirty="0">
                <a:solidFill>
                  <a:schemeClr val="tx1"/>
                </a:solidFill>
              </a:rPr>
              <a:t> </a:t>
            </a:r>
            <a:r>
              <a:rPr lang="tr-TR" sz="2000" b="1" dirty="0" err="1">
                <a:solidFill>
                  <a:schemeClr val="tx1"/>
                </a:solidFill>
              </a:rPr>
              <a:t>vertebra</a:t>
            </a:r>
            <a:r>
              <a:rPr lang="tr-TR" sz="2000" b="1" dirty="0">
                <a:solidFill>
                  <a:schemeClr val="tx1"/>
                </a:solidFill>
              </a:rPr>
              <a:t> hastalığı ve  kullandığı ilaçlar göz önünde bulundurulması gereken konulardır </a:t>
            </a:r>
          </a:p>
          <a:p>
            <a:r>
              <a:rPr lang="tr-TR" sz="2000" b="1" dirty="0" err="1">
                <a:solidFill>
                  <a:srgbClr val="0070C0"/>
                </a:solidFill>
                <a:ea typeface="Times New Roman" panose="02020603050405020304" pitchFamily="18" charset="0"/>
              </a:rPr>
              <a:t>Servikal</a:t>
            </a:r>
            <a:r>
              <a:rPr lang="tr-TR" sz="2000" b="1" dirty="0">
                <a:solidFill>
                  <a:srgbClr val="0070C0"/>
                </a:solidFill>
                <a:ea typeface="Times New Roman" panose="02020603050405020304" pitchFamily="18" charset="0"/>
              </a:rPr>
              <a:t> omurga hastalığı</a:t>
            </a:r>
            <a:r>
              <a:rPr lang="tr-TR" sz="2400" b="1" dirty="0">
                <a:solidFill>
                  <a:srgbClr val="7030A0"/>
                </a:solidFill>
                <a:ea typeface="Times New Roman" panose="02020603050405020304" pitchFamily="18" charset="0"/>
              </a:rPr>
              <a:t>: </a:t>
            </a:r>
          </a:p>
          <a:p>
            <a:r>
              <a:rPr lang="tr-TR" sz="2000" b="1" dirty="0" err="1">
                <a:solidFill>
                  <a:schemeClr val="tx1"/>
                </a:solidFill>
                <a:ea typeface="Times New Roman" panose="02020603050405020304" pitchFamily="18" charset="0"/>
              </a:rPr>
              <a:t>Aksiyal</a:t>
            </a:r>
            <a:r>
              <a:rPr lang="tr-TR" sz="2000" b="1" dirty="0">
                <a:solidFill>
                  <a:schemeClr val="tx1"/>
                </a:solidFill>
                <a:ea typeface="Times New Roman" panose="02020603050405020304" pitchFamily="18" charset="0"/>
              </a:rPr>
              <a:t> </a:t>
            </a:r>
            <a:r>
              <a:rPr lang="tr-TR" sz="2000" b="1" dirty="0" err="1">
                <a:solidFill>
                  <a:schemeClr val="tx1"/>
                </a:solidFill>
                <a:ea typeface="Times New Roman" panose="02020603050405020304" pitchFamily="18" charset="0"/>
              </a:rPr>
              <a:t>spondiloartrit</a:t>
            </a:r>
            <a:r>
              <a:rPr lang="tr-TR" sz="2000" b="1" dirty="0">
                <a:solidFill>
                  <a:schemeClr val="tx1"/>
                </a:solidFill>
                <a:ea typeface="Times New Roman" panose="02020603050405020304" pitchFamily="18" charset="0"/>
              </a:rPr>
              <a:t> ve </a:t>
            </a:r>
            <a:r>
              <a:rPr lang="tr-TR" sz="2000" b="1" dirty="0" err="1">
                <a:solidFill>
                  <a:schemeClr val="tx1"/>
                </a:solidFill>
                <a:ea typeface="Times New Roman" panose="02020603050405020304" pitchFamily="18" charset="0"/>
              </a:rPr>
              <a:t>juvenil</a:t>
            </a:r>
            <a:r>
              <a:rPr lang="tr-TR" sz="2000" b="1" dirty="0">
                <a:solidFill>
                  <a:schemeClr val="tx1"/>
                </a:solidFill>
                <a:ea typeface="Times New Roman" panose="02020603050405020304" pitchFamily="18" charset="0"/>
              </a:rPr>
              <a:t> </a:t>
            </a:r>
            <a:r>
              <a:rPr lang="tr-TR" sz="2000" b="1" dirty="0" err="1">
                <a:solidFill>
                  <a:schemeClr val="tx1"/>
                </a:solidFill>
                <a:ea typeface="Times New Roman" panose="02020603050405020304" pitchFamily="18" charset="0"/>
              </a:rPr>
              <a:t>idiyopatik</a:t>
            </a:r>
            <a:r>
              <a:rPr lang="tr-TR" sz="2000" b="1" dirty="0">
                <a:solidFill>
                  <a:schemeClr val="tx1"/>
                </a:solidFill>
                <a:ea typeface="Times New Roman" panose="02020603050405020304" pitchFamily="18" charset="0"/>
              </a:rPr>
              <a:t> </a:t>
            </a:r>
            <a:r>
              <a:rPr lang="tr-TR" sz="2000" b="1" dirty="0" err="1">
                <a:solidFill>
                  <a:schemeClr val="tx1"/>
                </a:solidFill>
                <a:ea typeface="Times New Roman" panose="02020603050405020304" pitchFamily="18" charset="0"/>
              </a:rPr>
              <a:t>artritli</a:t>
            </a:r>
            <a:r>
              <a:rPr lang="tr-TR" sz="2000" b="1" dirty="0">
                <a:solidFill>
                  <a:schemeClr val="tx1"/>
                </a:solidFill>
                <a:ea typeface="Times New Roman" panose="02020603050405020304" pitchFamily="18" charset="0"/>
              </a:rPr>
              <a:t> hastalar </a:t>
            </a:r>
            <a:r>
              <a:rPr lang="tr-TR" sz="2000" b="1" dirty="0" err="1">
                <a:solidFill>
                  <a:schemeClr val="tx1"/>
                </a:solidFill>
                <a:ea typeface="Times New Roman" panose="02020603050405020304" pitchFamily="18" charset="0"/>
              </a:rPr>
              <a:t>servikal</a:t>
            </a:r>
            <a:r>
              <a:rPr lang="tr-TR" sz="2000" b="1" dirty="0">
                <a:solidFill>
                  <a:schemeClr val="tx1"/>
                </a:solidFill>
                <a:ea typeface="Times New Roman" panose="02020603050405020304" pitchFamily="18" charset="0"/>
              </a:rPr>
              <a:t> omurganın </a:t>
            </a:r>
            <a:r>
              <a:rPr lang="tr-TR" sz="2000" b="1" dirty="0" err="1">
                <a:solidFill>
                  <a:schemeClr val="tx1"/>
                </a:solidFill>
                <a:ea typeface="Times New Roman" panose="02020603050405020304" pitchFamily="18" charset="0"/>
              </a:rPr>
              <a:t>instabilitesi</a:t>
            </a:r>
            <a:r>
              <a:rPr lang="tr-TR" sz="2000" b="1" dirty="0">
                <a:solidFill>
                  <a:schemeClr val="tx1"/>
                </a:solidFill>
                <a:ea typeface="Times New Roman" panose="02020603050405020304" pitchFamily="18" charset="0"/>
              </a:rPr>
              <a:t> için risk altında olabilir ve bu hastalarda da </a:t>
            </a:r>
            <a:r>
              <a:rPr lang="tr-TR" sz="2000" b="1" dirty="0" err="1">
                <a:solidFill>
                  <a:srgbClr val="FF0000"/>
                </a:solidFill>
                <a:ea typeface="Times New Roman" panose="02020603050405020304" pitchFamily="18" charset="0"/>
              </a:rPr>
              <a:t>preoperatif</a:t>
            </a:r>
            <a:r>
              <a:rPr lang="tr-TR" sz="2000" b="1" dirty="0">
                <a:solidFill>
                  <a:srgbClr val="FF0000"/>
                </a:solidFill>
                <a:ea typeface="Times New Roman" panose="02020603050405020304" pitchFamily="18" charset="0"/>
              </a:rPr>
              <a:t> radyografiler </a:t>
            </a:r>
            <a:r>
              <a:rPr lang="tr-TR" sz="2000" b="1" dirty="0">
                <a:solidFill>
                  <a:schemeClr val="tx1"/>
                </a:solidFill>
                <a:ea typeface="Times New Roman" panose="02020603050405020304" pitchFamily="18" charset="0"/>
              </a:rPr>
              <a:t>düşünülmelidir </a:t>
            </a:r>
            <a:endParaRPr lang="tr-TR" sz="2000" b="1" dirty="0">
              <a:solidFill>
                <a:schemeClr val="tx1"/>
              </a:solidFill>
            </a:endParaRPr>
          </a:p>
          <a:p>
            <a:endParaRPr lang="tr-TR" sz="2000" b="1" dirty="0">
              <a:solidFill>
                <a:schemeClr val="tx1"/>
              </a:solidFill>
            </a:endParaRPr>
          </a:p>
        </p:txBody>
      </p:sp>
      <p:sp>
        <p:nvSpPr>
          <p:cNvPr id="6" name="Metin kutusu 5">
            <a:extLst>
              <a:ext uri="{FF2B5EF4-FFF2-40B4-BE49-F238E27FC236}">
                <a16:creationId xmlns:a16="http://schemas.microsoft.com/office/drawing/2014/main" id="{0A5CD42D-8220-4357-AB52-D9DC4213F1AC}"/>
              </a:ext>
            </a:extLst>
          </p:cNvPr>
          <p:cNvSpPr txBox="1"/>
          <p:nvPr/>
        </p:nvSpPr>
        <p:spPr>
          <a:xfrm>
            <a:off x="1514474" y="5883564"/>
            <a:ext cx="10086975" cy="600164"/>
          </a:xfrm>
          <a:prstGeom prst="rect">
            <a:avLst/>
          </a:prstGeom>
          <a:noFill/>
        </p:spPr>
        <p:txBody>
          <a:bodyPr wrap="square">
            <a:spAutoFit/>
          </a:bodyPr>
          <a:lstStyle/>
          <a:p>
            <a:pPr algn="just" hangingPunct="0">
              <a:tabLst>
                <a:tab pos="19888200" algn="l"/>
              </a:tabLst>
            </a:pPr>
            <a:r>
              <a:rPr lang="tr-TR" sz="1100" dirty="0"/>
              <a:t>Miller R, </a:t>
            </a:r>
            <a:r>
              <a:rPr lang="tr-TR" sz="1100" dirty="0" err="1"/>
              <a:t>Eriksson</a:t>
            </a:r>
            <a:r>
              <a:rPr lang="tr-TR" sz="1100" dirty="0"/>
              <a:t> L, </a:t>
            </a:r>
            <a:r>
              <a:rPr lang="tr-TR" sz="1100" dirty="0" err="1"/>
              <a:t>Fleisher</a:t>
            </a:r>
            <a:r>
              <a:rPr lang="tr-TR" sz="1100" dirty="0"/>
              <a:t> L, </a:t>
            </a:r>
            <a:r>
              <a:rPr lang="tr-TR" sz="1100" dirty="0" err="1"/>
              <a:t>Wiener</a:t>
            </a:r>
            <a:r>
              <a:rPr lang="tr-TR" sz="1100" dirty="0"/>
              <a:t>-</a:t>
            </a:r>
            <a:r>
              <a:rPr lang="tr-TR" sz="1100" dirty="0" err="1"/>
              <a:t>Kronish</a:t>
            </a:r>
            <a:r>
              <a:rPr lang="tr-TR" sz="1100" dirty="0"/>
              <a:t> J, </a:t>
            </a:r>
            <a:r>
              <a:rPr lang="tr-TR" sz="1100" dirty="0" err="1"/>
              <a:t>Cohen</a:t>
            </a:r>
            <a:r>
              <a:rPr lang="tr-TR" sz="1100" dirty="0"/>
              <a:t> N, </a:t>
            </a:r>
            <a:r>
              <a:rPr lang="tr-TR" sz="1100" dirty="0" err="1"/>
              <a:t>Young</a:t>
            </a:r>
            <a:r>
              <a:rPr lang="tr-TR" sz="1100" dirty="0"/>
              <a:t> W. </a:t>
            </a:r>
            <a:r>
              <a:rPr lang="tr-TR" sz="1100" dirty="0" err="1"/>
              <a:t>Miller's</a:t>
            </a:r>
            <a:r>
              <a:rPr lang="tr-TR" sz="1100" dirty="0"/>
              <a:t> </a:t>
            </a:r>
            <a:r>
              <a:rPr lang="tr-TR" sz="1100" dirty="0" err="1"/>
              <a:t>anesthesia</a:t>
            </a:r>
            <a:r>
              <a:rPr lang="tr-TR" sz="1100" dirty="0"/>
              <a:t> e-</a:t>
            </a:r>
            <a:r>
              <a:rPr lang="tr-TR" sz="1100" dirty="0" err="1"/>
              <a:t>book</a:t>
            </a:r>
            <a:r>
              <a:rPr lang="tr-TR" sz="1100" dirty="0"/>
              <a:t>. </a:t>
            </a:r>
            <a:r>
              <a:rPr lang="tr-TR" sz="1100" dirty="0" err="1"/>
              <a:t>Elsevier</a:t>
            </a:r>
            <a:r>
              <a:rPr lang="tr-TR" sz="1100" dirty="0"/>
              <a:t> </a:t>
            </a:r>
            <a:r>
              <a:rPr lang="tr-TR" sz="1100" dirty="0" err="1"/>
              <a:t>Health</a:t>
            </a:r>
            <a:r>
              <a:rPr lang="tr-TR" sz="1100" dirty="0"/>
              <a:t> </a:t>
            </a:r>
            <a:r>
              <a:rPr lang="tr-TR" sz="1100" dirty="0" err="1"/>
              <a:t>Sciences</a:t>
            </a:r>
            <a:r>
              <a:rPr lang="tr-TR" sz="1100" dirty="0"/>
              <a:t>, 2014. p.1102-2392.</a:t>
            </a:r>
            <a:r>
              <a:rPr lang="tr-TR" sz="1100" dirty="0" err="1"/>
              <a:t>Gladman</a:t>
            </a:r>
            <a:r>
              <a:rPr lang="tr-TR" sz="1100" dirty="0"/>
              <a:t> D. </a:t>
            </a:r>
            <a:r>
              <a:rPr lang="tr-TR" sz="1100" dirty="0" err="1"/>
              <a:t>Clinical</a:t>
            </a:r>
            <a:r>
              <a:rPr lang="tr-TR" sz="1100" dirty="0"/>
              <a:t> </a:t>
            </a:r>
            <a:r>
              <a:rPr lang="tr-TR" sz="1100" dirty="0" err="1"/>
              <a:t>aspects</a:t>
            </a:r>
            <a:r>
              <a:rPr lang="tr-TR" sz="1100" dirty="0"/>
              <a:t> of </a:t>
            </a:r>
            <a:r>
              <a:rPr lang="tr-TR" sz="1100" dirty="0" err="1"/>
              <a:t>the</a:t>
            </a:r>
            <a:r>
              <a:rPr lang="tr-TR" sz="1100" dirty="0"/>
              <a:t> </a:t>
            </a:r>
            <a:r>
              <a:rPr lang="tr-TR" sz="1100" dirty="0" err="1"/>
              <a:t>spondyloarthropathies</a:t>
            </a:r>
            <a:r>
              <a:rPr lang="tr-TR" sz="1100" dirty="0"/>
              <a:t>. </a:t>
            </a:r>
            <a:r>
              <a:rPr lang="tr-TR" sz="1100" dirty="0" err="1"/>
              <a:t>The</a:t>
            </a:r>
            <a:r>
              <a:rPr lang="tr-TR" sz="1100" dirty="0"/>
              <a:t> </a:t>
            </a:r>
            <a:r>
              <a:rPr lang="tr-TR" sz="1100" dirty="0" err="1"/>
              <a:t>American</a:t>
            </a:r>
            <a:r>
              <a:rPr lang="tr-TR" sz="1100" dirty="0"/>
              <a:t> </a:t>
            </a:r>
            <a:r>
              <a:rPr lang="tr-TR" sz="1100" dirty="0" err="1"/>
              <a:t>journal</a:t>
            </a:r>
            <a:r>
              <a:rPr lang="tr-TR" sz="1100" dirty="0"/>
              <a:t> of </a:t>
            </a:r>
            <a:r>
              <a:rPr lang="tr-TR" sz="1100" dirty="0" err="1"/>
              <a:t>the</a:t>
            </a:r>
            <a:r>
              <a:rPr lang="tr-TR" sz="1100" dirty="0"/>
              <a:t> </a:t>
            </a:r>
            <a:r>
              <a:rPr lang="tr-TR" sz="1100" dirty="0" err="1"/>
              <a:t>medical</a:t>
            </a:r>
            <a:r>
              <a:rPr lang="tr-TR" sz="1100" dirty="0"/>
              <a:t> </a:t>
            </a:r>
            <a:r>
              <a:rPr lang="tr-TR" sz="1100" dirty="0" err="1"/>
              <a:t>sciences</a:t>
            </a:r>
            <a:r>
              <a:rPr lang="tr-TR" sz="1100" dirty="0"/>
              <a:t>, 1998. 316(4):234-238.</a:t>
            </a:r>
          </a:p>
          <a:p>
            <a:pPr lvl="0" algn="just" hangingPunct="0">
              <a:tabLst>
                <a:tab pos="19888200" algn="l"/>
              </a:tabLst>
            </a:pP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Mallory</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Halasz</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Clarke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Advances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treatment</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cervical</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rheumatoid</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surgery</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morbidity</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World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Journal</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Orthopedics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2014, 5.3: 292.</a:t>
            </a:r>
            <a:endParaRPr lang="tr-TR" sz="1100" kern="1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416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07127" y="1580323"/>
            <a:ext cx="9897485" cy="5178286"/>
          </a:xfrm>
        </p:spPr>
        <p:txBody>
          <a:bodyPr>
            <a:normAutofit/>
          </a:bodyPr>
          <a:lstStyle/>
          <a:p>
            <a:r>
              <a:rPr lang="tr-TR" sz="2000" b="1" dirty="0" err="1">
                <a:solidFill>
                  <a:schemeClr val="tx1"/>
                </a:solidFill>
              </a:rPr>
              <a:t>Antifosfolipid</a:t>
            </a:r>
            <a:r>
              <a:rPr lang="tr-TR" sz="2000" b="1" dirty="0">
                <a:solidFill>
                  <a:schemeClr val="tx1"/>
                </a:solidFill>
              </a:rPr>
              <a:t> (AFL) antikorları pozitif veya </a:t>
            </a:r>
            <a:r>
              <a:rPr lang="tr-TR" sz="2000" b="1" dirty="0" err="1">
                <a:solidFill>
                  <a:srgbClr val="0070C0"/>
                </a:solidFill>
              </a:rPr>
              <a:t>antifosfolipid</a:t>
            </a:r>
            <a:r>
              <a:rPr lang="tr-TR" sz="2000" b="1" dirty="0">
                <a:solidFill>
                  <a:srgbClr val="0070C0"/>
                </a:solidFill>
              </a:rPr>
              <a:t> sendromu (AFS) </a:t>
            </a:r>
            <a:r>
              <a:rPr lang="tr-TR" sz="2000" b="1" dirty="0">
                <a:solidFill>
                  <a:schemeClr val="tx1"/>
                </a:solidFill>
              </a:rPr>
              <a:t>olan hastalarda </a:t>
            </a:r>
            <a:r>
              <a:rPr lang="tr-TR" sz="2000" b="1" dirty="0" err="1">
                <a:solidFill>
                  <a:schemeClr val="tx1"/>
                </a:solidFill>
              </a:rPr>
              <a:t>obstetrik</a:t>
            </a:r>
            <a:r>
              <a:rPr lang="tr-TR" sz="2000" b="1" dirty="0">
                <a:solidFill>
                  <a:schemeClr val="tx1"/>
                </a:solidFill>
              </a:rPr>
              <a:t> ve </a:t>
            </a:r>
            <a:r>
              <a:rPr lang="tr-TR" sz="2000" b="1" dirty="0" err="1">
                <a:solidFill>
                  <a:schemeClr val="tx1"/>
                </a:solidFill>
              </a:rPr>
              <a:t>kardiak</a:t>
            </a:r>
            <a:r>
              <a:rPr lang="tr-TR" sz="2000" b="1" dirty="0">
                <a:solidFill>
                  <a:schemeClr val="tx1"/>
                </a:solidFill>
              </a:rPr>
              <a:t> anestezi </a:t>
            </a:r>
            <a:r>
              <a:rPr lang="tr-TR" sz="2000" b="1" dirty="0" err="1">
                <a:solidFill>
                  <a:schemeClr val="tx1"/>
                </a:solidFill>
              </a:rPr>
              <a:t>tromboz</a:t>
            </a:r>
            <a:r>
              <a:rPr lang="tr-TR" sz="2000" b="1" dirty="0">
                <a:solidFill>
                  <a:schemeClr val="tx1"/>
                </a:solidFill>
              </a:rPr>
              <a:t> riski açısından uzman bir merkezde </a:t>
            </a:r>
            <a:r>
              <a:rPr lang="tr-TR" sz="2000" b="1" dirty="0" err="1">
                <a:solidFill>
                  <a:schemeClr val="tx1"/>
                </a:solidFill>
              </a:rPr>
              <a:t>multidisipliner</a:t>
            </a:r>
            <a:r>
              <a:rPr lang="tr-TR" sz="2000" b="1" dirty="0">
                <a:solidFill>
                  <a:schemeClr val="tx1"/>
                </a:solidFill>
              </a:rPr>
              <a:t> yönetim ile gerçekleştirilmeli</a:t>
            </a:r>
          </a:p>
          <a:p>
            <a:r>
              <a:rPr lang="tr-TR" sz="2000" b="1" dirty="0">
                <a:solidFill>
                  <a:schemeClr val="tx1"/>
                </a:solidFill>
              </a:rPr>
              <a:t>Ortopedik veya </a:t>
            </a:r>
            <a:r>
              <a:rPr lang="tr-TR" sz="2000" b="1" dirty="0" err="1">
                <a:solidFill>
                  <a:schemeClr val="tx1"/>
                </a:solidFill>
              </a:rPr>
              <a:t>vasküler</a:t>
            </a:r>
            <a:r>
              <a:rPr lang="tr-TR" sz="2000" b="1" dirty="0">
                <a:solidFill>
                  <a:schemeClr val="tx1"/>
                </a:solidFill>
              </a:rPr>
              <a:t> cerrahi gibi önemli </a:t>
            </a:r>
            <a:r>
              <a:rPr lang="tr-TR" sz="2000" b="1" dirty="0" err="1">
                <a:solidFill>
                  <a:schemeClr val="tx1"/>
                </a:solidFill>
              </a:rPr>
              <a:t>trombotik</a:t>
            </a:r>
            <a:r>
              <a:rPr lang="tr-TR" sz="2000" b="1" dirty="0">
                <a:solidFill>
                  <a:schemeClr val="tx1"/>
                </a:solidFill>
              </a:rPr>
              <a:t> komplikasyon riski yüksek olan prosedürlerde </a:t>
            </a:r>
            <a:r>
              <a:rPr lang="tr-TR" sz="2000" b="1" dirty="0" err="1">
                <a:solidFill>
                  <a:schemeClr val="tx1"/>
                </a:solidFill>
              </a:rPr>
              <a:t>trombofilaksi</a:t>
            </a:r>
            <a:endParaRPr lang="tr-TR" sz="2000" b="1" dirty="0">
              <a:solidFill>
                <a:schemeClr val="tx1"/>
              </a:solidFill>
            </a:endParaRPr>
          </a:p>
          <a:p>
            <a:r>
              <a:rPr lang="tr-TR" sz="2000" b="1" dirty="0" err="1">
                <a:solidFill>
                  <a:schemeClr val="tx1"/>
                </a:solidFill>
              </a:rPr>
              <a:t>SLE’de</a:t>
            </a:r>
            <a:r>
              <a:rPr lang="tr-TR" sz="2000" b="1" dirty="0">
                <a:solidFill>
                  <a:schemeClr val="tx1"/>
                </a:solidFill>
              </a:rPr>
              <a:t> </a:t>
            </a:r>
            <a:r>
              <a:rPr lang="tr-TR" sz="2000" b="1" dirty="0" err="1">
                <a:solidFill>
                  <a:schemeClr val="tx1"/>
                </a:solidFill>
              </a:rPr>
              <a:t>ateroskleroza</a:t>
            </a:r>
            <a:r>
              <a:rPr lang="tr-TR" sz="2000" b="1" dirty="0">
                <a:solidFill>
                  <a:schemeClr val="tx1"/>
                </a:solidFill>
              </a:rPr>
              <a:t> yatkınlık, </a:t>
            </a:r>
            <a:r>
              <a:rPr lang="tr-TR" sz="2000" b="1" dirty="0" err="1">
                <a:solidFill>
                  <a:schemeClr val="tx1"/>
                </a:solidFill>
              </a:rPr>
              <a:t>miyokard</a:t>
            </a:r>
            <a:r>
              <a:rPr lang="tr-TR" sz="2000" b="1" dirty="0">
                <a:solidFill>
                  <a:schemeClr val="tx1"/>
                </a:solidFill>
              </a:rPr>
              <a:t> </a:t>
            </a:r>
            <a:r>
              <a:rPr lang="tr-TR" sz="2000" b="1" dirty="0" err="1">
                <a:solidFill>
                  <a:schemeClr val="tx1"/>
                </a:solidFill>
              </a:rPr>
              <a:t>infarktüsü</a:t>
            </a:r>
            <a:r>
              <a:rPr lang="tr-TR" sz="2000" b="1" dirty="0">
                <a:solidFill>
                  <a:schemeClr val="tx1"/>
                </a:solidFill>
              </a:rPr>
              <a:t> (MI) riski 52 kat fazla</a:t>
            </a:r>
          </a:p>
          <a:p>
            <a:r>
              <a:rPr lang="tr-TR" sz="2000" b="1" dirty="0" err="1">
                <a:solidFill>
                  <a:schemeClr val="tx1"/>
                </a:solidFill>
              </a:rPr>
              <a:t>Miyokardiyal</a:t>
            </a:r>
            <a:r>
              <a:rPr lang="tr-TR" sz="2000" b="1" dirty="0">
                <a:solidFill>
                  <a:schemeClr val="tx1"/>
                </a:solidFill>
              </a:rPr>
              <a:t> </a:t>
            </a:r>
            <a:r>
              <a:rPr lang="tr-TR" sz="2000" b="1" dirty="0" err="1">
                <a:solidFill>
                  <a:schemeClr val="tx1"/>
                </a:solidFill>
              </a:rPr>
              <a:t>iskemi</a:t>
            </a:r>
            <a:r>
              <a:rPr lang="tr-TR" sz="2000" b="1" dirty="0">
                <a:solidFill>
                  <a:schemeClr val="tx1"/>
                </a:solidFill>
              </a:rPr>
              <a:t> riski için </a:t>
            </a:r>
            <a:r>
              <a:rPr lang="tr-TR" sz="2000" b="1" dirty="0">
                <a:solidFill>
                  <a:srgbClr val="0070C0"/>
                </a:solidFill>
              </a:rPr>
              <a:t>EKG</a:t>
            </a:r>
          </a:p>
          <a:p>
            <a:r>
              <a:rPr lang="tr-TR" sz="2000" b="1" dirty="0">
                <a:solidFill>
                  <a:schemeClr val="tx1"/>
                </a:solidFill>
              </a:rPr>
              <a:t>Anestezi tekniğinin seçiminde</a:t>
            </a:r>
            <a:r>
              <a:rPr lang="tr-TR" sz="2000" b="1" dirty="0">
                <a:solidFill>
                  <a:srgbClr val="0070C0"/>
                </a:solidFill>
              </a:rPr>
              <a:t>, </a:t>
            </a:r>
            <a:r>
              <a:rPr lang="tr-TR" sz="2000" b="1" dirty="0" err="1">
                <a:solidFill>
                  <a:srgbClr val="0070C0"/>
                </a:solidFill>
              </a:rPr>
              <a:t>immünosüpresanlar</a:t>
            </a:r>
            <a:r>
              <a:rPr lang="tr-TR" sz="2000" b="1" dirty="0">
                <a:solidFill>
                  <a:srgbClr val="0070C0"/>
                </a:solidFill>
              </a:rPr>
              <a:t> ile olası </a:t>
            </a:r>
            <a:r>
              <a:rPr lang="tr-TR" sz="2000" b="1" dirty="0">
                <a:solidFill>
                  <a:srgbClr val="FF0000"/>
                </a:solidFill>
              </a:rPr>
              <a:t>ilaç etkileşimleri</a:t>
            </a:r>
            <a:r>
              <a:rPr lang="tr-TR" sz="2000" b="1" dirty="0">
                <a:solidFill>
                  <a:schemeClr val="tx1"/>
                </a:solidFill>
              </a:rPr>
              <a:t>, bilinmeyen </a:t>
            </a:r>
            <a:r>
              <a:rPr lang="tr-TR" sz="2000" b="1" dirty="0" err="1">
                <a:solidFill>
                  <a:srgbClr val="0070C0"/>
                </a:solidFill>
              </a:rPr>
              <a:t>miyokardiyal</a:t>
            </a:r>
            <a:r>
              <a:rPr lang="tr-TR" sz="2000" b="1" dirty="0">
                <a:solidFill>
                  <a:srgbClr val="0070C0"/>
                </a:solidFill>
              </a:rPr>
              <a:t> </a:t>
            </a:r>
            <a:r>
              <a:rPr lang="tr-TR" sz="2000" b="1" dirty="0" err="1">
                <a:solidFill>
                  <a:srgbClr val="0070C0"/>
                </a:solidFill>
              </a:rPr>
              <a:t>iskemi</a:t>
            </a:r>
            <a:r>
              <a:rPr lang="tr-TR" sz="2000" b="1" dirty="0">
                <a:solidFill>
                  <a:srgbClr val="0070C0"/>
                </a:solidFill>
              </a:rPr>
              <a:t> ve </a:t>
            </a:r>
            <a:r>
              <a:rPr lang="tr-TR" sz="2000" b="1" dirty="0" err="1">
                <a:solidFill>
                  <a:srgbClr val="0070C0"/>
                </a:solidFill>
              </a:rPr>
              <a:t>trombotik</a:t>
            </a:r>
            <a:r>
              <a:rPr lang="tr-TR" sz="2000" b="1" dirty="0">
                <a:solidFill>
                  <a:srgbClr val="0070C0"/>
                </a:solidFill>
              </a:rPr>
              <a:t> risk hesaba katılmalı</a:t>
            </a:r>
          </a:p>
          <a:p>
            <a:endParaRPr lang="tr-TR" sz="2000" b="1" dirty="0">
              <a:solidFill>
                <a:srgbClr val="0070C0"/>
              </a:solidFill>
            </a:endParaRPr>
          </a:p>
          <a:p>
            <a:endParaRPr lang="tr-TR" b="1" dirty="0">
              <a:solidFill>
                <a:schemeClr val="tx1"/>
              </a:solidFill>
            </a:endParaRPr>
          </a:p>
          <a:p>
            <a:endParaRPr lang="tr-TR" dirty="0"/>
          </a:p>
        </p:txBody>
      </p:sp>
      <p:sp>
        <p:nvSpPr>
          <p:cNvPr id="5" name="Rectangle 1"/>
          <p:cNvSpPr>
            <a:spLocks noChangeArrowheads="1"/>
          </p:cNvSpPr>
          <p:nvPr/>
        </p:nvSpPr>
        <p:spPr bwMode="auto">
          <a:xfrm>
            <a:off x="1736436" y="6216073"/>
            <a:ext cx="10455563"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Weiss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S,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Nyzio</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JB,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Cines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D,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Detre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 Milas BL,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Narula</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N, et al.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Antiphospholipid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syndrome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intraoperative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postoperative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anticoagulation</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in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cardiac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surgery</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Cardiothorac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Vasc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Anesth</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2008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Oct</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;22(5):735-9.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doi</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10.1053/j.</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jvca</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.2008.01.021.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Epub</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2008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Apr</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23. PMID: 18922433.</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6" name="1 Başlık">
            <a:extLst>
              <a:ext uri="{FF2B5EF4-FFF2-40B4-BE49-F238E27FC236}">
                <a16:creationId xmlns:a16="http://schemas.microsoft.com/office/drawing/2014/main" id="{289D49AB-D4CE-40DD-959C-FA808901636C}"/>
              </a:ext>
            </a:extLst>
          </p:cNvPr>
          <p:cNvSpPr>
            <a:spLocks noGrp="1"/>
          </p:cNvSpPr>
          <p:nvPr>
            <p:ph type="title"/>
          </p:nvPr>
        </p:nvSpPr>
        <p:spPr>
          <a:xfrm>
            <a:off x="2592388" y="623888"/>
            <a:ext cx="8912225" cy="215900"/>
          </a:xfrm>
        </p:spPr>
        <p:txBody>
          <a:bodyPr>
            <a:normAutofit fontScale="90000"/>
          </a:bodyPr>
          <a:lstStyle/>
          <a:p>
            <a:pPr algn="ctr"/>
            <a:r>
              <a:rPr lang="tr-TR" sz="3200" b="1" dirty="0">
                <a:solidFill>
                  <a:srgbClr val="C00000"/>
                </a:solidFill>
              </a:rPr>
              <a:t>Sistemik </a:t>
            </a:r>
            <a:r>
              <a:rPr lang="tr-TR" sz="3200" b="1" dirty="0" err="1">
                <a:solidFill>
                  <a:srgbClr val="C00000"/>
                </a:solidFill>
              </a:rPr>
              <a:t>Lupus</a:t>
            </a:r>
            <a:r>
              <a:rPr lang="tr-TR" sz="3200" b="1" dirty="0">
                <a:solidFill>
                  <a:srgbClr val="C00000"/>
                </a:solidFill>
              </a:rPr>
              <a:t> </a:t>
            </a:r>
            <a:r>
              <a:rPr lang="tr-TR" sz="3200" b="1" dirty="0" err="1">
                <a:solidFill>
                  <a:srgbClr val="C00000"/>
                </a:solidFill>
              </a:rPr>
              <a:t>Eritematosus</a:t>
            </a:r>
            <a:endParaRPr lang="tr-TR" sz="3200" b="1"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92925" y="624110"/>
            <a:ext cx="8911687" cy="261715"/>
          </a:xfrm>
        </p:spPr>
        <p:txBody>
          <a:bodyPr>
            <a:normAutofit fontScale="90000"/>
          </a:bodyPr>
          <a:lstStyle/>
          <a:p>
            <a:endParaRPr lang="tr-TR" dirty="0"/>
          </a:p>
        </p:txBody>
      </p:sp>
      <p:sp>
        <p:nvSpPr>
          <p:cNvPr id="3" name="2 İçerik Yer Tutucusu"/>
          <p:cNvSpPr>
            <a:spLocks noGrp="1"/>
          </p:cNvSpPr>
          <p:nvPr>
            <p:ph idx="1"/>
          </p:nvPr>
        </p:nvSpPr>
        <p:spPr>
          <a:xfrm>
            <a:off x="1485900" y="1918252"/>
            <a:ext cx="10018712" cy="3826766"/>
          </a:xfrm>
        </p:spPr>
        <p:txBody>
          <a:bodyPr>
            <a:normAutofit/>
          </a:bodyPr>
          <a:lstStyle/>
          <a:p>
            <a:r>
              <a:rPr lang="tr-TR" sz="2400" b="1" dirty="0" err="1">
                <a:solidFill>
                  <a:srgbClr val="FF0000"/>
                </a:solidFill>
              </a:rPr>
              <a:t>Epidural</a:t>
            </a:r>
            <a:r>
              <a:rPr lang="tr-TR" sz="2400" b="1" dirty="0">
                <a:solidFill>
                  <a:srgbClr val="FF0000"/>
                </a:solidFill>
              </a:rPr>
              <a:t> blok</a:t>
            </a:r>
            <a:r>
              <a:rPr lang="tr-TR" sz="2400" b="1" dirty="0"/>
              <a:t> </a:t>
            </a:r>
            <a:r>
              <a:rPr lang="tr-TR" sz="2400" b="1" dirty="0" err="1"/>
              <a:t>trombosit</a:t>
            </a:r>
            <a:r>
              <a:rPr lang="tr-TR" sz="2400" b="1" dirty="0"/>
              <a:t> sayısı</a:t>
            </a:r>
            <a:r>
              <a:rPr lang="tr-TR" sz="2400" b="1" dirty="0">
                <a:solidFill>
                  <a:srgbClr val="FF0000"/>
                </a:solidFill>
              </a:rPr>
              <a:t>&gt; 100.000 </a:t>
            </a:r>
            <a:r>
              <a:rPr lang="tr-TR" sz="2400" b="1" dirty="0"/>
              <a:t>ise</a:t>
            </a:r>
            <a:r>
              <a:rPr lang="tr-TR" sz="2400" b="1" dirty="0">
                <a:solidFill>
                  <a:srgbClr val="FF0000"/>
                </a:solidFill>
              </a:rPr>
              <a:t> </a:t>
            </a:r>
          </a:p>
          <a:p>
            <a:r>
              <a:rPr lang="tr-TR" sz="2400" b="1" dirty="0" err="1">
                <a:solidFill>
                  <a:srgbClr val="FF0000"/>
                </a:solidFill>
              </a:rPr>
              <a:t>Spinal</a:t>
            </a:r>
            <a:r>
              <a:rPr lang="tr-TR" sz="2400" b="1" dirty="0">
                <a:solidFill>
                  <a:srgbClr val="FF0000"/>
                </a:solidFill>
              </a:rPr>
              <a:t> blok </a:t>
            </a:r>
            <a:r>
              <a:rPr lang="tr-TR" sz="2400" b="1" dirty="0" err="1">
                <a:solidFill>
                  <a:schemeClr val="tx1"/>
                </a:solidFill>
              </a:rPr>
              <a:t>trombosit</a:t>
            </a:r>
            <a:r>
              <a:rPr lang="tr-TR" sz="2400" b="1" dirty="0">
                <a:solidFill>
                  <a:schemeClr val="tx1"/>
                </a:solidFill>
              </a:rPr>
              <a:t> sayısı</a:t>
            </a:r>
            <a:r>
              <a:rPr lang="tr-TR" sz="2400" b="1" dirty="0">
                <a:solidFill>
                  <a:srgbClr val="FF0000"/>
                </a:solidFill>
              </a:rPr>
              <a:t>&gt; 50.000</a:t>
            </a:r>
            <a:r>
              <a:rPr lang="tr-TR" sz="2400" b="1" dirty="0"/>
              <a:t>, uygulanabilir</a:t>
            </a:r>
          </a:p>
          <a:p>
            <a:r>
              <a:rPr lang="tr-TR" sz="2400" b="1" i="1" dirty="0" err="1"/>
              <a:t>American</a:t>
            </a:r>
            <a:r>
              <a:rPr lang="tr-TR" sz="2400" b="1" i="1" dirty="0"/>
              <a:t> </a:t>
            </a:r>
            <a:r>
              <a:rPr lang="tr-TR" sz="2400" b="1" i="1" dirty="0" err="1"/>
              <a:t>Society</a:t>
            </a:r>
            <a:r>
              <a:rPr lang="tr-TR" sz="2400" b="1" i="1" dirty="0"/>
              <a:t> of </a:t>
            </a:r>
            <a:r>
              <a:rPr lang="tr-TR" sz="2400" b="1" i="1" dirty="0" err="1"/>
              <a:t>Anesthesiologists</a:t>
            </a:r>
            <a:r>
              <a:rPr lang="tr-TR" sz="2400" b="1" i="1" dirty="0"/>
              <a:t> </a:t>
            </a:r>
            <a:r>
              <a:rPr lang="tr-TR" sz="2400" b="1" i="1" dirty="0" err="1"/>
              <a:t>task</a:t>
            </a:r>
            <a:r>
              <a:rPr lang="tr-TR" sz="2400" b="1" i="1" dirty="0"/>
              <a:t> </a:t>
            </a:r>
            <a:r>
              <a:rPr lang="tr-TR" sz="2400" b="1" i="1" dirty="0" err="1"/>
              <a:t>force</a:t>
            </a:r>
            <a:r>
              <a:rPr lang="tr-TR" sz="2400" b="1" i="1" dirty="0"/>
              <a:t> II,</a:t>
            </a:r>
            <a:r>
              <a:rPr lang="tr-TR" sz="2400" b="1" dirty="0"/>
              <a:t> </a:t>
            </a:r>
            <a:r>
              <a:rPr lang="tr-TR" sz="2400" b="1" dirty="0" err="1"/>
              <a:t>trombosit</a:t>
            </a:r>
            <a:r>
              <a:rPr lang="tr-TR" sz="2400" b="1" dirty="0"/>
              <a:t> sayısı </a:t>
            </a:r>
            <a:r>
              <a:rPr lang="tr-TR" sz="2400" b="1" dirty="0">
                <a:solidFill>
                  <a:srgbClr val="FF0000"/>
                </a:solidFill>
              </a:rPr>
              <a:t>&lt;20.000 </a:t>
            </a:r>
            <a:r>
              <a:rPr lang="tr-TR" sz="2400" b="1" dirty="0"/>
              <a:t>ise ve klinik kanama belirtileri varsa </a:t>
            </a:r>
            <a:r>
              <a:rPr lang="tr-TR" sz="2400" b="1" dirty="0" err="1">
                <a:solidFill>
                  <a:srgbClr val="FF0000"/>
                </a:solidFill>
              </a:rPr>
              <a:t>trombosit</a:t>
            </a:r>
            <a:r>
              <a:rPr lang="tr-TR" sz="2400" b="1" dirty="0">
                <a:solidFill>
                  <a:srgbClr val="FF0000"/>
                </a:solidFill>
              </a:rPr>
              <a:t> transfüzyonunu </a:t>
            </a:r>
            <a:r>
              <a:rPr lang="tr-TR" sz="2400" b="1" dirty="0"/>
              <a:t>önermektedir</a:t>
            </a:r>
          </a:p>
          <a:p>
            <a:r>
              <a:rPr lang="tr-TR" sz="2400" b="1" dirty="0">
                <a:solidFill>
                  <a:srgbClr val="0070C0"/>
                </a:solidFill>
              </a:rPr>
              <a:t>Ilık sıvılar </a:t>
            </a:r>
            <a:r>
              <a:rPr lang="tr-TR" sz="2400" b="1" dirty="0"/>
              <a:t>kullanılarak ve vücudun açıkta kalan kısımlarının </a:t>
            </a:r>
            <a:r>
              <a:rPr lang="tr-TR" sz="2400" b="1" dirty="0">
                <a:solidFill>
                  <a:srgbClr val="0070C0"/>
                </a:solidFill>
              </a:rPr>
              <a:t>örtülmesiyle</a:t>
            </a:r>
            <a:r>
              <a:rPr lang="tr-TR" sz="2400" b="1" dirty="0"/>
              <a:t> </a:t>
            </a:r>
            <a:r>
              <a:rPr lang="tr-TR" sz="2400" b="1" dirty="0" err="1">
                <a:solidFill>
                  <a:srgbClr val="FF0000"/>
                </a:solidFill>
              </a:rPr>
              <a:t>normoterminin</a:t>
            </a:r>
            <a:r>
              <a:rPr lang="tr-TR" sz="2400" b="1" dirty="0"/>
              <a:t> sürdürülmesi </a:t>
            </a:r>
            <a:r>
              <a:rPr lang="tr-TR" sz="2400" b="1" dirty="0" err="1"/>
              <a:t>raynaud</a:t>
            </a:r>
            <a:r>
              <a:rPr lang="tr-TR" sz="2400" b="1" dirty="0"/>
              <a:t> fenomeninin etkisini azaltır</a:t>
            </a:r>
          </a:p>
          <a:p>
            <a:endParaRPr lang="tr-TR" sz="2400" b="1" dirty="0"/>
          </a:p>
          <a:p>
            <a:endParaRPr lang="tr-TR" dirty="0"/>
          </a:p>
        </p:txBody>
      </p:sp>
      <p:sp>
        <p:nvSpPr>
          <p:cNvPr id="5" name="Rectangle 1"/>
          <p:cNvSpPr>
            <a:spLocks noChangeArrowheads="1"/>
          </p:cNvSpPr>
          <p:nvPr/>
        </p:nvSpPr>
        <p:spPr bwMode="auto">
          <a:xfrm>
            <a:off x="771525" y="5867400"/>
            <a:ext cx="1142047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Weiss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S,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Nyzio</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JB,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Cines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D,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Detre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 Milas BL,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Narula</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N, et al.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Antiphospholipid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syndrome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intraoperative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postoperative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anticoagulation</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in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cardiac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surgery</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Cardiothorac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Vasc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Anesth</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2008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Oct</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;22(5):735-9.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doi</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10.1053/j.</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jvca</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.2008.01.021.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Epub</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2008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Apr</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23. PMID: 18922433.</a:t>
            </a:r>
            <a:endParaRPr kumimoji="0" lang="tr-TR"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000" b="0" i="0" u="none" strike="noStrike" cap="none" normalizeH="0" baseline="0" dirty="0">
                <a:ln>
                  <a:noFill/>
                </a:ln>
                <a:solidFill>
                  <a:schemeClr val="tx1"/>
                </a:solidFill>
                <a:effectLst/>
                <a:latin typeface="Times New Roman" pitchFamily="18" charset="0"/>
                <a:cs typeface="Times New Roman" pitchFamily="18" charset="0"/>
              </a:rPr>
              <a:t>Ben-</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Menachem</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E.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Review</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article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systemic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lupus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erythematosus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review</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for</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anesthesiologists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Anesth</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Analg</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2010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Sep</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;111(3):665-76.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doi</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10.1213/ANE.0b013e3181e8138e.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Epub</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2010 Jul 2. PMID: 20601448.</a:t>
            </a:r>
            <a:endParaRPr kumimoji="0" lang="tr-TR"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Paranjpe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JS,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Thote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RJ.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Perioperative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considerations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of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systemic</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lupus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erythematosus</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antiphospholipid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syndrome</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Med</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J DY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Patil</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err="1">
                <a:ln>
                  <a:noFill/>
                </a:ln>
                <a:solidFill>
                  <a:schemeClr val="tx1"/>
                </a:solidFill>
                <a:effectLst/>
                <a:latin typeface="Times New Roman" pitchFamily="18" charset="0"/>
                <a:cs typeface="Times New Roman" pitchFamily="18" charset="0"/>
              </a:rPr>
              <a:t>Univ</a:t>
            </a:r>
            <a:r>
              <a:rPr kumimoji="0" lang="tr-TR" sz="1000" b="0" i="0" u="none" strike="noStrike" cap="none" normalizeH="0" baseline="0" dirty="0">
                <a:ln>
                  <a:noFill/>
                </a:ln>
                <a:solidFill>
                  <a:schemeClr val="tx1"/>
                </a:solidFill>
                <a:effectLst/>
                <a:latin typeface="Times New Roman" pitchFamily="18" charset="0"/>
                <a:cs typeface="Times New Roman" pitchFamily="18" charset="0"/>
              </a:rPr>
              <a:t> 2016;9:91-4.</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504037"/>
            <a:ext cx="10591800" cy="847685"/>
          </a:xfrm>
        </p:spPr>
        <p:txBody>
          <a:bodyPr>
            <a:noAutofit/>
          </a:bodyPr>
          <a:lstStyle/>
          <a:p>
            <a:r>
              <a:rPr lang="tr-TR" sz="1600" b="1" i="1" dirty="0">
                <a:solidFill>
                  <a:srgbClr val="002060"/>
                </a:solidFill>
              </a:rPr>
              <a:t>Amerikan </a:t>
            </a:r>
            <a:r>
              <a:rPr lang="tr-TR" sz="1600" b="1" i="1" dirty="0" err="1">
                <a:solidFill>
                  <a:srgbClr val="002060"/>
                </a:solidFill>
              </a:rPr>
              <a:t>Romatoloji</a:t>
            </a:r>
            <a:r>
              <a:rPr lang="tr-TR" sz="1600" b="1" i="1" dirty="0">
                <a:solidFill>
                  <a:srgbClr val="002060"/>
                </a:solidFill>
              </a:rPr>
              <a:t> Cemiyeti (ACR) ile Amerikan Kalça ve Diz Cerrahları Birliği (ACR/AAHKS)</a:t>
            </a:r>
            <a:r>
              <a:rPr lang="tr-TR" sz="1600" b="1" dirty="0">
                <a:solidFill>
                  <a:srgbClr val="002060"/>
                </a:solidFill>
              </a:rPr>
              <a:t>; </a:t>
            </a:r>
            <a:r>
              <a:rPr lang="tr-TR" sz="1600" b="1" dirty="0" err="1">
                <a:solidFill>
                  <a:srgbClr val="002060"/>
                </a:solidFill>
              </a:rPr>
              <a:t>elektif</a:t>
            </a:r>
            <a:r>
              <a:rPr lang="tr-TR" sz="1600" b="1" dirty="0">
                <a:solidFill>
                  <a:srgbClr val="002060"/>
                </a:solidFill>
              </a:rPr>
              <a:t> total kalça </a:t>
            </a:r>
            <a:r>
              <a:rPr lang="tr-TR" sz="1600" b="1" dirty="0" err="1">
                <a:solidFill>
                  <a:srgbClr val="002060"/>
                </a:solidFill>
              </a:rPr>
              <a:t>artropatisi</a:t>
            </a:r>
            <a:r>
              <a:rPr lang="tr-TR" sz="1600" b="1" dirty="0">
                <a:solidFill>
                  <a:srgbClr val="002060"/>
                </a:solidFill>
              </a:rPr>
              <a:t> (THA) veya total diz </a:t>
            </a:r>
            <a:r>
              <a:rPr lang="tr-TR" sz="1600" b="1" dirty="0" err="1">
                <a:solidFill>
                  <a:srgbClr val="002060"/>
                </a:solidFill>
              </a:rPr>
              <a:t>artroplastisi</a:t>
            </a:r>
            <a:r>
              <a:rPr lang="tr-TR" sz="1600" b="1" dirty="0">
                <a:solidFill>
                  <a:srgbClr val="002060"/>
                </a:solidFill>
              </a:rPr>
              <a:t> (TKA) uygulanan SLE dahil </a:t>
            </a:r>
            <a:r>
              <a:rPr lang="tr-TR" sz="1600" b="1" dirty="0" err="1">
                <a:solidFill>
                  <a:srgbClr val="002060"/>
                </a:solidFill>
              </a:rPr>
              <a:t>inflamatuvar</a:t>
            </a:r>
            <a:r>
              <a:rPr lang="tr-TR" sz="1600" b="1" dirty="0">
                <a:solidFill>
                  <a:srgbClr val="002060"/>
                </a:solidFill>
              </a:rPr>
              <a:t> </a:t>
            </a:r>
            <a:r>
              <a:rPr lang="tr-TR" sz="1600" b="1" dirty="0" err="1">
                <a:solidFill>
                  <a:srgbClr val="002060"/>
                </a:solidFill>
              </a:rPr>
              <a:t>romatizmal</a:t>
            </a:r>
            <a:r>
              <a:rPr lang="tr-TR" sz="1600" b="1" dirty="0">
                <a:solidFill>
                  <a:srgbClr val="002060"/>
                </a:solidFill>
              </a:rPr>
              <a:t> hastalığı olan yetişkinler için </a:t>
            </a:r>
            <a:r>
              <a:rPr lang="tr-TR" sz="1600" b="1" dirty="0" err="1">
                <a:solidFill>
                  <a:srgbClr val="002060"/>
                </a:solidFill>
              </a:rPr>
              <a:t>perioperatif</a:t>
            </a:r>
            <a:r>
              <a:rPr lang="tr-TR" sz="1600" b="1" dirty="0">
                <a:solidFill>
                  <a:srgbClr val="002060"/>
                </a:solidFill>
              </a:rPr>
              <a:t> </a:t>
            </a:r>
            <a:r>
              <a:rPr lang="tr-TR" sz="1600" b="1" dirty="0" err="1">
                <a:solidFill>
                  <a:srgbClr val="002060"/>
                </a:solidFill>
              </a:rPr>
              <a:t>antiromatizmal</a:t>
            </a:r>
            <a:r>
              <a:rPr lang="tr-TR" sz="1600" b="1" dirty="0">
                <a:solidFill>
                  <a:srgbClr val="002060"/>
                </a:solidFill>
              </a:rPr>
              <a:t> ilaç tedavisi yönetimi için kılavuz:</a:t>
            </a:r>
          </a:p>
        </p:txBody>
      </p:sp>
      <p:sp>
        <p:nvSpPr>
          <p:cNvPr id="3" name="2 İçerik Yer Tutucusu"/>
          <p:cNvSpPr>
            <a:spLocks noGrp="1"/>
          </p:cNvSpPr>
          <p:nvPr>
            <p:ph idx="1"/>
          </p:nvPr>
        </p:nvSpPr>
        <p:spPr>
          <a:xfrm>
            <a:off x="1411357" y="1351723"/>
            <a:ext cx="10093255" cy="5002242"/>
          </a:xfrm>
        </p:spPr>
        <p:txBody>
          <a:bodyPr>
            <a:noAutofit/>
          </a:bodyPr>
          <a:lstStyle/>
          <a:p>
            <a:r>
              <a:rPr lang="tr-TR" sz="2000" b="1" dirty="0" err="1">
                <a:solidFill>
                  <a:srgbClr val="FF0000"/>
                </a:solidFill>
              </a:rPr>
              <a:t>Glukokortikoidlerin</a:t>
            </a:r>
            <a:r>
              <a:rPr lang="tr-TR" sz="2000" b="1" dirty="0">
                <a:solidFill>
                  <a:schemeClr val="tx1"/>
                </a:solidFill>
              </a:rPr>
              <a:t> </a:t>
            </a:r>
            <a:r>
              <a:rPr lang="tr-TR" sz="2000" b="1" dirty="0" err="1">
                <a:solidFill>
                  <a:schemeClr val="tx1"/>
                </a:solidFill>
              </a:rPr>
              <a:t>postoperatif</a:t>
            </a:r>
            <a:r>
              <a:rPr lang="tr-TR" sz="2000" b="1" dirty="0">
                <a:solidFill>
                  <a:schemeClr val="tx1"/>
                </a:solidFill>
              </a:rPr>
              <a:t> </a:t>
            </a:r>
            <a:r>
              <a:rPr lang="tr-TR" sz="2000" b="1" dirty="0">
                <a:solidFill>
                  <a:srgbClr val="FF0000"/>
                </a:solidFill>
              </a:rPr>
              <a:t>enfeksiyon riski</a:t>
            </a:r>
            <a:r>
              <a:rPr lang="tr-TR" sz="2000" b="1" dirty="0">
                <a:solidFill>
                  <a:schemeClr val="tx1"/>
                </a:solidFill>
              </a:rPr>
              <a:t> üzerindeki doğrudan etkisi</a:t>
            </a:r>
          </a:p>
          <a:p>
            <a:r>
              <a:rPr lang="tr-TR" sz="2000" b="1" dirty="0">
                <a:solidFill>
                  <a:srgbClr val="0070C0"/>
                </a:solidFill>
              </a:rPr>
              <a:t>&gt; 20 mg/gün </a:t>
            </a:r>
            <a:r>
              <a:rPr lang="tr-TR" sz="2000" b="1" dirty="0" err="1">
                <a:solidFill>
                  <a:srgbClr val="0070C0"/>
                </a:solidFill>
              </a:rPr>
              <a:t>prednizon</a:t>
            </a:r>
            <a:r>
              <a:rPr lang="tr-TR" sz="2000" b="1" dirty="0">
                <a:solidFill>
                  <a:srgbClr val="0070C0"/>
                </a:solidFill>
              </a:rPr>
              <a:t> alan hastalarda </a:t>
            </a:r>
            <a:r>
              <a:rPr lang="tr-TR" sz="2000" b="1" dirty="0" err="1">
                <a:solidFill>
                  <a:srgbClr val="0070C0"/>
                </a:solidFill>
              </a:rPr>
              <a:t>elektif</a:t>
            </a:r>
            <a:r>
              <a:rPr lang="tr-TR" sz="2000" b="1" dirty="0">
                <a:solidFill>
                  <a:srgbClr val="0070C0"/>
                </a:solidFill>
              </a:rPr>
              <a:t> ameliyattan kaçınılmasını önermekte</a:t>
            </a:r>
          </a:p>
          <a:p>
            <a:r>
              <a:rPr lang="tr-TR" sz="2000" b="1" dirty="0">
                <a:solidFill>
                  <a:schemeClr val="accent1"/>
                </a:solidFill>
              </a:rPr>
              <a:t>Konvansiyonel </a:t>
            </a:r>
            <a:r>
              <a:rPr lang="tr-TR" sz="2000" b="1" dirty="0" err="1">
                <a:solidFill>
                  <a:schemeClr val="accent1"/>
                </a:solidFill>
              </a:rPr>
              <a:t>immünsüpressifler</a:t>
            </a:r>
            <a:r>
              <a:rPr lang="tr-TR" sz="2000" b="1" dirty="0">
                <a:solidFill>
                  <a:schemeClr val="accent1"/>
                </a:solidFill>
              </a:rPr>
              <a:t>: </a:t>
            </a:r>
            <a:r>
              <a:rPr lang="tr-TR" sz="2000" b="1" dirty="0" err="1">
                <a:solidFill>
                  <a:schemeClr val="tx1"/>
                </a:solidFill>
              </a:rPr>
              <a:t>Azatiyoprin</a:t>
            </a:r>
            <a:r>
              <a:rPr lang="tr-TR" sz="2000" b="1" dirty="0">
                <a:solidFill>
                  <a:schemeClr val="tx1"/>
                </a:solidFill>
              </a:rPr>
              <a:t>, </a:t>
            </a:r>
            <a:r>
              <a:rPr lang="tr-TR" sz="2000" b="1" dirty="0" err="1">
                <a:solidFill>
                  <a:schemeClr val="tx1"/>
                </a:solidFill>
              </a:rPr>
              <a:t>siklosporin</a:t>
            </a:r>
            <a:r>
              <a:rPr lang="tr-TR" sz="2000" b="1" dirty="0">
                <a:solidFill>
                  <a:schemeClr val="tx1"/>
                </a:solidFill>
              </a:rPr>
              <a:t>, </a:t>
            </a:r>
            <a:r>
              <a:rPr lang="tr-TR" sz="2000" b="1" dirty="0" err="1">
                <a:solidFill>
                  <a:schemeClr val="tx1"/>
                </a:solidFill>
              </a:rPr>
              <a:t>mikofenolat</a:t>
            </a:r>
            <a:r>
              <a:rPr lang="tr-TR" sz="2000" b="1" dirty="0">
                <a:solidFill>
                  <a:schemeClr val="tx1"/>
                </a:solidFill>
              </a:rPr>
              <a:t> </a:t>
            </a:r>
            <a:r>
              <a:rPr lang="tr-TR" sz="2000" b="1" dirty="0" err="1">
                <a:solidFill>
                  <a:schemeClr val="tx1"/>
                </a:solidFill>
              </a:rPr>
              <a:t>mofetil</a:t>
            </a:r>
            <a:r>
              <a:rPr lang="tr-TR" sz="2000" b="1" dirty="0">
                <a:solidFill>
                  <a:schemeClr val="tx1"/>
                </a:solidFill>
              </a:rPr>
              <a:t>, </a:t>
            </a:r>
            <a:r>
              <a:rPr lang="tr-TR" sz="2000" b="1" dirty="0" err="1">
                <a:solidFill>
                  <a:schemeClr val="tx1"/>
                </a:solidFill>
              </a:rPr>
              <a:t>takrolimus</a:t>
            </a:r>
            <a:endParaRPr lang="tr-TR" sz="2000" b="1" dirty="0">
              <a:solidFill>
                <a:schemeClr val="tx1"/>
              </a:solidFill>
            </a:endParaRPr>
          </a:p>
          <a:p>
            <a:r>
              <a:rPr lang="tr-TR" sz="2000" b="1" dirty="0">
                <a:solidFill>
                  <a:schemeClr val="tx1"/>
                </a:solidFill>
              </a:rPr>
              <a:t>Hafif SLE de </a:t>
            </a:r>
            <a:r>
              <a:rPr lang="tr-TR" sz="2000" b="1" dirty="0" err="1">
                <a:solidFill>
                  <a:schemeClr val="tx1"/>
                </a:solidFill>
              </a:rPr>
              <a:t>preoperatif</a:t>
            </a:r>
            <a:r>
              <a:rPr lang="tr-TR" sz="2000" b="1" dirty="0">
                <a:solidFill>
                  <a:schemeClr val="tx1"/>
                </a:solidFill>
              </a:rPr>
              <a:t> 7 gün önce kes</a:t>
            </a:r>
          </a:p>
          <a:p>
            <a:r>
              <a:rPr lang="tr-TR" sz="2000" b="1" dirty="0">
                <a:solidFill>
                  <a:schemeClr val="tx1"/>
                </a:solidFill>
              </a:rPr>
              <a:t>Ciddi </a:t>
            </a:r>
            <a:r>
              <a:rPr lang="tr-TR" sz="2000" b="1" dirty="0" err="1">
                <a:solidFill>
                  <a:schemeClr val="tx1"/>
                </a:solidFill>
              </a:rPr>
              <a:t>SLE’de</a:t>
            </a:r>
            <a:r>
              <a:rPr lang="tr-TR" sz="2000" b="1" dirty="0">
                <a:solidFill>
                  <a:schemeClr val="tx1"/>
                </a:solidFill>
              </a:rPr>
              <a:t> ara vermeden devam et</a:t>
            </a:r>
          </a:p>
          <a:p>
            <a:r>
              <a:rPr lang="tr-TR" sz="2000" b="1" dirty="0">
                <a:solidFill>
                  <a:schemeClr val="tx1"/>
                </a:solidFill>
              </a:rPr>
              <a:t>Güçlü </a:t>
            </a:r>
            <a:r>
              <a:rPr lang="tr-TR" sz="2000" b="1" dirty="0" err="1">
                <a:solidFill>
                  <a:schemeClr val="tx1"/>
                </a:solidFill>
              </a:rPr>
              <a:t>immünsupresif</a:t>
            </a:r>
            <a:r>
              <a:rPr lang="tr-TR" sz="2000" b="1" dirty="0">
                <a:solidFill>
                  <a:schemeClr val="tx1"/>
                </a:solidFill>
              </a:rPr>
              <a:t> ilaç olan </a:t>
            </a:r>
            <a:r>
              <a:rPr lang="tr-TR" sz="2000" b="1" dirty="0" err="1">
                <a:solidFill>
                  <a:srgbClr val="FF0000"/>
                </a:solidFill>
              </a:rPr>
              <a:t>siklofosfamid</a:t>
            </a:r>
            <a:r>
              <a:rPr lang="tr-TR" sz="2000" b="1" dirty="0">
                <a:solidFill>
                  <a:schemeClr val="tx1"/>
                </a:solidFill>
              </a:rPr>
              <a:t> genelde hayatı ve organları tehdit edici durularda tercih edildiği için, </a:t>
            </a:r>
            <a:r>
              <a:rPr lang="tr-TR" sz="2000" b="1" dirty="0" err="1">
                <a:solidFill>
                  <a:schemeClr val="tx1"/>
                </a:solidFill>
              </a:rPr>
              <a:t>elektif</a:t>
            </a:r>
            <a:r>
              <a:rPr lang="tr-TR" sz="2000" b="1" dirty="0">
                <a:solidFill>
                  <a:schemeClr val="tx1"/>
                </a:solidFill>
              </a:rPr>
              <a:t> cerrahi önerilmez</a:t>
            </a:r>
          </a:p>
          <a:p>
            <a:r>
              <a:rPr lang="tr-TR" sz="2000" b="1" dirty="0">
                <a:solidFill>
                  <a:schemeClr val="accent1"/>
                </a:solidFill>
              </a:rPr>
              <a:t>Biyolojik/ hedef tedaviler: </a:t>
            </a:r>
            <a:r>
              <a:rPr lang="tr-TR" sz="2000" b="1" dirty="0" err="1">
                <a:solidFill>
                  <a:schemeClr val="tx1"/>
                </a:solidFill>
              </a:rPr>
              <a:t>Ritüksimab</a:t>
            </a:r>
            <a:r>
              <a:rPr lang="tr-TR" sz="2000" b="1" dirty="0">
                <a:solidFill>
                  <a:schemeClr val="tx1"/>
                </a:solidFill>
              </a:rPr>
              <a:t>, </a:t>
            </a:r>
            <a:r>
              <a:rPr lang="tr-TR" sz="2000" b="1" dirty="0" err="1">
                <a:solidFill>
                  <a:schemeClr val="tx1"/>
                </a:solidFill>
              </a:rPr>
              <a:t>belimumab</a:t>
            </a:r>
            <a:r>
              <a:rPr lang="tr-TR" sz="2000" b="1" dirty="0">
                <a:solidFill>
                  <a:schemeClr val="tx1"/>
                </a:solidFill>
              </a:rPr>
              <a:t>: </a:t>
            </a:r>
            <a:r>
              <a:rPr lang="tr-TR" sz="2000" b="1" dirty="0" err="1">
                <a:solidFill>
                  <a:schemeClr val="tx1"/>
                </a:solidFill>
              </a:rPr>
              <a:t>Preoperatif</a:t>
            </a:r>
            <a:r>
              <a:rPr lang="tr-TR" sz="2000" b="1" dirty="0">
                <a:solidFill>
                  <a:schemeClr val="tx1"/>
                </a:solidFill>
              </a:rPr>
              <a:t> 1 doz aralığında kes</a:t>
            </a:r>
          </a:p>
          <a:p>
            <a:r>
              <a:rPr lang="tr-TR" sz="2000" b="1" dirty="0">
                <a:solidFill>
                  <a:schemeClr val="tx1"/>
                </a:solidFill>
              </a:rPr>
              <a:t>Buna göre 6 ayda bir uygulanan </a:t>
            </a:r>
            <a:r>
              <a:rPr lang="tr-TR" sz="2000" b="1" dirty="0" err="1">
                <a:solidFill>
                  <a:schemeClr val="tx1"/>
                </a:solidFill>
              </a:rPr>
              <a:t>Rituksimab</a:t>
            </a:r>
            <a:r>
              <a:rPr lang="tr-TR" sz="2000" b="1" dirty="0">
                <a:solidFill>
                  <a:schemeClr val="tx1"/>
                </a:solidFill>
              </a:rPr>
              <a:t> 7 ay, 4 haftada bir uygulanan </a:t>
            </a:r>
            <a:r>
              <a:rPr lang="tr-TR" sz="2000" b="1" dirty="0" err="1">
                <a:solidFill>
                  <a:schemeClr val="tx1"/>
                </a:solidFill>
              </a:rPr>
              <a:t>Belimumab</a:t>
            </a:r>
            <a:r>
              <a:rPr lang="tr-TR" sz="2000" b="1" dirty="0">
                <a:solidFill>
                  <a:schemeClr val="tx1"/>
                </a:solidFill>
              </a:rPr>
              <a:t> 5 hafta önceden kesilmelidir</a:t>
            </a:r>
            <a:endParaRPr lang="tr-TR" sz="2000" i="1" dirty="0">
              <a:solidFill>
                <a:schemeClr val="tx1"/>
              </a:solidFill>
            </a:endParaRPr>
          </a:p>
          <a:p>
            <a:endParaRPr lang="tr-TR" sz="2000" b="1"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34837" y="866773"/>
            <a:ext cx="9869776" cy="4679261"/>
          </a:xfrm>
        </p:spPr>
        <p:txBody>
          <a:bodyPr>
            <a:normAutofit fontScale="92500" lnSpcReduction="10000"/>
          </a:bodyPr>
          <a:lstStyle/>
          <a:p>
            <a:pPr marL="0" indent="0">
              <a:buNone/>
            </a:pPr>
            <a:r>
              <a:rPr lang="tr-TR" b="1" dirty="0">
                <a:solidFill>
                  <a:schemeClr val="tx1"/>
                </a:solidFill>
              </a:rPr>
              <a:t> </a:t>
            </a:r>
          </a:p>
          <a:p>
            <a:r>
              <a:rPr lang="en-US" b="1" dirty="0" err="1">
                <a:solidFill>
                  <a:schemeClr val="tx1"/>
                </a:solidFill>
              </a:rPr>
              <a:t>Hastayı</a:t>
            </a:r>
            <a:r>
              <a:rPr lang="en-US" b="1" dirty="0">
                <a:solidFill>
                  <a:schemeClr val="tx1"/>
                </a:solidFill>
              </a:rPr>
              <a:t> </a:t>
            </a:r>
            <a:r>
              <a:rPr lang="en-US" b="1" dirty="0" err="1">
                <a:solidFill>
                  <a:schemeClr val="tx1"/>
                </a:solidFill>
              </a:rPr>
              <a:t>dehidratasyondan</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sikka</a:t>
            </a:r>
            <a:r>
              <a:rPr lang="en-US" b="1" dirty="0">
                <a:solidFill>
                  <a:schemeClr val="tx1"/>
                </a:solidFill>
              </a:rPr>
              <a:t> </a:t>
            </a:r>
            <a:r>
              <a:rPr lang="en-US" b="1" dirty="0" err="1">
                <a:solidFill>
                  <a:schemeClr val="tx1"/>
                </a:solidFill>
              </a:rPr>
              <a:t>semptomlarından</a:t>
            </a:r>
            <a:r>
              <a:rPr lang="en-US" b="1" dirty="0">
                <a:solidFill>
                  <a:schemeClr val="tx1"/>
                </a:solidFill>
              </a:rPr>
              <a:t> </a:t>
            </a:r>
            <a:r>
              <a:rPr lang="en-US" b="1" dirty="0" err="1">
                <a:solidFill>
                  <a:schemeClr val="tx1"/>
                </a:solidFill>
              </a:rPr>
              <a:t>korumak</a:t>
            </a:r>
            <a:r>
              <a:rPr lang="en-US" b="1" dirty="0">
                <a:solidFill>
                  <a:schemeClr val="tx1"/>
                </a:solidFill>
              </a:rPr>
              <a:t> </a:t>
            </a:r>
            <a:r>
              <a:rPr lang="en-US" b="1" dirty="0" err="1">
                <a:solidFill>
                  <a:schemeClr val="tx1"/>
                </a:solidFill>
              </a:rPr>
              <a:t>için</a:t>
            </a:r>
            <a:r>
              <a:rPr lang="en-US" b="1" dirty="0">
                <a:solidFill>
                  <a:schemeClr val="tx1"/>
                </a:solidFill>
              </a:rPr>
              <a:t> </a:t>
            </a:r>
            <a:r>
              <a:rPr lang="en-US" b="1" dirty="0" err="1">
                <a:solidFill>
                  <a:schemeClr val="tx1"/>
                </a:solidFill>
              </a:rPr>
              <a:t>uygun</a:t>
            </a:r>
            <a:r>
              <a:rPr lang="en-US" b="1" dirty="0">
                <a:solidFill>
                  <a:schemeClr val="tx1"/>
                </a:solidFill>
              </a:rPr>
              <a:t> </a:t>
            </a:r>
            <a:r>
              <a:rPr lang="en-US" b="1" dirty="0" err="1">
                <a:solidFill>
                  <a:srgbClr val="0070C0"/>
                </a:solidFill>
              </a:rPr>
              <a:t>intravenöz</a:t>
            </a:r>
            <a:r>
              <a:rPr lang="en-US" b="1" dirty="0">
                <a:solidFill>
                  <a:srgbClr val="0070C0"/>
                </a:solidFill>
              </a:rPr>
              <a:t> </a:t>
            </a:r>
            <a:r>
              <a:rPr lang="en-US" b="1" dirty="0" err="1">
                <a:solidFill>
                  <a:srgbClr val="0070C0"/>
                </a:solidFill>
              </a:rPr>
              <a:t>hidrasyonu</a:t>
            </a:r>
            <a:r>
              <a:rPr lang="en-US" b="1" dirty="0">
                <a:solidFill>
                  <a:srgbClr val="0070C0"/>
                </a:solidFill>
              </a:rPr>
              <a:t> </a:t>
            </a:r>
            <a:r>
              <a:rPr lang="en-US" b="1" dirty="0" err="1">
                <a:solidFill>
                  <a:schemeClr val="tx1"/>
                </a:solidFill>
              </a:rPr>
              <a:t>sağlanmalıdır</a:t>
            </a:r>
            <a:endParaRPr lang="tr-TR" b="1" dirty="0">
              <a:solidFill>
                <a:schemeClr val="tx1"/>
              </a:solidFill>
            </a:endParaRPr>
          </a:p>
          <a:p>
            <a:r>
              <a:rPr lang="en-US" b="1" dirty="0" err="1">
                <a:solidFill>
                  <a:schemeClr val="tx1"/>
                </a:solidFill>
              </a:rPr>
              <a:t>Ağız</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göz</a:t>
            </a:r>
            <a:r>
              <a:rPr lang="en-US" b="1" dirty="0">
                <a:solidFill>
                  <a:schemeClr val="tx1"/>
                </a:solidFill>
              </a:rPr>
              <a:t> </a:t>
            </a:r>
            <a:r>
              <a:rPr lang="en-US" b="1" dirty="0" err="1">
                <a:solidFill>
                  <a:schemeClr val="tx1"/>
                </a:solidFill>
              </a:rPr>
              <a:t>kuruluğunun</a:t>
            </a:r>
            <a:r>
              <a:rPr lang="en-US" b="1" dirty="0">
                <a:solidFill>
                  <a:schemeClr val="tx1"/>
                </a:solidFill>
              </a:rPr>
              <a:t>  </a:t>
            </a:r>
            <a:r>
              <a:rPr lang="en-US" b="1" dirty="0" err="1">
                <a:solidFill>
                  <a:schemeClr val="tx1"/>
                </a:solidFill>
              </a:rPr>
              <a:t>şiddetlenmesini</a:t>
            </a:r>
            <a:r>
              <a:rPr lang="en-US" b="1" dirty="0">
                <a:solidFill>
                  <a:schemeClr val="tx1"/>
                </a:solidFill>
              </a:rPr>
              <a:t> </a:t>
            </a:r>
            <a:r>
              <a:rPr lang="en-US" b="1" dirty="0" err="1">
                <a:solidFill>
                  <a:schemeClr val="tx1"/>
                </a:solidFill>
              </a:rPr>
              <a:t>önlemek</a:t>
            </a:r>
            <a:r>
              <a:rPr lang="en-US" b="1" dirty="0">
                <a:solidFill>
                  <a:schemeClr val="tx1"/>
                </a:solidFill>
              </a:rPr>
              <a:t> </a:t>
            </a:r>
            <a:r>
              <a:rPr lang="en-US" b="1" dirty="0" err="1">
                <a:solidFill>
                  <a:schemeClr val="tx1"/>
                </a:solidFill>
              </a:rPr>
              <a:t>için</a:t>
            </a:r>
            <a:r>
              <a:rPr lang="en-US" b="1" dirty="0">
                <a:solidFill>
                  <a:schemeClr val="tx1"/>
                </a:solidFill>
              </a:rPr>
              <a:t> </a:t>
            </a:r>
            <a:r>
              <a:rPr lang="en-US" b="1" dirty="0" err="1">
                <a:solidFill>
                  <a:schemeClr val="tx1"/>
                </a:solidFill>
              </a:rPr>
              <a:t>atropin</a:t>
            </a:r>
            <a:r>
              <a:rPr lang="en-US" b="1" dirty="0">
                <a:solidFill>
                  <a:schemeClr val="tx1"/>
                </a:solidFill>
              </a:rPr>
              <a:t>, </a:t>
            </a:r>
            <a:r>
              <a:rPr lang="en-US" b="1" dirty="0" err="1">
                <a:solidFill>
                  <a:schemeClr val="tx1"/>
                </a:solidFill>
              </a:rPr>
              <a:t>efedrin</a:t>
            </a:r>
            <a:r>
              <a:rPr lang="en-US" b="1" dirty="0">
                <a:solidFill>
                  <a:schemeClr val="tx1"/>
                </a:solidFill>
              </a:rPr>
              <a:t>, </a:t>
            </a:r>
            <a:r>
              <a:rPr lang="en-US" b="1" dirty="0" err="1">
                <a:solidFill>
                  <a:schemeClr val="tx1"/>
                </a:solidFill>
              </a:rPr>
              <a:t>epinefrin</a:t>
            </a:r>
            <a:r>
              <a:rPr lang="en-US" b="1" dirty="0">
                <a:solidFill>
                  <a:schemeClr val="tx1"/>
                </a:solidFill>
              </a:rPr>
              <a:t>, </a:t>
            </a:r>
            <a:r>
              <a:rPr lang="en-US" b="1" dirty="0" err="1">
                <a:solidFill>
                  <a:schemeClr val="tx1"/>
                </a:solidFill>
              </a:rPr>
              <a:t>amfetamin</a:t>
            </a:r>
            <a:r>
              <a:rPr lang="en-US" b="1" dirty="0">
                <a:solidFill>
                  <a:schemeClr val="tx1"/>
                </a:solidFill>
              </a:rPr>
              <a:t>, </a:t>
            </a:r>
            <a:r>
              <a:rPr lang="en-US" b="1" dirty="0" err="1">
                <a:solidFill>
                  <a:schemeClr val="tx1"/>
                </a:solidFill>
              </a:rPr>
              <a:t>propantheline</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fenotiyazin</a:t>
            </a:r>
            <a:r>
              <a:rPr lang="en-US" b="1" dirty="0">
                <a:solidFill>
                  <a:schemeClr val="tx1"/>
                </a:solidFill>
              </a:rPr>
              <a:t> </a:t>
            </a:r>
            <a:r>
              <a:rPr lang="en-US" b="1" dirty="0" err="1">
                <a:solidFill>
                  <a:schemeClr val="tx1"/>
                </a:solidFill>
              </a:rPr>
              <a:t>gibi</a:t>
            </a:r>
            <a:r>
              <a:rPr lang="en-US" b="1" dirty="0">
                <a:solidFill>
                  <a:schemeClr val="tx1"/>
                </a:solidFill>
              </a:rPr>
              <a:t> </a:t>
            </a:r>
            <a:r>
              <a:rPr lang="en-US" b="1" dirty="0" err="1">
                <a:solidFill>
                  <a:srgbClr val="0070C0"/>
                </a:solidFill>
              </a:rPr>
              <a:t>antikolinerjik</a:t>
            </a:r>
            <a:r>
              <a:rPr lang="en-US" b="1" dirty="0">
                <a:solidFill>
                  <a:srgbClr val="0070C0"/>
                </a:solidFill>
              </a:rPr>
              <a:t> </a:t>
            </a:r>
            <a:r>
              <a:rPr lang="en-US" b="1" dirty="0" err="1">
                <a:solidFill>
                  <a:srgbClr val="0070C0"/>
                </a:solidFill>
              </a:rPr>
              <a:t>ilaçların</a:t>
            </a:r>
            <a:r>
              <a:rPr lang="tr-TR" b="1" dirty="0">
                <a:solidFill>
                  <a:srgbClr val="0070C0"/>
                </a:solidFill>
              </a:rPr>
              <a:t>dan kaçınılmalı</a:t>
            </a:r>
          </a:p>
          <a:p>
            <a:r>
              <a:rPr lang="tr-TR" b="1" dirty="0">
                <a:solidFill>
                  <a:schemeClr val="tx1"/>
                </a:solidFill>
              </a:rPr>
              <a:t>Y</a:t>
            </a:r>
            <a:r>
              <a:rPr lang="en-US" b="1" dirty="0" err="1">
                <a:solidFill>
                  <a:schemeClr val="tx1"/>
                </a:solidFill>
              </a:rPr>
              <a:t>ine</a:t>
            </a:r>
            <a:r>
              <a:rPr lang="en-US" b="1" dirty="0">
                <a:solidFill>
                  <a:schemeClr val="tx1"/>
                </a:solidFill>
              </a:rPr>
              <a:t> </a:t>
            </a:r>
            <a:r>
              <a:rPr lang="en-US" b="1" dirty="0" err="1">
                <a:solidFill>
                  <a:srgbClr val="0070C0"/>
                </a:solidFill>
              </a:rPr>
              <a:t>antikolinerjik</a:t>
            </a:r>
            <a:r>
              <a:rPr lang="en-US" b="1" dirty="0">
                <a:solidFill>
                  <a:schemeClr val="tx1"/>
                </a:solidFill>
              </a:rPr>
              <a:t> </a:t>
            </a:r>
            <a:r>
              <a:rPr lang="en-US" b="1" dirty="0" err="1">
                <a:solidFill>
                  <a:schemeClr val="tx1"/>
                </a:solidFill>
              </a:rPr>
              <a:t>etkisi</a:t>
            </a:r>
            <a:r>
              <a:rPr lang="en-US" b="1" dirty="0">
                <a:solidFill>
                  <a:schemeClr val="tx1"/>
                </a:solidFill>
              </a:rPr>
              <a:t> </a:t>
            </a:r>
            <a:r>
              <a:rPr lang="en-US" b="1" dirty="0" err="1">
                <a:solidFill>
                  <a:schemeClr val="tx1"/>
                </a:solidFill>
              </a:rPr>
              <a:t>olan</a:t>
            </a:r>
            <a:r>
              <a:rPr lang="en-US" b="1" dirty="0">
                <a:solidFill>
                  <a:schemeClr val="tx1"/>
                </a:solidFill>
              </a:rPr>
              <a:t> </a:t>
            </a:r>
            <a:r>
              <a:rPr lang="en-US" b="1" dirty="0" err="1">
                <a:solidFill>
                  <a:srgbClr val="0070C0"/>
                </a:solidFill>
              </a:rPr>
              <a:t>antihistaminikler</a:t>
            </a:r>
            <a:r>
              <a:rPr lang="en-US" b="1" dirty="0">
                <a:solidFill>
                  <a:srgbClr val="0070C0"/>
                </a:solidFill>
              </a:rPr>
              <a:t> </a:t>
            </a:r>
            <a:r>
              <a:rPr lang="en-US" b="1" dirty="0" err="1">
                <a:solidFill>
                  <a:srgbClr val="0070C0"/>
                </a:solidFill>
              </a:rPr>
              <a:t>ve</a:t>
            </a:r>
            <a:r>
              <a:rPr lang="en-US" b="1" dirty="0">
                <a:solidFill>
                  <a:srgbClr val="0070C0"/>
                </a:solidFill>
              </a:rPr>
              <a:t> </a:t>
            </a:r>
            <a:r>
              <a:rPr lang="en-US" b="1" dirty="0" err="1">
                <a:solidFill>
                  <a:srgbClr val="0070C0"/>
                </a:solidFill>
              </a:rPr>
              <a:t>antidepresanların</a:t>
            </a:r>
            <a:r>
              <a:rPr lang="en-US" b="1" dirty="0">
                <a:solidFill>
                  <a:srgbClr val="0070C0"/>
                </a:solidFill>
              </a:rPr>
              <a:t>, </a:t>
            </a:r>
            <a:r>
              <a:rPr lang="en-US" b="1" dirty="0" err="1">
                <a:solidFill>
                  <a:srgbClr val="0070C0"/>
                </a:solidFill>
              </a:rPr>
              <a:t>parkinson</a:t>
            </a:r>
            <a:r>
              <a:rPr lang="en-US" b="1" dirty="0">
                <a:solidFill>
                  <a:srgbClr val="0070C0"/>
                </a:solidFill>
              </a:rPr>
              <a:t> </a:t>
            </a:r>
            <a:r>
              <a:rPr lang="en-US" b="1" dirty="0" err="1">
                <a:solidFill>
                  <a:srgbClr val="0070C0"/>
                </a:solidFill>
              </a:rPr>
              <a:t>ilaçlarının</a:t>
            </a:r>
            <a:r>
              <a:rPr lang="en-US" b="1" dirty="0">
                <a:solidFill>
                  <a:schemeClr val="tx1"/>
                </a:solidFill>
              </a:rPr>
              <a:t>, </a:t>
            </a:r>
            <a:r>
              <a:rPr lang="en-US" b="1" dirty="0" err="1">
                <a:solidFill>
                  <a:srgbClr val="0070C0"/>
                </a:solidFill>
              </a:rPr>
              <a:t>diüretik</a:t>
            </a:r>
            <a:r>
              <a:rPr lang="en-US" b="1" dirty="0">
                <a:solidFill>
                  <a:schemeClr val="tx1"/>
                </a:solidFill>
              </a:rPr>
              <a:t> </a:t>
            </a:r>
            <a:r>
              <a:rPr lang="en-US" b="1" dirty="0" err="1">
                <a:solidFill>
                  <a:schemeClr val="tx1"/>
                </a:solidFill>
              </a:rPr>
              <a:t>içeren</a:t>
            </a:r>
            <a:r>
              <a:rPr lang="en-US" b="1" dirty="0">
                <a:solidFill>
                  <a:schemeClr val="tx1"/>
                </a:solidFill>
              </a:rPr>
              <a:t> </a:t>
            </a:r>
            <a:r>
              <a:rPr lang="en-US" b="1" dirty="0" err="1">
                <a:solidFill>
                  <a:schemeClr val="tx1"/>
                </a:solidFill>
              </a:rPr>
              <a:t>antihipertansiflerin</a:t>
            </a:r>
            <a:r>
              <a:rPr lang="en-US" b="1" dirty="0">
                <a:solidFill>
                  <a:schemeClr val="tx1"/>
                </a:solidFill>
              </a:rPr>
              <a:t> </a:t>
            </a:r>
            <a:r>
              <a:rPr lang="en-US" b="1" dirty="0" err="1">
                <a:solidFill>
                  <a:schemeClr val="tx1"/>
                </a:solidFill>
              </a:rPr>
              <a:t>kullanılmasından</a:t>
            </a:r>
            <a:r>
              <a:rPr lang="en-US" b="1" dirty="0">
                <a:solidFill>
                  <a:schemeClr val="tx1"/>
                </a:solidFill>
              </a:rPr>
              <a:t> </a:t>
            </a:r>
            <a:r>
              <a:rPr lang="en-US" b="1" dirty="0" err="1">
                <a:solidFill>
                  <a:schemeClr val="tx1"/>
                </a:solidFill>
              </a:rPr>
              <a:t>kaçınılmalı</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kullanımı</a:t>
            </a:r>
            <a:r>
              <a:rPr lang="en-US" b="1" dirty="0">
                <a:solidFill>
                  <a:schemeClr val="tx1"/>
                </a:solidFill>
              </a:rPr>
              <a:t> en </a:t>
            </a:r>
            <a:r>
              <a:rPr lang="en-US" b="1" dirty="0" err="1">
                <a:solidFill>
                  <a:schemeClr val="tx1"/>
                </a:solidFill>
              </a:rPr>
              <a:t>aza</a:t>
            </a:r>
            <a:r>
              <a:rPr lang="en-US" b="1" dirty="0">
                <a:solidFill>
                  <a:schemeClr val="tx1"/>
                </a:solidFill>
              </a:rPr>
              <a:t> </a:t>
            </a:r>
            <a:r>
              <a:rPr lang="en-US" b="1" dirty="0" err="1">
                <a:solidFill>
                  <a:schemeClr val="tx1"/>
                </a:solidFill>
              </a:rPr>
              <a:t>indirilmelidir</a:t>
            </a:r>
            <a:endParaRPr lang="tr-TR" b="1" dirty="0">
              <a:solidFill>
                <a:schemeClr val="tx1"/>
              </a:solidFill>
            </a:endParaRPr>
          </a:p>
          <a:p>
            <a:r>
              <a:rPr lang="en-US" b="1" dirty="0" err="1">
                <a:solidFill>
                  <a:schemeClr val="tx1"/>
                </a:solidFill>
              </a:rPr>
              <a:t>Anestezik</a:t>
            </a:r>
            <a:r>
              <a:rPr lang="en-US" b="1" dirty="0">
                <a:solidFill>
                  <a:schemeClr val="tx1"/>
                </a:solidFill>
              </a:rPr>
              <a:t> </a:t>
            </a:r>
            <a:r>
              <a:rPr lang="en-US" b="1" dirty="0" err="1">
                <a:solidFill>
                  <a:schemeClr val="tx1"/>
                </a:solidFill>
              </a:rPr>
              <a:t>gazların</a:t>
            </a:r>
            <a:r>
              <a:rPr lang="en-US" b="1" dirty="0">
                <a:solidFill>
                  <a:schemeClr val="tx1"/>
                </a:solidFill>
              </a:rPr>
              <a:t> </a:t>
            </a:r>
            <a:r>
              <a:rPr lang="en-US" b="1" dirty="0" err="1">
                <a:solidFill>
                  <a:schemeClr val="tx1"/>
                </a:solidFill>
              </a:rPr>
              <a:t>solunum</a:t>
            </a:r>
            <a:r>
              <a:rPr lang="en-US" b="1" dirty="0">
                <a:solidFill>
                  <a:schemeClr val="tx1"/>
                </a:solidFill>
              </a:rPr>
              <a:t> </a:t>
            </a:r>
            <a:r>
              <a:rPr lang="en-US" b="1" dirty="0" err="1">
                <a:solidFill>
                  <a:schemeClr val="tx1"/>
                </a:solidFill>
              </a:rPr>
              <a:t>yollarında</a:t>
            </a:r>
            <a:r>
              <a:rPr lang="en-US" b="1" dirty="0">
                <a:solidFill>
                  <a:schemeClr val="tx1"/>
                </a:solidFill>
              </a:rPr>
              <a:t> </a:t>
            </a:r>
            <a:r>
              <a:rPr lang="en-US" b="1" dirty="0" err="1">
                <a:solidFill>
                  <a:schemeClr val="tx1"/>
                </a:solidFill>
              </a:rPr>
              <a:t>kuruma</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gözyaşı</a:t>
            </a:r>
            <a:r>
              <a:rPr lang="en-US" b="1" dirty="0">
                <a:solidFill>
                  <a:schemeClr val="tx1"/>
                </a:solidFill>
              </a:rPr>
              <a:t> </a:t>
            </a:r>
            <a:r>
              <a:rPr lang="en-US" b="1" dirty="0" err="1">
                <a:solidFill>
                  <a:schemeClr val="tx1"/>
                </a:solidFill>
              </a:rPr>
              <a:t>üretiminde</a:t>
            </a:r>
            <a:r>
              <a:rPr lang="en-US" b="1" dirty="0">
                <a:solidFill>
                  <a:schemeClr val="tx1"/>
                </a:solidFill>
              </a:rPr>
              <a:t> </a:t>
            </a:r>
            <a:r>
              <a:rPr lang="en-US" b="1" dirty="0" err="1">
                <a:solidFill>
                  <a:schemeClr val="tx1"/>
                </a:solidFill>
              </a:rPr>
              <a:t>azalmaya</a:t>
            </a:r>
            <a:r>
              <a:rPr lang="en-US" b="1" dirty="0">
                <a:solidFill>
                  <a:schemeClr val="tx1"/>
                </a:solidFill>
              </a:rPr>
              <a:t> </a:t>
            </a:r>
            <a:r>
              <a:rPr lang="en-US" b="1" dirty="0" err="1">
                <a:solidFill>
                  <a:schemeClr val="tx1"/>
                </a:solidFill>
              </a:rPr>
              <a:t>neden</a:t>
            </a:r>
            <a:r>
              <a:rPr lang="en-US" b="1" dirty="0">
                <a:solidFill>
                  <a:schemeClr val="tx1"/>
                </a:solidFill>
              </a:rPr>
              <a:t> </a:t>
            </a:r>
            <a:r>
              <a:rPr lang="en-US" b="1" dirty="0" err="1">
                <a:solidFill>
                  <a:schemeClr val="tx1"/>
                </a:solidFill>
              </a:rPr>
              <a:t>olmasından</a:t>
            </a:r>
            <a:r>
              <a:rPr lang="en-US" b="1" dirty="0">
                <a:solidFill>
                  <a:schemeClr val="tx1"/>
                </a:solidFill>
              </a:rPr>
              <a:t> </a:t>
            </a:r>
            <a:r>
              <a:rPr lang="en-US" b="1" dirty="0" err="1">
                <a:solidFill>
                  <a:schemeClr val="tx1"/>
                </a:solidFill>
              </a:rPr>
              <a:t>dolayı</a:t>
            </a:r>
            <a:r>
              <a:rPr lang="en-US" b="1" dirty="0">
                <a:solidFill>
                  <a:schemeClr val="tx1"/>
                </a:solidFill>
              </a:rPr>
              <a:t> </a:t>
            </a:r>
            <a:r>
              <a:rPr lang="en-US" b="1" dirty="0" err="1">
                <a:solidFill>
                  <a:schemeClr val="tx1"/>
                </a:solidFill>
              </a:rPr>
              <a:t>mümkünse</a:t>
            </a:r>
            <a:r>
              <a:rPr lang="en-US" b="1" dirty="0">
                <a:solidFill>
                  <a:schemeClr val="tx1"/>
                </a:solidFill>
              </a:rPr>
              <a:t> </a:t>
            </a:r>
            <a:r>
              <a:rPr lang="en-US" b="1" dirty="0" err="1">
                <a:solidFill>
                  <a:srgbClr val="0070C0"/>
                </a:solidFill>
              </a:rPr>
              <a:t>lokal</a:t>
            </a:r>
            <a:r>
              <a:rPr lang="en-US" b="1" dirty="0">
                <a:solidFill>
                  <a:srgbClr val="0070C0"/>
                </a:solidFill>
              </a:rPr>
              <a:t> </a:t>
            </a:r>
            <a:r>
              <a:rPr lang="en-US" b="1" dirty="0" err="1">
                <a:solidFill>
                  <a:srgbClr val="0070C0"/>
                </a:solidFill>
              </a:rPr>
              <a:t>anestezi</a:t>
            </a:r>
            <a:r>
              <a:rPr lang="en-US" b="1" dirty="0">
                <a:solidFill>
                  <a:srgbClr val="0070C0"/>
                </a:solidFill>
              </a:rPr>
              <a:t> </a:t>
            </a:r>
            <a:r>
              <a:rPr lang="en-US" b="1" dirty="0" err="1">
                <a:solidFill>
                  <a:schemeClr val="tx1"/>
                </a:solidFill>
              </a:rPr>
              <a:t>tercih</a:t>
            </a:r>
            <a:r>
              <a:rPr lang="en-US" b="1" dirty="0">
                <a:solidFill>
                  <a:schemeClr val="tx1"/>
                </a:solidFill>
              </a:rPr>
              <a:t> </a:t>
            </a:r>
            <a:r>
              <a:rPr lang="en-US" b="1" dirty="0" err="1">
                <a:solidFill>
                  <a:schemeClr val="tx1"/>
                </a:solidFill>
              </a:rPr>
              <a:t>edilmelidir</a:t>
            </a:r>
            <a:endParaRPr lang="tr-TR" b="1" dirty="0">
              <a:solidFill>
                <a:schemeClr val="tx1"/>
              </a:solidFill>
            </a:endParaRPr>
          </a:p>
          <a:p>
            <a:r>
              <a:rPr lang="en-US" b="1" dirty="0" err="1">
                <a:solidFill>
                  <a:schemeClr val="tx1"/>
                </a:solidFill>
              </a:rPr>
              <a:t>Anestezi</a:t>
            </a:r>
            <a:r>
              <a:rPr lang="en-US" b="1" dirty="0">
                <a:solidFill>
                  <a:schemeClr val="tx1"/>
                </a:solidFill>
              </a:rPr>
              <a:t> </a:t>
            </a:r>
            <a:r>
              <a:rPr lang="en-US" b="1" dirty="0" err="1">
                <a:solidFill>
                  <a:schemeClr val="tx1"/>
                </a:solidFill>
              </a:rPr>
              <a:t>sırasında</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sonrasında</a:t>
            </a:r>
            <a:r>
              <a:rPr lang="en-US" b="1" dirty="0">
                <a:solidFill>
                  <a:schemeClr val="tx1"/>
                </a:solidFill>
              </a:rPr>
              <a:t> </a:t>
            </a:r>
            <a:r>
              <a:rPr lang="en-US" b="1" dirty="0" err="1">
                <a:solidFill>
                  <a:schemeClr val="tx1"/>
                </a:solidFill>
              </a:rPr>
              <a:t>korneanın</a:t>
            </a:r>
            <a:r>
              <a:rPr lang="en-US" b="1" dirty="0">
                <a:solidFill>
                  <a:schemeClr val="tx1"/>
                </a:solidFill>
              </a:rPr>
              <a:t> </a:t>
            </a:r>
            <a:r>
              <a:rPr lang="en-US" b="1" dirty="0" err="1">
                <a:solidFill>
                  <a:schemeClr val="tx1"/>
                </a:solidFill>
              </a:rPr>
              <a:t>kurumasını</a:t>
            </a:r>
            <a:r>
              <a:rPr lang="en-US" b="1" dirty="0">
                <a:solidFill>
                  <a:schemeClr val="tx1"/>
                </a:solidFill>
              </a:rPr>
              <a:t> </a:t>
            </a:r>
            <a:r>
              <a:rPr lang="en-US" b="1" dirty="0" err="1">
                <a:solidFill>
                  <a:schemeClr val="tx1"/>
                </a:solidFill>
              </a:rPr>
              <a:t>ve</a:t>
            </a:r>
            <a:r>
              <a:rPr lang="en-US" b="1" dirty="0">
                <a:solidFill>
                  <a:schemeClr val="tx1"/>
                </a:solidFill>
              </a:rPr>
              <a:t> </a:t>
            </a:r>
            <a:r>
              <a:rPr lang="en-US" b="1" dirty="0" err="1">
                <a:solidFill>
                  <a:schemeClr val="tx1"/>
                </a:solidFill>
              </a:rPr>
              <a:t>aşınmasını</a:t>
            </a:r>
            <a:r>
              <a:rPr lang="en-US" b="1" dirty="0">
                <a:solidFill>
                  <a:schemeClr val="tx1"/>
                </a:solidFill>
              </a:rPr>
              <a:t> </a:t>
            </a:r>
            <a:r>
              <a:rPr lang="en-US" b="1" dirty="0" err="1">
                <a:solidFill>
                  <a:schemeClr val="tx1"/>
                </a:solidFill>
              </a:rPr>
              <a:t>önlemek</a:t>
            </a:r>
            <a:r>
              <a:rPr lang="en-US" b="1" dirty="0">
                <a:solidFill>
                  <a:schemeClr val="tx1"/>
                </a:solidFill>
              </a:rPr>
              <a:t> </a:t>
            </a:r>
            <a:r>
              <a:rPr lang="en-US" b="1" dirty="0" err="1">
                <a:solidFill>
                  <a:schemeClr val="tx1"/>
                </a:solidFill>
              </a:rPr>
              <a:t>için</a:t>
            </a:r>
            <a:r>
              <a:rPr lang="en-US" b="1" dirty="0">
                <a:solidFill>
                  <a:schemeClr val="tx1"/>
                </a:solidFill>
              </a:rPr>
              <a:t> </a:t>
            </a:r>
            <a:r>
              <a:rPr lang="en-US" b="1" dirty="0" err="1">
                <a:solidFill>
                  <a:srgbClr val="0070C0"/>
                </a:solidFill>
              </a:rPr>
              <a:t>kayganlaştırıcı</a:t>
            </a:r>
            <a:r>
              <a:rPr lang="en-US" b="1" dirty="0">
                <a:solidFill>
                  <a:srgbClr val="0070C0"/>
                </a:solidFill>
              </a:rPr>
              <a:t> </a:t>
            </a:r>
            <a:r>
              <a:rPr lang="en-US" b="1" dirty="0" err="1">
                <a:solidFill>
                  <a:srgbClr val="0070C0"/>
                </a:solidFill>
              </a:rPr>
              <a:t>jel</a:t>
            </a:r>
            <a:r>
              <a:rPr lang="en-US" b="1" dirty="0">
                <a:solidFill>
                  <a:srgbClr val="0070C0"/>
                </a:solidFill>
              </a:rPr>
              <a:t> </a:t>
            </a:r>
            <a:r>
              <a:rPr lang="en-US" b="1" dirty="0" err="1">
                <a:solidFill>
                  <a:srgbClr val="0070C0"/>
                </a:solidFill>
              </a:rPr>
              <a:t>ve</a:t>
            </a:r>
            <a:r>
              <a:rPr lang="en-US" b="1" dirty="0">
                <a:solidFill>
                  <a:srgbClr val="0070C0"/>
                </a:solidFill>
              </a:rPr>
              <a:t> </a:t>
            </a:r>
            <a:r>
              <a:rPr lang="en-US" b="1" dirty="0" err="1">
                <a:solidFill>
                  <a:srgbClr val="0070C0"/>
                </a:solidFill>
              </a:rPr>
              <a:t>yapay</a:t>
            </a:r>
            <a:r>
              <a:rPr lang="en-US" b="1" dirty="0">
                <a:solidFill>
                  <a:srgbClr val="0070C0"/>
                </a:solidFill>
              </a:rPr>
              <a:t> </a:t>
            </a:r>
            <a:r>
              <a:rPr lang="en-US" b="1" dirty="0" err="1">
                <a:solidFill>
                  <a:srgbClr val="0070C0"/>
                </a:solidFill>
              </a:rPr>
              <a:t>gözyaşları</a:t>
            </a:r>
            <a:r>
              <a:rPr lang="tr-TR" b="1" dirty="0">
                <a:solidFill>
                  <a:srgbClr val="0070C0"/>
                </a:solidFill>
              </a:rPr>
              <a:t> </a:t>
            </a:r>
            <a:r>
              <a:rPr lang="tr-TR" b="1" dirty="0">
                <a:solidFill>
                  <a:schemeClr val="tx1"/>
                </a:solidFill>
              </a:rPr>
              <a:t>yanında </a:t>
            </a:r>
            <a:r>
              <a:rPr lang="en-US" b="1" dirty="0" err="1">
                <a:solidFill>
                  <a:schemeClr val="tx1"/>
                </a:solidFill>
              </a:rPr>
              <a:t>uygun</a:t>
            </a:r>
            <a:r>
              <a:rPr lang="en-US" b="1" dirty="0">
                <a:solidFill>
                  <a:schemeClr val="tx1"/>
                </a:solidFill>
              </a:rPr>
              <a:t> </a:t>
            </a:r>
            <a:r>
              <a:rPr lang="en-US" b="1" dirty="0" err="1">
                <a:solidFill>
                  <a:schemeClr val="tx1"/>
                </a:solidFill>
              </a:rPr>
              <a:t>şekilde</a:t>
            </a:r>
            <a:r>
              <a:rPr lang="en-US" b="1" dirty="0">
                <a:solidFill>
                  <a:schemeClr val="tx1"/>
                </a:solidFill>
              </a:rPr>
              <a:t> </a:t>
            </a:r>
            <a:r>
              <a:rPr lang="en-US" b="1" dirty="0" err="1">
                <a:solidFill>
                  <a:srgbClr val="0070C0"/>
                </a:solidFill>
              </a:rPr>
              <a:t>göz</a:t>
            </a:r>
            <a:r>
              <a:rPr lang="en-US" b="1" dirty="0">
                <a:solidFill>
                  <a:srgbClr val="0070C0"/>
                </a:solidFill>
              </a:rPr>
              <a:t> </a:t>
            </a:r>
            <a:r>
              <a:rPr lang="en-US" b="1" dirty="0" err="1">
                <a:solidFill>
                  <a:srgbClr val="0070C0"/>
                </a:solidFill>
              </a:rPr>
              <a:t>kapakları</a:t>
            </a:r>
            <a:r>
              <a:rPr lang="tr-TR" b="1" dirty="0" err="1">
                <a:solidFill>
                  <a:srgbClr val="0070C0"/>
                </a:solidFill>
              </a:rPr>
              <a:t>nın</a:t>
            </a:r>
            <a:r>
              <a:rPr lang="tr-TR" b="1" dirty="0">
                <a:solidFill>
                  <a:srgbClr val="0070C0"/>
                </a:solidFill>
              </a:rPr>
              <a:t> kapalı tutulması</a:t>
            </a:r>
          </a:p>
          <a:p>
            <a:r>
              <a:rPr lang="en-US" b="1" dirty="0" err="1">
                <a:solidFill>
                  <a:schemeClr val="tx1"/>
                </a:solidFill>
              </a:rPr>
              <a:t>Ameliyat</a:t>
            </a:r>
            <a:r>
              <a:rPr lang="en-US" b="1" dirty="0">
                <a:solidFill>
                  <a:schemeClr val="tx1"/>
                </a:solidFill>
              </a:rPr>
              <a:t> </a:t>
            </a:r>
            <a:r>
              <a:rPr lang="en-US" b="1" dirty="0" err="1">
                <a:solidFill>
                  <a:schemeClr val="tx1"/>
                </a:solidFill>
              </a:rPr>
              <a:t>öncesinde</a:t>
            </a:r>
            <a:r>
              <a:rPr lang="en-US" b="1" dirty="0">
                <a:solidFill>
                  <a:schemeClr val="tx1"/>
                </a:solidFill>
              </a:rPr>
              <a:t> </a:t>
            </a:r>
            <a:r>
              <a:rPr lang="en-US" b="1" dirty="0" err="1">
                <a:solidFill>
                  <a:schemeClr val="tx1"/>
                </a:solidFill>
              </a:rPr>
              <a:t>mukozal</a:t>
            </a:r>
            <a:r>
              <a:rPr lang="en-US" b="1" dirty="0">
                <a:solidFill>
                  <a:schemeClr val="tx1"/>
                </a:solidFill>
              </a:rPr>
              <a:t> </a:t>
            </a:r>
            <a:r>
              <a:rPr lang="en-US" b="1" dirty="0" err="1">
                <a:solidFill>
                  <a:schemeClr val="tx1"/>
                </a:solidFill>
              </a:rPr>
              <a:t>kuruluğa</a:t>
            </a:r>
            <a:r>
              <a:rPr lang="en-US" b="1" dirty="0">
                <a:solidFill>
                  <a:schemeClr val="tx1"/>
                </a:solidFill>
              </a:rPr>
              <a:t> </a:t>
            </a:r>
            <a:r>
              <a:rPr lang="en-US" b="1" dirty="0" err="1">
                <a:solidFill>
                  <a:schemeClr val="tx1"/>
                </a:solidFill>
              </a:rPr>
              <a:t>bağlı</a:t>
            </a:r>
            <a:r>
              <a:rPr lang="en-US" b="1" dirty="0">
                <a:solidFill>
                  <a:schemeClr val="tx1"/>
                </a:solidFill>
              </a:rPr>
              <a:t> </a:t>
            </a:r>
            <a:r>
              <a:rPr lang="en-US" b="1" dirty="0" err="1">
                <a:solidFill>
                  <a:schemeClr val="tx1"/>
                </a:solidFill>
              </a:rPr>
              <a:t>zor</a:t>
            </a:r>
            <a:r>
              <a:rPr lang="en-US" b="1" dirty="0">
                <a:solidFill>
                  <a:schemeClr val="tx1"/>
                </a:solidFill>
              </a:rPr>
              <a:t> </a:t>
            </a:r>
            <a:r>
              <a:rPr lang="en-US" b="1" dirty="0" err="1">
                <a:solidFill>
                  <a:schemeClr val="tx1"/>
                </a:solidFill>
              </a:rPr>
              <a:t>entübasyon</a:t>
            </a:r>
            <a:r>
              <a:rPr lang="en-US" b="1" dirty="0">
                <a:solidFill>
                  <a:schemeClr val="tx1"/>
                </a:solidFill>
              </a:rPr>
              <a:t> </a:t>
            </a:r>
            <a:r>
              <a:rPr lang="en-US" b="1" dirty="0" err="1">
                <a:solidFill>
                  <a:schemeClr val="tx1"/>
                </a:solidFill>
              </a:rPr>
              <a:t>olasılığı</a:t>
            </a:r>
            <a:r>
              <a:rPr lang="en-US" b="1" dirty="0">
                <a:solidFill>
                  <a:schemeClr val="tx1"/>
                </a:solidFill>
              </a:rPr>
              <a:t> </a:t>
            </a:r>
            <a:r>
              <a:rPr lang="en-US" b="1" dirty="0" err="1">
                <a:solidFill>
                  <a:schemeClr val="tx1"/>
                </a:solidFill>
              </a:rPr>
              <a:t>düşünülerek</a:t>
            </a:r>
            <a:r>
              <a:rPr lang="en-US" b="1" dirty="0">
                <a:solidFill>
                  <a:schemeClr val="tx1"/>
                </a:solidFill>
              </a:rPr>
              <a:t>; </a:t>
            </a:r>
            <a:r>
              <a:rPr lang="en-US" b="1" dirty="0" err="1">
                <a:solidFill>
                  <a:srgbClr val="0070C0"/>
                </a:solidFill>
              </a:rPr>
              <a:t>fiberoptik</a:t>
            </a:r>
            <a:r>
              <a:rPr lang="en-US" b="1" dirty="0">
                <a:solidFill>
                  <a:srgbClr val="0070C0"/>
                </a:solidFill>
              </a:rPr>
              <a:t> </a:t>
            </a:r>
            <a:r>
              <a:rPr lang="en-US" b="1" dirty="0" err="1">
                <a:solidFill>
                  <a:srgbClr val="0070C0"/>
                </a:solidFill>
              </a:rPr>
              <a:t>laringoskopi</a:t>
            </a:r>
            <a:r>
              <a:rPr lang="en-US" b="1" dirty="0">
                <a:solidFill>
                  <a:srgbClr val="0070C0"/>
                </a:solidFill>
              </a:rPr>
              <a:t> </a:t>
            </a:r>
            <a:r>
              <a:rPr lang="en-US" b="1" dirty="0" err="1">
                <a:solidFill>
                  <a:srgbClr val="0070C0"/>
                </a:solidFill>
              </a:rPr>
              <a:t>ve</a:t>
            </a:r>
            <a:r>
              <a:rPr lang="en-US" b="1" dirty="0">
                <a:solidFill>
                  <a:srgbClr val="0070C0"/>
                </a:solidFill>
              </a:rPr>
              <a:t> </a:t>
            </a:r>
            <a:r>
              <a:rPr lang="en-US" b="1" dirty="0" err="1">
                <a:solidFill>
                  <a:srgbClr val="0070C0"/>
                </a:solidFill>
              </a:rPr>
              <a:t>acil</a:t>
            </a:r>
            <a:r>
              <a:rPr lang="en-US" b="1" dirty="0">
                <a:solidFill>
                  <a:srgbClr val="0070C0"/>
                </a:solidFill>
              </a:rPr>
              <a:t> </a:t>
            </a:r>
            <a:r>
              <a:rPr lang="en-US" b="1" dirty="0" err="1">
                <a:solidFill>
                  <a:srgbClr val="0070C0"/>
                </a:solidFill>
              </a:rPr>
              <a:t>trakeostomi</a:t>
            </a:r>
            <a:r>
              <a:rPr lang="en-US" b="1" dirty="0">
                <a:solidFill>
                  <a:srgbClr val="0070C0"/>
                </a:solidFill>
              </a:rPr>
              <a:t> </a:t>
            </a:r>
            <a:r>
              <a:rPr lang="en-US" b="1" dirty="0" err="1">
                <a:solidFill>
                  <a:srgbClr val="0070C0"/>
                </a:solidFill>
              </a:rPr>
              <a:t>koşulları</a:t>
            </a:r>
            <a:r>
              <a:rPr lang="en-US" b="1" dirty="0">
                <a:solidFill>
                  <a:srgbClr val="0070C0"/>
                </a:solidFill>
              </a:rPr>
              <a:t> </a:t>
            </a:r>
            <a:r>
              <a:rPr lang="en-US" b="1" dirty="0" err="1">
                <a:solidFill>
                  <a:schemeClr val="tx1"/>
                </a:solidFill>
              </a:rPr>
              <a:t>hazırlanma</a:t>
            </a:r>
            <a:r>
              <a:rPr lang="tr-TR" b="1" dirty="0" err="1">
                <a:solidFill>
                  <a:schemeClr val="tx1"/>
                </a:solidFill>
              </a:rPr>
              <a:t>lı</a:t>
            </a:r>
            <a:endParaRPr lang="tr-TR" b="1" dirty="0">
              <a:solidFill>
                <a:schemeClr val="tx1"/>
              </a:solidFill>
            </a:endParaRPr>
          </a:p>
          <a:p>
            <a:endParaRPr lang="tr-TR" b="1" dirty="0">
              <a:solidFill>
                <a:schemeClr val="tx1"/>
              </a:solidFill>
            </a:endParaRPr>
          </a:p>
          <a:p>
            <a:endParaRPr lang="tr-TR" b="1" dirty="0">
              <a:solidFill>
                <a:schemeClr val="tx1"/>
              </a:solidFill>
            </a:endParaRPr>
          </a:p>
          <a:p>
            <a:endParaRPr lang="tr-TR" b="1" dirty="0">
              <a:solidFill>
                <a:schemeClr val="tx1"/>
              </a:solidFill>
            </a:endParaRPr>
          </a:p>
          <a:p>
            <a:endParaRPr lang="tr-TR" b="1" dirty="0">
              <a:solidFill>
                <a:schemeClr val="tx1"/>
              </a:solidFill>
            </a:endParaRPr>
          </a:p>
          <a:p>
            <a:endParaRPr lang="tr-TR" b="1" dirty="0">
              <a:solidFill>
                <a:schemeClr val="tx1"/>
              </a:solidFill>
            </a:endParaRPr>
          </a:p>
          <a:p>
            <a:endParaRPr lang="tr-TR" dirty="0"/>
          </a:p>
        </p:txBody>
      </p:sp>
      <p:sp>
        <p:nvSpPr>
          <p:cNvPr id="68609" name="Rectangle 1"/>
          <p:cNvSpPr>
            <a:spLocks noChangeArrowheads="1"/>
          </p:cNvSpPr>
          <p:nvPr/>
        </p:nvSpPr>
        <p:spPr bwMode="auto">
          <a:xfrm>
            <a:off x="1490870" y="5237219"/>
            <a:ext cx="10701129"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Petruzzi</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LM, </a:t>
            </a: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Vivino</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FB. </a:t>
            </a: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Sjögren's</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Syndrome—Implications for Perioperative Practice. AORN journal. 2003;77(3):611-24.</a:t>
            </a:r>
            <a:endParaRPr kumimoji="0" lang="tr-TR" sz="1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Fox RI. </a:t>
            </a: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Sjögren's</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syndrome. The Lancet. 2005;366(9482):321-31.</a:t>
            </a:r>
            <a:endParaRPr kumimoji="0" lang="tr-TR" sz="1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Carr</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ZJ, Klick J, McDowell BJ, </a:t>
            </a: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Charchaflieh</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JG, </a:t>
            </a:r>
            <a:r>
              <a:rPr kumimoji="0" lang="en-US" sz="1000" b="0" i="0" u="none" strike="noStrike" cap="none" normalizeH="0" baseline="0" dirty="0" err="1">
                <a:ln>
                  <a:noFill/>
                </a:ln>
                <a:solidFill>
                  <a:schemeClr val="tx1"/>
                </a:solidFill>
                <a:effectLst/>
                <a:latin typeface="Times New Roman" pitchFamily="18" charset="0"/>
                <a:cs typeface="Times New Roman" pitchFamily="18" charset="0"/>
              </a:rPr>
              <a:t>Karamchandani</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K. An Update on Systemic Sclerosis and its Perioperative Management. Current Anesthesiology Reports. 2020:1-10.</a:t>
            </a:r>
            <a:endParaRPr kumimoji="0" lang="tr-TR" sz="1000" b="0" i="0" u="none" strike="noStrike" cap="none" normalizeH="0" baseline="0" dirty="0">
              <a:ln>
                <a:noFill/>
              </a:ln>
              <a:solidFill>
                <a:schemeClr val="tx1"/>
              </a:solidFill>
              <a:effectLst/>
              <a:latin typeface="Times New Roman" pitchFamily="18" charset="0"/>
              <a:cs typeface="Times New Roman" pitchFamily="18" charset="0"/>
            </a:endParaRPr>
          </a:p>
          <a:p>
            <a:pPr defTabSz="914400" fontAlgn="base">
              <a:spcBef>
                <a:spcPct val="0"/>
              </a:spcBef>
              <a:spcAft>
                <a:spcPct val="0"/>
              </a:spcAft>
            </a:pPr>
            <a:r>
              <a:rPr lang="en-US" sz="1000" dirty="0" err="1">
                <a:latin typeface="Times New Roman" pitchFamily="18" charset="0"/>
                <a:cs typeface="Times New Roman" pitchFamily="18" charset="0"/>
              </a:rPr>
              <a:t>Ohtani</a:t>
            </a:r>
            <a:r>
              <a:rPr lang="en-US" sz="1000" dirty="0">
                <a:latin typeface="Times New Roman" pitchFamily="18" charset="0"/>
                <a:cs typeface="Times New Roman" pitchFamily="18" charset="0"/>
              </a:rPr>
              <a:t> H, Imai H, Kodama T, </a:t>
            </a:r>
            <a:r>
              <a:rPr lang="en-US" sz="1000" dirty="0" err="1">
                <a:latin typeface="Times New Roman" pitchFamily="18" charset="0"/>
                <a:cs typeface="Times New Roman" pitchFamily="18" charset="0"/>
              </a:rPr>
              <a:t>Hamai</a:t>
            </a:r>
            <a:r>
              <a:rPr lang="en-US" sz="1000" dirty="0">
                <a:latin typeface="Times New Roman" pitchFamily="18" charset="0"/>
                <a:cs typeface="Times New Roman" pitchFamily="18" charset="0"/>
              </a:rPr>
              <a:t> K, </a:t>
            </a:r>
            <a:r>
              <a:rPr lang="en-US" sz="1000" dirty="0" err="1">
                <a:latin typeface="Times New Roman" pitchFamily="18" charset="0"/>
                <a:cs typeface="Times New Roman" pitchFamily="18" charset="0"/>
              </a:rPr>
              <a:t>Komatsuda</a:t>
            </a:r>
            <a:r>
              <a:rPr lang="en-US" sz="1000" dirty="0">
                <a:latin typeface="Times New Roman" pitchFamily="18" charset="0"/>
                <a:cs typeface="Times New Roman" pitchFamily="18" charset="0"/>
              </a:rPr>
              <a:t> A, </a:t>
            </a:r>
            <a:r>
              <a:rPr lang="en-US" sz="1000" dirty="0" err="1">
                <a:latin typeface="Times New Roman" pitchFamily="18" charset="0"/>
                <a:cs typeface="Times New Roman" pitchFamily="18" charset="0"/>
              </a:rPr>
              <a:t>Wakui</a:t>
            </a:r>
            <a:r>
              <a:rPr lang="en-US" sz="1000" dirty="0">
                <a:latin typeface="Times New Roman" pitchFamily="18" charset="0"/>
                <a:cs typeface="Times New Roman" pitchFamily="18" charset="0"/>
              </a:rPr>
              <a:t> H, et al. Severe </a:t>
            </a:r>
            <a:r>
              <a:rPr lang="en-US" sz="1000" dirty="0" err="1">
                <a:latin typeface="Times New Roman" pitchFamily="18" charset="0"/>
                <a:cs typeface="Times New Roman" pitchFamily="18" charset="0"/>
              </a:rPr>
              <a:t>hypokalaemia</a:t>
            </a:r>
            <a:r>
              <a:rPr lang="en-US" sz="1000" dirty="0">
                <a:latin typeface="Times New Roman" pitchFamily="18" charset="0"/>
                <a:cs typeface="Times New Roman" pitchFamily="18" charset="0"/>
              </a:rPr>
              <a:t> and respiratory arrest due to renal tubular acidosis in a patient with </a:t>
            </a:r>
            <a:r>
              <a:rPr lang="en-US" sz="1000" dirty="0" err="1">
                <a:latin typeface="Times New Roman" pitchFamily="18" charset="0"/>
                <a:cs typeface="Times New Roman" pitchFamily="18" charset="0"/>
              </a:rPr>
              <a:t>Sjögren</a:t>
            </a:r>
            <a:r>
              <a:rPr lang="en-US" sz="1000" dirty="0">
                <a:latin typeface="Times New Roman" pitchFamily="18" charset="0"/>
                <a:cs typeface="Times New Roman" pitchFamily="18" charset="0"/>
              </a:rPr>
              <a:t> syndrome. Nephrology Dialysis Transplantation. 1999;14(9):2201-3.</a:t>
            </a:r>
            <a:endParaRPr lang="tr-TR" sz="10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1 Başlık">
            <a:extLst>
              <a:ext uri="{FF2B5EF4-FFF2-40B4-BE49-F238E27FC236}">
                <a16:creationId xmlns:a16="http://schemas.microsoft.com/office/drawing/2014/main" id="{441F1731-2979-448E-8C95-5FF837715EEE}"/>
              </a:ext>
            </a:extLst>
          </p:cNvPr>
          <p:cNvSpPr>
            <a:spLocks noGrp="1"/>
          </p:cNvSpPr>
          <p:nvPr>
            <p:ph type="title"/>
          </p:nvPr>
        </p:nvSpPr>
        <p:spPr>
          <a:xfrm>
            <a:off x="2592388" y="231939"/>
            <a:ext cx="8912225" cy="634835"/>
          </a:xfrm>
        </p:spPr>
        <p:txBody>
          <a:bodyPr>
            <a:normAutofit fontScale="90000"/>
          </a:bodyPr>
          <a:lstStyle/>
          <a:p>
            <a:pPr algn="ctr"/>
            <a:r>
              <a:rPr lang="tr-TR" b="1" dirty="0" err="1">
                <a:solidFill>
                  <a:srgbClr val="C00000"/>
                </a:solidFill>
              </a:rPr>
              <a:t>Sjogren</a:t>
            </a:r>
            <a:r>
              <a:rPr lang="tr-TR" b="1" dirty="0">
                <a:solidFill>
                  <a:srgbClr val="C00000"/>
                </a:solidFill>
              </a:rPr>
              <a:t> Sendromu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80249BB-9415-48E9-BCD4-25FD9D859CE3}"/>
              </a:ext>
            </a:extLst>
          </p:cNvPr>
          <p:cNvSpPr>
            <a:spLocks noGrp="1"/>
          </p:cNvSpPr>
          <p:nvPr>
            <p:ph idx="1"/>
          </p:nvPr>
        </p:nvSpPr>
        <p:spPr>
          <a:xfrm>
            <a:off x="2047875" y="1252330"/>
            <a:ext cx="9696450" cy="5536096"/>
          </a:xfrm>
        </p:spPr>
        <p:txBody>
          <a:bodyPr>
            <a:normAutofit lnSpcReduction="10000"/>
          </a:bodyPr>
          <a:lstStyle/>
          <a:p>
            <a:r>
              <a:rPr lang="tr-TR" sz="2000" b="1" dirty="0">
                <a:solidFill>
                  <a:schemeClr val="tx1"/>
                </a:solidFill>
              </a:rPr>
              <a:t>Ameliyat sonrası </a:t>
            </a:r>
            <a:r>
              <a:rPr lang="tr-TR" sz="2000" b="1" dirty="0">
                <a:solidFill>
                  <a:srgbClr val="0070C0"/>
                </a:solidFill>
              </a:rPr>
              <a:t>yara iyileşmesi gecikebilir,</a:t>
            </a:r>
            <a:r>
              <a:rPr lang="tr-TR" sz="2000" b="1" dirty="0">
                <a:solidFill>
                  <a:schemeClr val="tx1"/>
                </a:solidFill>
              </a:rPr>
              <a:t> </a:t>
            </a:r>
            <a:r>
              <a:rPr lang="tr-TR" sz="2000" b="1" dirty="0" err="1">
                <a:solidFill>
                  <a:schemeClr val="tx1"/>
                </a:solidFill>
              </a:rPr>
              <a:t>malnütrisyon</a:t>
            </a:r>
            <a:r>
              <a:rPr lang="tr-TR" sz="2000" b="1" dirty="0">
                <a:solidFill>
                  <a:schemeClr val="tx1"/>
                </a:solidFill>
              </a:rPr>
              <a:t> gelişmemesine dikkat </a:t>
            </a:r>
          </a:p>
          <a:p>
            <a:r>
              <a:rPr lang="tr-TR" sz="2000" b="1" dirty="0" err="1">
                <a:solidFill>
                  <a:schemeClr val="tx1"/>
                </a:solidFill>
                <a:effectLst/>
                <a:ea typeface="Calibri" panose="020F0502020204030204" pitchFamily="34" charset="0"/>
                <a:cs typeface="Times New Roman" panose="02020603050405020304" pitchFamily="18" charset="0"/>
              </a:rPr>
              <a:t>Gastrik</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dilatasyon</a:t>
            </a:r>
            <a:r>
              <a:rPr lang="tr-TR" sz="2000" b="1" dirty="0">
                <a:solidFill>
                  <a:schemeClr val="tx1"/>
                </a:solidFill>
                <a:effectLst/>
                <a:ea typeface="Calibri" panose="020F0502020204030204" pitchFamily="34" charset="0"/>
                <a:cs typeface="Times New Roman" panose="02020603050405020304" pitchFamily="18" charset="0"/>
              </a:rPr>
              <a:t> ve mide içeriğinin </a:t>
            </a:r>
            <a:r>
              <a:rPr lang="tr-TR" sz="2000" b="1" dirty="0" err="1">
                <a:solidFill>
                  <a:schemeClr val="tx1"/>
                </a:solidFill>
                <a:effectLst/>
                <a:ea typeface="Calibri" panose="020F0502020204030204" pitchFamily="34" charset="0"/>
                <a:cs typeface="Times New Roman" panose="02020603050405020304" pitchFamily="18" charset="0"/>
              </a:rPr>
              <a:t>aspire</a:t>
            </a:r>
            <a:r>
              <a:rPr lang="tr-TR" sz="2000" b="1" dirty="0">
                <a:solidFill>
                  <a:schemeClr val="tx1"/>
                </a:solidFill>
                <a:effectLst/>
                <a:ea typeface="Calibri" panose="020F0502020204030204" pitchFamily="34" charset="0"/>
                <a:cs typeface="Times New Roman" panose="02020603050405020304" pitchFamily="18" charset="0"/>
              </a:rPr>
              <a:t> edilmesi riskine karşı, ameliyat öncesi </a:t>
            </a:r>
            <a:r>
              <a:rPr lang="tr-TR" sz="2000" b="1" dirty="0">
                <a:solidFill>
                  <a:srgbClr val="0070C0"/>
                </a:solidFill>
                <a:effectLst/>
                <a:ea typeface="Calibri" panose="020F0502020204030204" pitchFamily="34" charset="0"/>
                <a:cs typeface="Times New Roman" panose="02020603050405020304" pitchFamily="18" charset="0"/>
              </a:rPr>
              <a:t>H2 reseptör antagonistleri veya proton pompa inhibitörlerinin </a:t>
            </a:r>
            <a:r>
              <a:rPr lang="tr-TR" sz="2000" b="1" dirty="0">
                <a:solidFill>
                  <a:schemeClr val="tx1"/>
                </a:solidFill>
                <a:effectLst/>
                <a:ea typeface="Calibri" panose="020F0502020204030204" pitchFamily="34" charset="0"/>
                <a:cs typeface="Times New Roman" panose="02020603050405020304" pitchFamily="18" charset="0"/>
              </a:rPr>
              <a:t>kullanılması önemlidir</a:t>
            </a:r>
          </a:p>
          <a:p>
            <a:r>
              <a:rPr lang="tr-TR" sz="2000" b="1" dirty="0">
                <a:solidFill>
                  <a:schemeClr val="tx1"/>
                </a:solidFill>
              </a:rPr>
              <a:t>Ameliyat sırasında turnike uygulanmasına bağlı gelişebilecek </a:t>
            </a:r>
            <a:r>
              <a:rPr lang="tr-TR" sz="2000" b="1" dirty="0" err="1">
                <a:solidFill>
                  <a:schemeClr val="tx1"/>
                </a:solidFill>
              </a:rPr>
              <a:t>vasküler</a:t>
            </a:r>
            <a:r>
              <a:rPr lang="tr-TR" sz="2000" b="1" dirty="0">
                <a:solidFill>
                  <a:schemeClr val="tx1"/>
                </a:solidFill>
              </a:rPr>
              <a:t> </a:t>
            </a:r>
            <a:r>
              <a:rPr lang="tr-TR" sz="2000" b="1" dirty="0" err="1">
                <a:solidFill>
                  <a:schemeClr val="tx1"/>
                </a:solidFill>
              </a:rPr>
              <a:t>endotel</a:t>
            </a:r>
            <a:r>
              <a:rPr lang="tr-TR" sz="2000" b="1" dirty="0">
                <a:solidFill>
                  <a:schemeClr val="tx1"/>
                </a:solidFill>
              </a:rPr>
              <a:t> hasarı, altta yatan </a:t>
            </a:r>
            <a:r>
              <a:rPr lang="tr-TR" sz="2000" b="1" dirty="0" err="1">
                <a:solidFill>
                  <a:schemeClr val="tx1"/>
                </a:solidFill>
              </a:rPr>
              <a:t>iskemi</a:t>
            </a:r>
            <a:r>
              <a:rPr lang="tr-TR" sz="2000" b="1" dirty="0">
                <a:solidFill>
                  <a:schemeClr val="tx1"/>
                </a:solidFill>
              </a:rPr>
              <a:t> problemini artırabilir</a:t>
            </a:r>
          </a:p>
          <a:p>
            <a:r>
              <a:rPr lang="tr-TR" sz="2000" b="1" dirty="0">
                <a:solidFill>
                  <a:schemeClr val="tx1"/>
                </a:solidFill>
              </a:rPr>
              <a:t>Mümkünse </a:t>
            </a:r>
            <a:r>
              <a:rPr lang="tr-TR" sz="2000" b="1" dirty="0" err="1">
                <a:solidFill>
                  <a:srgbClr val="FF0000"/>
                </a:solidFill>
              </a:rPr>
              <a:t>turnikesiz</a:t>
            </a:r>
            <a:r>
              <a:rPr lang="tr-TR" sz="2000" b="1" dirty="0">
                <a:solidFill>
                  <a:srgbClr val="FF0000"/>
                </a:solidFill>
              </a:rPr>
              <a:t> </a:t>
            </a:r>
            <a:r>
              <a:rPr lang="tr-TR" sz="2000" b="1" dirty="0">
                <a:solidFill>
                  <a:schemeClr val="tx1"/>
                </a:solidFill>
              </a:rPr>
              <a:t>veya turnike süresi oldukça kısa tutulmaya çalışılmalı</a:t>
            </a:r>
          </a:p>
          <a:p>
            <a:r>
              <a:rPr lang="tr-TR" sz="2000" b="1" dirty="0" err="1">
                <a:solidFill>
                  <a:schemeClr val="tx1"/>
                </a:solidFill>
              </a:rPr>
              <a:t>Temporomandibular</a:t>
            </a:r>
            <a:r>
              <a:rPr lang="tr-TR" sz="2000" b="1" dirty="0">
                <a:solidFill>
                  <a:schemeClr val="tx1"/>
                </a:solidFill>
              </a:rPr>
              <a:t> eklem problemi ve ciltteki </a:t>
            </a:r>
            <a:r>
              <a:rPr lang="tr-TR" sz="2000" b="1" dirty="0" err="1">
                <a:solidFill>
                  <a:schemeClr val="tx1"/>
                </a:solidFill>
              </a:rPr>
              <a:t>fibrozis</a:t>
            </a:r>
            <a:r>
              <a:rPr lang="tr-TR" sz="2000" b="1" dirty="0">
                <a:solidFill>
                  <a:schemeClr val="tx1"/>
                </a:solidFill>
              </a:rPr>
              <a:t> nedeniyle gelişen </a:t>
            </a:r>
            <a:r>
              <a:rPr lang="tr-TR" sz="2000" b="1" dirty="0" err="1">
                <a:solidFill>
                  <a:srgbClr val="0070C0"/>
                </a:solidFill>
              </a:rPr>
              <a:t>mikrostomi</a:t>
            </a:r>
            <a:r>
              <a:rPr lang="tr-TR" sz="2000" b="1" dirty="0">
                <a:solidFill>
                  <a:srgbClr val="0070C0"/>
                </a:solidFill>
              </a:rPr>
              <a:t>,</a:t>
            </a:r>
            <a:r>
              <a:rPr lang="tr-TR" sz="2000" b="1" dirty="0">
                <a:solidFill>
                  <a:schemeClr val="tx1"/>
                </a:solidFill>
              </a:rPr>
              <a:t> ağız çevresinde ve oral mukozada saptanan </a:t>
            </a:r>
            <a:r>
              <a:rPr lang="tr-TR" sz="2000" b="1" dirty="0" err="1">
                <a:solidFill>
                  <a:srgbClr val="0070C0"/>
                </a:solidFill>
              </a:rPr>
              <a:t>telenjektaziler</a:t>
            </a:r>
            <a:r>
              <a:rPr lang="tr-TR" sz="2000" b="1" dirty="0">
                <a:solidFill>
                  <a:schemeClr val="tx1"/>
                </a:solidFill>
              </a:rPr>
              <a:t> </a:t>
            </a:r>
            <a:r>
              <a:rPr lang="tr-TR" sz="2000" b="1" dirty="0" err="1">
                <a:solidFill>
                  <a:srgbClr val="0070C0"/>
                </a:solidFill>
              </a:rPr>
              <a:t>entübasyonu</a:t>
            </a:r>
            <a:r>
              <a:rPr lang="tr-TR" sz="2000" b="1" dirty="0">
                <a:solidFill>
                  <a:srgbClr val="0070C0"/>
                </a:solidFill>
              </a:rPr>
              <a:t> zorlaştırır</a:t>
            </a:r>
          </a:p>
          <a:p>
            <a:r>
              <a:rPr lang="tr-TR" sz="2000" b="1" dirty="0">
                <a:solidFill>
                  <a:schemeClr val="tx1"/>
                </a:solidFill>
              </a:rPr>
              <a:t>Genel anestezinin tek seçenek olduğu durumlarda </a:t>
            </a:r>
            <a:r>
              <a:rPr lang="tr-TR" sz="2000" b="1" dirty="0" err="1">
                <a:solidFill>
                  <a:srgbClr val="FF0000"/>
                </a:solidFill>
              </a:rPr>
              <a:t>fiberoptik</a:t>
            </a:r>
            <a:r>
              <a:rPr lang="tr-TR" sz="2000" b="1" dirty="0">
                <a:solidFill>
                  <a:srgbClr val="FF0000"/>
                </a:solidFill>
              </a:rPr>
              <a:t> </a:t>
            </a:r>
            <a:r>
              <a:rPr lang="tr-TR" sz="2000" b="1" dirty="0">
                <a:solidFill>
                  <a:schemeClr val="tx1"/>
                </a:solidFill>
              </a:rPr>
              <a:t>yardımı ile </a:t>
            </a:r>
            <a:r>
              <a:rPr lang="tr-TR" sz="2000" b="1" dirty="0" err="1">
                <a:solidFill>
                  <a:schemeClr val="tx1"/>
                </a:solidFill>
              </a:rPr>
              <a:t>entübasyon</a:t>
            </a:r>
            <a:r>
              <a:rPr lang="tr-TR" sz="2000" b="1" dirty="0">
                <a:solidFill>
                  <a:schemeClr val="tx1"/>
                </a:solidFill>
              </a:rPr>
              <a:t> yapılması, zorlu </a:t>
            </a:r>
            <a:r>
              <a:rPr lang="tr-TR" sz="2000" b="1" dirty="0" err="1">
                <a:solidFill>
                  <a:schemeClr val="tx1"/>
                </a:solidFill>
              </a:rPr>
              <a:t>entübasyon</a:t>
            </a:r>
            <a:r>
              <a:rPr lang="tr-TR" sz="2000" b="1" dirty="0">
                <a:solidFill>
                  <a:schemeClr val="tx1"/>
                </a:solidFill>
              </a:rPr>
              <a:t> sırasında gelişebilecek komplikasyonları azaltır</a:t>
            </a:r>
          </a:p>
          <a:p>
            <a:r>
              <a:rPr lang="tr-TR" sz="2000" b="1" dirty="0" err="1">
                <a:solidFill>
                  <a:schemeClr val="tx1"/>
                </a:solidFill>
              </a:rPr>
              <a:t>Entübasyon</a:t>
            </a:r>
            <a:r>
              <a:rPr lang="tr-TR" sz="2000" b="1" dirty="0">
                <a:solidFill>
                  <a:schemeClr val="tx1"/>
                </a:solidFill>
              </a:rPr>
              <a:t> zorluğu ve akciğer ile alakalı riskli durum varsa </a:t>
            </a:r>
            <a:r>
              <a:rPr lang="tr-TR" sz="2000" b="1" dirty="0" err="1">
                <a:solidFill>
                  <a:srgbClr val="0070C0"/>
                </a:solidFill>
              </a:rPr>
              <a:t>spinal</a:t>
            </a:r>
            <a:r>
              <a:rPr lang="tr-TR" sz="2000" b="1" dirty="0">
                <a:solidFill>
                  <a:srgbClr val="0070C0"/>
                </a:solidFill>
              </a:rPr>
              <a:t> veya </a:t>
            </a:r>
            <a:r>
              <a:rPr lang="tr-TR" sz="2000" b="1" dirty="0" err="1">
                <a:solidFill>
                  <a:srgbClr val="0070C0"/>
                </a:solidFill>
              </a:rPr>
              <a:t>epidural</a:t>
            </a:r>
            <a:r>
              <a:rPr lang="tr-TR" sz="2000" b="1" dirty="0">
                <a:solidFill>
                  <a:srgbClr val="0070C0"/>
                </a:solidFill>
              </a:rPr>
              <a:t> anestezi </a:t>
            </a:r>
          </a:p>
          <a:p>
            <a:endParaRPr lang="tr-TR" sz="2000" b="1" dirty="0">
              <a:solidFill>
                <a:schemeClr val="tx1"/>
              </a:solidFill>
            </a:endParaRPr>
          </a:p>
          <a:p>
            <a:endParaRPr lang="tr-TR" sz="2000" b="1" dirty="0">
              <a:solidFill>
                <a:schemeClr val="tx1"/>
              </a:solidFill>
              <a:effectLst/>
              <a:ea typeface="Calibri" panose="020F0502020204030204" pitchFamily="34" charset="0"/>
              <a:cs typeface="Times New Roman" panose="02020603050405020304" pitchFamily="18" charset="0"/>
            </a:endParaRPr>
          </a:p>
          <a:p>
            <a:endParaRPr lang="tr-TR" sz="1800" b="1" dirty="0"/>
          </a:p>
          <a:p>
            <a:endParaRPr lang="tr-TR" dirty="0"/>
          </a:p>
        </p:txBody>
      </p:sp>
      <p:sp>
        <p:nvSpPr>
          <p:cNvPr id="4" name="1 Başlık">
            <a:extLst>
              <a:ext uri="{FF2B5EF4-FFF2-40B4-BE49-F238E27FC236}">
                <a16:creationId xmlns:a16="http://schemas.microsoft.com/office/drawing/2014/main" id="{E5BB832C-4C9D-4316-8BFE-943F2CBDE68B}"/>
              </a:ext>
            </a:extLst>
          </p:cNvPr>
          <p:cNvSpPr>
            <a:spLocks noGrp="1"/>
          </p:cNvSpPr>
          <p:nvPr>
            <p:ph type="title"/>
          </p:nvPr>
        </p:nvSpPr>
        <p:spPr>
          <a:xfrm>
            <a:off x="2592388" y="357810"/>
            <a:ext cx="8912225" cy="685800"/>
          </a:xfrm>
        </p:spPr>
        <p:txBody>
          <a:bodyPr>
            <a:normAutofit/>
          </a:bodyPr>
          <a:lstStyle/>
          <a:p>
            <a:pPr algn="ctr"/>
            <a:r>
              <a:rPr lang="tr-TR" b="1" dirty="0">
                <a:solidFill>
                  <a:srgbClr val="C00000"/>
                </a:solidFill>
              </a:rPr>
              <a:t>Sistemik Skleroz</a:t>
            </a:r>
          </a:p>
        </p:txBody>
      </p:sp>
    </p:spTree>
    <p:extLst>
      <p:ext uri="{BB962C8B-B14F-4D97-AF65-F5344CB8AC3E}">
        <p14:creationId xmlns:p14="http://schemas.microsoft.com/office/powerpoint/2010/main" val="1675513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133B8C-D4E8-4424-95E8-8E84FB5F31B3}"/>
              </a:ext>
            </a:extLst>
          </p:cNvPr>
          <p:cNvSpPr>
            <a:spLocks noGrp="1"/>
          </p:cNvSpPr>
          <p:nvPr>
            <p:ph type="title"/>
          </p:nvPr>
        </p:nvSpPr>
        <p:spPr>
          <a:xfrm>
            <a:off x="2592925" y="624110"/>
            <a:ext cx="8911687" cy="233140"/>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7A31FBC5-3C75-46DF-B0DC-44EF96F37E57}"/>
              </a:ext>
            </a:extLst>
          </p:cNvPr>
          <p:cNvSpPr>
            <a:spLocks noGrp="1"/>
          </p:cNvSpPr>
          <p:nvPr>
            <p:ph idx="1"/>
          </p:nvPr>
        </p:nvSpPr>
        <p:spPr>
          <a:xfrm>
            <a:off x="1781175" y="1476375"/>
            <a:ext cx="10175599" cy="4434847"/>
          </a:xfrm>
        </p:spPr>
        <p:txBody>
          <a:bodyPr>
            <a:normAutofit lnSpcReduction="10000"/>
          </a:bodyPr>
          <a:lstStyle/>
          <a:p>
            <a:r>
              <a:rPr lang="tr-TR" sz="2000" b="1" dirty="0">
                <a:solidFill>
                  <a:schemeClr val="tx1"/>
                </a:solidFill>
              </a:rPr>
              <a:t>Dokuların </a:t>
            </a:r>
            <a:r>
              <a:rPr lang="tr-TR" sz="2000" b="1" dirty="0" err="1">
                <a:solidFill>
                  <a:schemeClr val="tx1"/>
                </a:solidFill>
              </a:rPr>
              <a:t>fizrozisi</a:t>
            </a:r>
            <a:r>
              <a:rPr lang="tr-TR" sz="2000" b="1" dirty="0">
                <a:solidFill>
                  <a:schemeClr val="tx1"/>
                </a:solidFill>
              </a:rPr>
              <a:t> ve </a:t>
            </a:r>
            <a:r>
              <a:rPr lang="tr-TR" sz="2000" b="1" dirty="0" err="1">
                <a:solidFill>
                  <a:schemeClr val="tx1"/>
                </a:solidFill>
              </a:rPr>
              <a:t>mikrovasküler</a:t>
            </a:r>
            <a:r>
              <a:rPr lang="tr-TR" sz="2000" b="1" dirty="0">
                <a:solidFill>
                  <a:schemeClr val="tx1"/>
                </a:solidFill>
              </a:rPr>
              <a:t> dolaşımın azalmasıyla lokal </a:t>
            </a:r>
            <a:r>
              <a:rPr lang="tr-TR" sz="2000" b="1" dirty="0" err="1">
                <a:solidFill>
                  <a:schemeClr val="tx1"/>
                </a:solidFill>
              </a:rPr>
              <a:t>anestezik</a:t>
            </a:r>
            <a:r>
              <a:rPr lang="tr-TR" sz="2000" b="1" dirty="0">
                <a:solidFill>
                  <a:schemeClr val="tx1"/>
                </a:solidFill>
              </a:rPr>
              <a:t> ilaçların etki süresinde artış görülmektedir ve </a:t>
            </a:r>
            <a:r>
              <a:rPr lang="tr-TR" sz="2000" b="1" dirty="0">
                <a:solidFill>
                  <a:srgbClr val="0070C0"/>
                </a:solidFill>
              </a:rPr>
              <a:t>daha az dozlar lokal anestezi için </a:t>
            </a:r>
            <a:r>
              <a:rPr lang="tr-TR" sz="2000" b="1" dirty="0">
                <a:solidFill>
                  <a:schemeClr val="tx1"/>
                </a:solidFill>
              </a:rPr>
              <a:t>yeterli olmaktadır</a:t>
            </a:r>
          </a:p>
          <a:p>
            <a:r>
              <a:rPr lang="tr-TR" sz="2000" b="1" dirty="0" err="1">
                <a:solidFill>
                  <a:schemeClr val="tx1"/>
                </a:solidFill>
              </a:rPr>
              <a:t>İntravenöz</a:t>
            </a:r>
            <a:r>
              <a:rPr lang="tr-TR" sz="2000" b="1" dirty="0">
                <a:solidFill>
                  <a:schemeClr val="tx1"/>
                </a:solidFill>
              </a:rPr>
              <a:t> ilaç tedavisi için </a:t>
            </a:r>
            <a:r>
              <a:rPr lang="tr-TR" sz="2000" b="1" dirty="0" err="1">
                <a:solidFill>
                  <a:schemeClr val="tx1"/>
                </a:solidFill>
              </a:rPr>
              <a:t>periferik</a:t>
            </a:r>
            <a:r>
              <a:rPr lang="tr-TR" sz="2000" b="1" dirty="0">
                <a:solidFill>
                  <a:schemeClr val="tx1"/>
                </a:solidFill>
              </a:rPr>
              <a:t> </a:t>
            </a:r>
            <a:r>
              <a:rPr lang="tr-TR" sz="2000" b="1" dirty="0" err="1">
                <a:solidFill>
                  <a:schemeClr val="tx1"/>
                </a:solidFill>
              </a:rPr>
              <a:t>vasküler</a:t>
            </a:r>
            <a:r>
              <a:rPr lang="tr-TR" sz="2000" b="1" dirty="0">
                <a:solidFill>
                  <a:schemeClr val="tx1"/>
                </a:solidFill>
              </a:rPr>
              <a:t> yapılar, gelişen </a:t>
            </a:r>
            <a:r>
              <a:rPr lang="tr-TR" sz="2000" b="1" dirty="0" err="1">
                <a:solidFill>
                  <a:schemeClr val="tx1"/>
                </a:solidFill>
              </a:rPr>
              <a:t>fibrozis</a:t>
            </a:r>
            <a:r>
              <a:rPr lang="tr-TR" sz="2000" b="1" dirty="0">
                <a:solidFill>
                  <a:schemeClr val="tx1"/>
                </a:solidFill>
              </a:rPr>
              <a:t> nedeniyle uygun değilse </a:t>
            </a:r>
            <a:r>
              <a:rPr lang="tr-TR" sz="2000" b="1" dirty="0">
                <a:solidFill>
                  <a:srgbClr val="FF0000"/>
                </a:solidFill>
              </a:rPr>
              <a:t>santral </a:t>
            </a:r>
            <a:r>
              <a:rPr lang="tr-TR" sz="2000" b="1" dirty="0" err="1">
                <a:solidFill>
                  <a:srgbClr val="FF0000"/>
                </a:solidFill>
              </a:rPr>
              <a:t>venöz</a:t>
            </a:r>
            <a:r>
              <a:rPr lang="tr-TR" sz="2000" b="1" dirty="0">
                <a:solidFill>
                  <a:srgbClr val="FF0000"/>
                </a:solidFill>
              </a:rPr>
              <a:t> </a:t>
            </a:r>
            <a:r>
              <a:rPr lang="tr-TR" sz="2000" b="1" dirty="0" err="1">
                <a:solidFill>
                  <a:srgbClr val="FF0000"/>
                </a:solidFill>
              </a:rPr>
              <a:t>kateter</a:t>
            </a:r>
            <a:r>
              <a:rPr lang="tr-TR" sz="2000" b="1" dirty="0">
                <a:solidFill>
                  <a:srgbClr val="FF0000"/>
                </a:solidFill>
              </a:rPr>
              <a:t> </a:t>
            </a:r>
            <a:r>
              <a:rPr lang="tr-TR" sz="2000" b="1" dirty="0">
                <a:solidFill>
                  <a:schemeClr val="tx1"/>
                </a:solidFill>
              </a:rPr>
              <a:t>yerleştirilmesi </a:t>
            </a:r>
          </a:p>
          <a:p>
            <a:r>
              <a:rPr lang="tr-TR" sz="2000" b="1" dirty="0" err="1">
                <a:solidFill>
                  <a:schemeClr val="tx1"/>
                </a:solidFill>
              </a:rPr>
              <a:t>İntravasküler</a:t>
            </a:r>
            <a:r>
              <a:rPr lang="tr-TR" sz="2000" b="1" dirty="0">
                <a:solidFill>
                  <a:schemeClr val="tx1"/>
                </a:solidFill>
              </a:rPr>
              <a:t> verilen </a:t>
            </a:r>
            <a:r>
              <a:rPr lang="tr-TR" sz="2000" b="1" dirty="0">
                <a:solidFill>
                  <a:srgbClr val="FF0000"/>
                </a:solidFill>
              </a:rPr>
              <a:t>sıvıların</a:t>
            </a:r>
            <a:r>
              <a:rPr lang="tr-TR" sz="2000" b="1" dirty="0">
                <a:solidFill>
                  <a:schemeClr val="tx1"/>
                </a:solidFill>
              </a:rPr>
              <a:t> </a:t>
            </a:r>
            <a:r>
              <a:rPr lang="tr-TR" sz="2000" b="1" dirty="0">
                <a:solidFill>
                  <a:srgbClr val="FF0000"/>
                </a:solidFill>
              </a:rPr>
              <a:t>ısıtılarak</a:t>
            </a:r>
            <a:r>
              <a:rPr lang="tr-TR" sz="2000" b="1" dirty="0">
                <a:solidFill>
                  <a:schemeClr val="tx1"/>
                </a:solidFill>
              </a:rPr>
              <a:t> verilmesi </a:t>
            </a:r>
          </a:p>
          <a:p>
            <a:r>
              <a:rPr lang="tr-TR" sz="2000" b="1" dirty="0">
                <a:solidFill>
                  <a:schemeClr val="tx1"/>
                </a:solidFill>
              </a:rPr>
              <a:t>Ayrıca ameliyathanelerin </a:t>
            </a:r>
            <a:r>
              <a:rPr lang="tr-TR" sz="2000" b="1" dirty="0">
                <a:solidFill>
                  <a:srgbClr val="FF0000"/>
                </a:solidFill>
              </a:rPr>
              <a:t>soğuk</a:t>
            </a:r>
            <a:r>
              <a:rPr lang="tr-TR" sz="2000" b="1" dirty="0">
                <a:solidFill>
                  <a:schemeClr val="tx1"/>
                </a:solidFill>
              </a:rPr>
              <a:t> ortamları </a:t>
            </a:r>
            <a:r>
              <a:rPr lang="tr-TR" sz="2000" b="1" dirty="0" err="1">
                <a:solidFill>
                  <a:schemeClr val="tx1"/>
                </a:solidFill>
              </a:rPr>
              <a:t>perioperatif</a:t>
            </a:r>
            <a:r>
              <a:rPr lang="tr-TR" sz="2000" b="1" dirty="0">
                <a:solidFill>
                  <a:schemeClr val="tx1"/>
                </a:solidFill>
              </a:rPr>
              <a:t> dönemde, </a:t>
            </a:r>
            <a:r>
              <a:rPr lang="tr-TR" sz="2000" b="1" dirty="0" err="1">
                <a:solidFill>
                  <a:schemeClr val="tx1"/>
                </a:solidFill>
              </a:rPr>
              <a:t>ekstremite</a:t>
            </a:r>
            <a:r>
              <a:rPr lang="tr-TR" sz="2000" b="1" dirty="0">
                <a:solidFill>
                  <a:schemeClr val="tx1"/>
                </a:solidFill>
              </a:rPr>
              <a:t> </a:t>
            </a:r>
            <a:r>
              <a:rPr lang="tr-TR" sz="2000" b="1" dirty="0" err="1">
                <a:solidFill>
                  <a:schemeClr val="tx1"/>
                </a:solidFill>
              </a:rPr>
              <a:t>distallerinde</a:t>
            </a:r>
            <a:r>
              <a:rPr lang="tr-TR" sz="2000" b="1" dirty="0">
                <a:solidFill>
                  <a:schemeClr val="tx1"/>
                </a:solidFill>
              </a:rPr>
              <a:t> </a:t>
            </a:r>
            <a:r>
              <a:rPr lang="tr-TR" sz="2000" b="1" dirty="0" err="1">
                <a:solidFill>
                  <a:schemeClr val="tx1"/>
                </a:solidFill>
              </a:rPr>
              <a:t>iskemi</a:t>
            </a:r>
            <a:r>
              <a:rPr lang="tr-TR" sz="2000" b="1" dirty="0">
                <a:solidFill>
                  <a:schemeClr val="tx1"/>
                </a:solidFill>
              </a:rPr>
              <a:t> yapabileceğinden soğuğa maruz kalmasından kaçınılmalı</a:t>
            </a:r>
          </a:p>
          <a:p>
            <a:r>
              <a:rPr lang="tr-TR" sz="2000" b="1" dirty="0" err="1">
                <a:solidFill>
                  <a:srgbClr val="FF0000"/>
                </a:solidFill>
              </a:rPr>
              <a:t>Renal</a:t>
            </a:r>
            <a:r>
              <a:rPr lang="tr-TR" sz="2000" b="1" dirty="0">
                <a:solidFill>
                  <a:srgbClr val="FF0000"/>
                </a:solidFill>
              </a:rPr>
              <a:t> krize </a:t>
            </a:r>
            <a:r>
              <a:rPr lang="tr-TR" sz="2000" b="1" dirty="0">
                <a:solidFill>
                  <a:schemeClr val="tx1"/>
                </a:solidFill>
              </a:rPr>
              <a:t>karşı tansiyon ve böbrek fonksiyonları takip edilmeli</a:t>
            </a:r>
          </a:p>
          <a:p>
            <a:r>
              <a:rPr lang="tr-TR" sz="2000" b="1" dirty="0">
                <a:solidFill>
                  <a:schemeClr val="tx1"/>
                </a:solidFill>
              </a:rPr>
              <a:t>Akut hipertansiyon, </a:t>
            </a:r>
            <a:r>
              <a:rPr lang="tr-TR" sz="2000" b="1" dirty="0" err="1">
                <a:solidFill>
                  <a:schemeClr val="tx1"/>
                </a:solidFill>
              </a:rPr>
              <a:t>kreatinin</a:t>
            </a:r>
            <a:r>
              <a:rPr lang="tr-TR" sz="2000" b="1" dirty="0">
                <a:solidFill>
                  <a:schemeClr val="tx1"/>
                </a:solidFill>
              </a:rPr>
              <a:t> yüksekliği, </a:t>
            </a:r>
            <a:r>
              <a:rPr lang="tr-TR" sz="2000" b="1" dirty="0" err="1">
                <a:solidFill>
                  <a:schemeClr val="tx1"/>
                </a:solidFill>
              </a:rPr>
              <a:t>pulmoner</a:t>
            </a:r>
            <a:r>
              <a:rPr lang="tr-TR" sz="2000" b="1" dirty="0">
                <a:solidFill>
                  <a:schemeClr val="tx1"/>
                </a:solidFill>
              </a:rPr>
              <a:t> ödem, kanda </a:t>
            </a:r>
            <a:r>
              <a:rPr lang="tr-TR" sz="2000" b="1" dirty="0" err="1">
                <a:solidFill>
                  <a:schemeClr val="tx1"/>
                </a:solidFill>
              </a:rPr>
              <a:t>hemoliz</a:t>
            </a:r>
            <a:r>
              <a:rPr lang="tr-TR" sz="2000" b="1" dirty="0">
                <a:solidFill>
                  <a:schemeClr val="tx1"/>
                </a:solidFill>
              </a:rPr>
              <a:t> tablosu, idrar çıkışında da azalma ve </a:t>
            </a:r>
            <a:r>
              <a:rPr lang="tr-TR" sz="2000" b="1" dirty="0" err="1">
                <a:solidFill>
                  <a:schemeClr val="tx1"/>
                </a:solidFill>
              </a:rPr>
              <a:t>trombositopeni</a:t>
            </a:r>
            <a:r>
              <a:rPr lang="tr-TR" sz="2000" b="1" dirty="0">
                <a:solidFill>
                  <a:schemeClr val="tx1"/>
                </a:solidFill>
              </a:rPr>
              <a:t> </a:t>
            </a:r>
          </a:p>
          <a:p>
            <a:r>
              <a:rPr lang="tr-TR" sz="2000" b="1" dirty="0">
                <a:solidFill>
                  <a:schemeClr val="tx1"/>
                </a:solidFill>
              </a:rPr>
              <a:t>Tedavi olarak, </a:t>
            </a:r>
            <a:r>
              <a:rPr lang="tr-TR" sz="2000" b="1" dirty="0">
                <a:solidFill>
                  <a:srgbClr val="FF0000"/>
                </a:solidFill>
              </a:rPr>
              <a:t>ACE inhibitörleri</a:t>
            </a:r>
            <a:r>
              <a:rPr lang="tr-TR" sz="2000" b="1" dirty="0">
                <a:solidFill>
                  <a:schemeClr val="tx1"/>
                </a:solidFill>
              </a:rPr>
              <a:t> ve diyaliz gerekebilir</a:t>
            </a:r>
          </a:p>
          <a:p>
            <a:endParaRPr lang="tr-TR" b="1" dirty="0">
              <a:solidFill>
                <a:schemeClr val="tx1"/>
              </a:solidFill>
            </a:endParaRPr>
          </a:p>
        </p:txBody>
      </p:sp>
    </p:spTree>
    <p:extLst>
      <p:ext uri="{BB962C8B-B14F-4D97-AF65-F5344CB8AC3E}">
        <p14:creationId xmlns:p14="http://schemas.microsoft.com/office/powerpoint/2010/main" val="3363002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3865DA-1760-4450-8FC9-E5A6431CF3A9}"/>
              </a:ext>
            </a:extLst>
          </p:cNvPr>
          <p:cNvSpPr>
            <a:spLocks noGrp="1"/>
          </p:cNvSpPr>
          <p:nvPr>
            <p:ph type="title"/>
          </p:nvPr>
        </p:nvSpPr>
        <p:spPr>
          <a:xfrm>
            <a:off x="4152900" y="367748"/>
            <a:ext cx="7351712" cy="689527"/>
          </a:xfrm>
        </p:spPr>
        <p:txBody>
          <a:bodyPr>
            <a:normAutofit/>
          </a:bodyPr>
          <a:lstStyle/>
          <a:p>
            <a:r>
              <a:rPr lang="tr-TR" b="1" dirty="0">
                <a:solidFill>
                  <a:srgbClr val="C00000"/>
                </a:solidFill>
              </a:rPr>
              <a:t>Behçet Hastalığı</a:t>
            </a:r>
            <a:endParaRPr lang="tr-TR" dirty="0"/>
          </a:p>
        </p:txBody>
      </p:sp>
      <p:sp>
        <p:nvSpPr>
          <p:cNvPr id="3" name="İçerik Yer Tutucusu 2">
            <a:extLst>
              <a:ext uri="{FF2B5EF4-FFF2-40B4-BE49-F238E27FC236}">
                <a16:creationId xmlns:a16="http://schemas.microsoft.com/office/drawing/2014/main" id="{D16DECDE-2978-40DC-B27E-2BA2F64968A1}"/>
              </a:ext>
            </a:extLst>
          </p:cNvPr>
          <p:cNvSpPr>
            <a:spLocks noGrp="1"/>
          </p:cNvSpPr>
          <p:nvPr>
            <p:ph idx="1"/>
          </p:nvPr>
        </p:nvSpPr>
        <p:spPr>
          <a:xfrm>
            <a:off x="1381539" y="1457325"/>
            <a:ext cx="10639011" cy="5124450"/>
          </a:xfrm>
        </p:spPr>
        <p:txBody>
          <a:bodyPr>
            <a:normAutofit fontScale="92500" lnSpcReduction="10000"/>
          </a:bodyPr>
          <a:lstStyle/>
          <a:p>
            <a:r>
              <a:rPr lang="tr-TR" sz="2000" b="1" dirty="0">
                <a:solidFill>
                  <a:schemeClr val="tx1"/>
                </a:solidFill>
              </a:rPr>
              <a:t>Cerrahi sonrası en sık görülen komplikasyonlar </a:t>
            </a:r>
            <a:r>
              <a:rPr lang="tr-TR" sz="2000" b="1" dirty="0">
                <a:solidFill>
                  <a:srgbClr val="FF0000"/>
                </a:solidFill>
              </a:rPr>
              <a:t>enfeksiyonlar ve </a:t>
            </a:r>
            <a:r>
              <a:rPr lang="tr-TR" sz="2000" b="1" dirty="0" err="1">
                <a:solidFill>
                  <a:srgbClr val="FF0000"/>
                </a:solidFill>
              </a:rPr>
              <a:t>vasküler</a:t>
            </a:r>
            <a:r>
              <a:rPr lang="tr-TR" sz="2000" b="1" dirty="0">
                <a:solidFill>
                  <a:srgbClr val="FF0000"/>
                </a:solidFill>
              </a:rPr>
              <a:t> girişimlerde </a:t>
            </a:r>
            <a:r>
              <a:rPr lang="tr-TR" sz="2000" b="1" dirty="0" err="1">
                <a:solidFill>
                  <a:srgbClr val="FF0000"/>
                </a:solidFill>
              </a:rPr>
              <a:t>greft</a:t>
            </a:r>
            <a:r>
              <a:rPr lang="tr-TR" sz="2000" b="1" dirty="0">
                <a:solidFill>
                  <a:srgbClr val="FF0000"/>
                </a:solidFill>
              </a:rPr>
              <a:t> yetmezliği ile </a:t>
            </a:r>
            <a:r>
              <a:rPr lang="tr-TR" sz="2000" b="1" dirty="0">
                <a:solidFill>
                  <a:srgbClr val="0070C0"/>
                </a:solidFill>
              </a:rPr>
              <a:t>yara</a:t>
            </a:r>
            <a:r>
              <a:rPr lang="tr-TR" sz="2000" b="1" dirty="0">
                <a:solidFill>
                  <a:schemeClr val="tx1"/>
                </a:solidFill>
              </a:rPr>
              <a:t> yeri </a:t>
            </a:r>
            <a:r>
              <a:rPr lang="tr-TR" sz="2000" b="1" dirty="0">
                <a:solidFill>
                  <a:srgbClr val="0070C0"/>
                </a:solidFill>
              </a:rPr>
              <a:t>iyileşmesinde gecikme </a:t>
            </a:r>
            <a:r>
              <a:rPr lang="tr-TR" sz="2000" b="1" dirty="0">
                <a:solidFill>
                  <a:schemeClr val="tx1"/>
                </a:solidFill>
              </a:rPr>
              <a:t>ve </a:t>
            </a:r>
            <a:r>
              <a:rPr lang="tr-TR" sz="2000" b="1" dirty="0">
                <a:solidFill>
                  <a:srgbClr val="0070C0"/>
                </a:solidFill>
              </a:rPr>
              <a:t>ayrılma</a:t>
            </a:r>
            <a:r>
              <a:rPr lang="tr-TR" sz="2000" b="1" dirty="0">
                <a:solidFill>
                  <a:schemeClr val="tx1"/>
                </a:solidFill>
              </a:rPr>
              <a:t>, </a:t>
            </a:r>
            <a:r>
              <a:rPr lang="tr-TR" sz="2000" b="1" dirty="0" err="1">
                <a:solidFill>
                  <a:schemeClr val="tx1"/>
                </a:solidFill>
              </a:rPr>
              <a:t>paterji</a:t>
            </a:r>
            <a:r>
              <a:rPr lang="tr-TR" sz="2000" b="1" dirty="0">
                <a:solidFill>
                  <a:schemeClr val="tx1"/>
                </a:solidFill>
              </a:rPr>
              <a:t> </a:t>
            </a:r>
            <a:r>
              <a:rPr lang="tr-TR" sz="2000" b="1" dirty="0" err="1">
                <a:solidFill>
                  <a:schemeClr val="tx1"/>
                </a:solidFill>
              </a:rPr>
              <a:t>rx</a:t>
            </a:r>
            <a:r>
              <a:rPr lang="tr-TR" sz="2000" b="1" dirty="0">
                <a:solidFill>
                  <a:schemeClr val="tx1"/>
                </a:solidFill>
              </a:rPr>
              <a:t>? </a:t>
            </a:r>
          </a:p>
          <a:p>
            <a:r>
              <a:rPr lang="tr-TR" sz="2000" b="1" dirty="0" err="1">
                <a:solidFill>
                  <a:srgbClr val="FF0000"/>
                </a:solidFill>
              </a:rPr>
              <a:t>Paterji</a:t>
            </a:r>
            <a:r>
              <a:rPr lang="tr-TR" sz="2000" b="1" dirty="0">
                <a:solidFill>
                  <a:srgbClr val="FF0000"/>
                </a:solidFill>
              </a:rPr>
              <a:t> benzeri</a:t>
            </a:r>
            <a:r>
              <a:rPr lang="tr-TR" sz="2000" b="1" dirty="0">
                <a:solidFill>
                  <a:schemeClr val="tx1"/>
                </a:solidFill>
              </a:rPr>
              <a:t> reaksiyonlar damar duvarında da görülebilmektedir ve </a:t>
            </a:r>
            <a:r>
              <a:rPr lang="tr-TR" sz="2000" b="1" dirty="0" err="1">
                <a:solidFill>
                  <a:schemeClr val="tx1"/>
                </a:solidFill>
              </a:rPr>
              <a:t>postoperatif</a:t>
            </a:r>
            <a:r>
              <a:rPr lang="tr-TR" sz="2000" b="1" dirty="0">
                <a:solidFill>
                  <a:schemeClr val="tx1"/>
                </a:solidFill>
              </a:rPr>
              <a:t> süreçte girişim bölgesinde </a:t>
            </a:r>
            <a:r>
              <a:rPr lang="tr-TR" sz="2000" b="1" dirty="0">
                <a:solidFill>
                  <a:srgbClr val="FF0000"/>
                </a:solidFill>
              </a:rPr>
              <a:t>anevrizma ve flebit </a:t>
            </a:r>
            <a:r>
              <a:rPr lang="tr-TR" sz="2000" b="1" dirty="0">
                <a:solidFill>
                  <a:schemeClr val="tx1"/>
                </a:solidFill>
              </a:rPr>
              <a:t>gelişimiyle ilişkilendirilmiş</a:t>
            </a:r>
          </a:p>
          <a:p>
            <a:r>
              <a:rPr lang="tr-TR" sz="2000" b="1" dirty="0">
                <a:solidFill>
                  <a:schemeClr val="tx1"/>
                </a:solidFill>
              </a:rPr>
              <a:t>Tekrarlayan </a:t>
            </a:r>
            <a:r>
              <a:rPr lang="tr-TR" sz="2000" b="1" dirty="0">
                <a:solidFill>
                  <a:srgbClr val="FF0000"/>
                </a:solidFill>
              </a:rPr>
              <a:t>oral aftlar </a:t>
            </a:r>
            <a:r>
              <a:rPr lang="tr-TR" sz="2000" b="1" dirty="0">
                <a:solidFill>
                  <a:schemeClr val="tx1"/>
                </a:solidFill>
              </a:rPr>
              <a:t>sonucu </a:t>
            </a:r>
            <a:r>
              <a:rPr lang="tr-TR" sz="2000" b="1" dirty="0" err="1">
                <a:solidFill>
                  <a:schemeClr val="tx1"/>
                </a:solidFill>
              </a:rPr>
              <a:t>orofarinks</a:t>
            </a:r>
            <a:r>
              <a:rPr lang="tr-TR" sz="2000" b="1" dirty="0">
                <a:solidFill>
                  <a:schemeClr val="tx1"/>
                </a:solidFill>
              </a:rPr>
              <a:t> bölgesinde </a:t>
            </a:r>
            <a:r>
              <a:rPr lang="tr-TR" sz="2000" b="1" dirty="0" err="1">
                <a:solidFill>
                  <a:schemeClr val="tx1"/>
                </a:solidFill>
              </a:rPr>
              <a:t>skar</a:t>
            </a:r>
            <a:r>
              <a:rPr lang="tr-TR" sz="2000" b="1" dirty="0">
                <a:solidFill>
                  <a:schemeClr val="tx1"/>
                </a:solidFill>
              </a:rPr>
              <a:t> dokusu ve yapışıklıklar </a:t>
            </a:r>
            <a:r>
              <a:rPr lang="tr-TR" sz="2000" b="1" dirty="0" err="1">
                <a:solidFill>
                  <a:srgbClr val="FF0000"/>
                </a:solidFill>
              </a:rPr>
              <a:t>entübasyon</a:t>
            </a:r>
            <a:r>
              <a:rPr lang="tr-TR" sz="2000" b="1" dirty="0">
                <a:solidFill>
                  <a:srgbClr val="FF0000"/>
                </a:solidFill>
              </a:rPr>
              <a:t> ve </a:t>
            </a:r>
            <a:r>
              <a:rPr lang="tr-TR" sz="2000" b="1" dirty="0" err="1">
                <a:solidFill>
                  <a:srgbClr val="FF0000"/>
                </a:solidFill>
              </a:rPr>
              <a:t>ventilasyon</a:t>
            </a:r>
            <a:r>
              <a:rPr lang="tr-TR" sz="2000" b="1" dirty="0">
                <a:solidFill>
                  <a:srgbClr val="FF0000"/>
                </a:solidFill>
              </a:rPr>
              <a:t> sorunlarına </a:t>
            </a:r>
            <a:r>
              <a:rPr lang="tr-TR" sz="2000" b="1" dirty="0">
                <a:solidFill>
                  <a:schemeClr val="tx1"/>
                </a:solidFill>
              </a:rPr>
              <a:t>yol açabilmekte, </a:t>
            </a:r>
          </a:p>
          <a:p>
            <a:r>
              <a:rPr lang="tr-TR" sz="2000" b="1" dirty="0" err="1">
                <a:solidFill>
                  <a:schemeClr val="tx1"/>
                </a:solidFill>
              </a:rPr>
              <a:t>Papül</a:t>
            </a:r>
            <a:r>
              <a:rPr lang="tr-TR" sz="2000" b="1" dirty="0">
                <a:solidFill>
                  <a:schemeClr val="tx1"/>
                </a:solidFill>
              </a:rPr>
              <a:t>, püstül ve </a:t>
            </a:r>
            <a:r>
              <a:rPr lang="tr-TR" sz="2000" b="1" dirty="0" err="1">
                <a:solidFill>
                  <a:schemeClr val="tx1"/>
                </a:solidFill>
              </a:rPr>
              <a:t>follikülit</a:t>
            </a:r>
            <a:r>
              <a:rPr lang="tr-TR" sz="2000" b="1" dirty="0">
                <a:solidFill>
                  <a:schemeClr val="tx1"/>
                </a:solidFill>
              </a:rPr>
              <a:t> gibi çeşitli deri lezyonları </a:t>
            </a:r>
            <a:r>
              <a:rPr lang="tr-TR" sz="2000" b="1" dirty="0" err="1">
                <a:solidFill>
                  <a:schemeClr val="tx1"/>
                </a:solidFill>
              </a:rPr>
              <a:t>BH’de</a:t>
            </a:r>
            <a:r>
              <a:rPr lang="tr-TR" sz="2000" b="1" dirty="0">
                <a:solidFill>
                  <a:schemeClr val="tx1"/>
                </a:solidFill>
              </a:rPr>
              <a:t> sık</a:t>
            </a:r>
          </a:p>
          <a:p>
            <a:r>
              <a:rPr lang="tr-TR" sz="2000" b="1" dirty="0" err="1">
                <a:solidFill>
                  <a:schemeClr val="tx1"/>
                </a:solidFill>
              </a:rPr>
              <a:t>Enfeksiyöz</a:t>
            </a:r>
            <a:r>
              <a:rPr lang="tr-TR" sz="2000" b="1" dirty="0">
                <a:solidFill>
                  <a:schemeClr val="tx1"/>
                </a:solidFill>
              </a:rPr>
              <a:t> ajanların </a:t>
            </a:r>
            <a:r>
              <a:rPr lang="tr-TR" sz="2000" b="1" dirty="0" err="1">
                <a:solidFill>
                  <a:srgbClr val="FF0000"/>
                </a:solidFill>
              </a:rPr>
              <a:t>okülasyonu</a:t>
            </a:r>
            <a:r>
              <a:rPr lang="tr-TR" sz="2000" b="1" dirty="0">
                <a:solidFill>
                  <a:srgbClr val="FF0000"/>
                </a:solidFill>
              </a:rPr>
              <a:t> </a:t>
            </a:r>
            <a:r>
              <a:rPr lang="tr-TR" sz="2000" b="1" dirty="0">
                <a:solidFill>
                  <a:schemeClr val="tx1"/>
                </a:solidFill>
              </a:rPr>
              <a:t>açısından girişimlerde lezyon bulunmayan bölgeler tercih edilmeli ve </a:t>
            </a:r>
            <a:r>
              <a:rPr lang="tr-TR" sz="2000" b="1" dirty="0" err="1">
                <a:solidFill>
                  <a:schemeClr val="tx1"/>
                </a:solidFill>
              </a:rPr>
              <a:t>steriliteye</a:t>
            </a:r>
            <a:r>
              <a:rPr lang="tr-TR" sz="2000" b="1" dirty="0">
                <a:solidFill>
                  <a:schemeClr val="tx1"/>
                </a:solidFill>
              </a:rPr>
              <a:t> dikkat edilmelidir</a:t>
            </a:r>
          </a:p>
          <a:p>
            <a:r>
              <a:rPr lang="tr-TR" sz="2000" b="1" dirty="0" err="1">
                <a:solidFill>
                  <a:schemeClr val="tx1"/>
                </a:solidFill>
              </a:rPr>
              <a:t>Trombotik</a:t>
            </a:r>
            <a:r>
              <a:rPr lang="tr-TR" sz="2000" b="1" dirty="0">
                <a:solidFill>
                  <a:schemeClr val="tx1"/>
                </a:solidFill>
              </a:rPr>
              <a:t> olayları önlemeye yönelik yaklaşım </a:t>
            </a:r>
            <a:r>
              <a:rPr lang="tr-TR" sz="2000" b="1" dirty="0">
                <a:solidFill>
                  <a:srgbClr val="0070C0"/>
                </a:solidFill>
              </a:rPr>
              <a:t>öncelikli olarak sistemik </a:t>
            </a:r>
            <a:r>
              <a:rPr lang="tr-TR" sz="2000" b="1" dirty="0" err="1">
                <a:solidFill>
                  <a:srgbClr val="0070C0"/>
                </a:solidFill>
              </a:rPr>
              <a:t>inflamasyonun</a:t>
            </a:r>
            <a:r>
              <a:rPr lang="tr-TR" sz="2000" b="1" dirty="0">
                <a:solidFill>
                  <a:srgbClr val="0070C0"/>
                </a:solidFill>
              </a:rPr>
              <a:t> </a:t>
            </a:r>
            <a:r>
              <a:rPr lang="tr-TR" sz="2000" b="1" dirty="0">
                <a:solidFill>
                  <a:schemeClr val="tx1"/>
                </a:solidFill>
              </a:rPr>
              <a:t>kontrolünü içermeli</a:t>
            </a:r>
          </a:p>
          <a:p>
            <a:r>
              <a:rPr lang="tr-TR" sz="2000" b="1" dirty="0">
                <a:solidFill>
                  <a:schemeClr val="tx1"/>
                </a:solidFill>
              </a:rPr>
              <a:t>Barsak onarımları sonrasında </a:t>
            </a:r>
            <a:r>
              <a:rPr lang="tr-TR" sz="2000" b="1" dirty="0" err="1">
                <a:solidFill>
                  <a:srgbClr val="FF0000"/>
                </a:solidFill>
              </a:rPr>
              <a:t>anastomoz</a:t>
            </a:r>
            <a:r>
              <a:rPr lang="tr-TR" sz="2000" b="1" dirty="0">
                <a:solidFill>
                  <a:srgbClr val="FF0000"/>
                </a:solidFill>
              </a:rPr>
              <a:t> ve </a:t>
            </a:r>
            <a:r>
              <a:rPr lang="tr-TR" sz="2000" b="1" dirty="0" err="1">
                <a:solidFill>
                  <a:srgbClr val="FF0000"/>
                </a:solidFill>
              </a:rPr>
              <a:t>sütür</a:t>
            </a:r>
            <a:r>
              <a:rPr lang="tr-TR" sz="2000" b="1" dirty="0">
                <a:solidFill>
                  <a:srgbClr val="FF0000"/>
                </a:solidFill>
              </a:rPr>
              <a:t> hattı komplikasyonlarını </a:t>
            </a:r>
            <a:r>
              <a:rPr lang="tr-TR" sz="2000" b="1" dirty="0">
                <a:solidFill>
                  <a:schemeClr val="tx1"/>
                </a:solidFill>
              </a:rPr>
              <a:t>en aza indirgemek için </a:t>
            </a:r>
            <a:r>
              <a:rPr lang="tr-TR" sz="2000" b="1" dirty="0" err="1">
                <a:solidFill>
                  <a:srgbClr val="FF0000"/>
                </a:solidFill>
              </a:rPr>
              <a:t>remisyonda</a:t>
            </a:r>
            <a:r>
              <a:rPr lang="tr-TR" sz="2000" b="1" dirty="0">
                <a:solidFill>
                  <a:srgbClr val="FF0000"/>
                </a:solidFill>
              </a:rPr>
              <a:t> </a:t>
            </a:r>
            <a:r>
              <a:rPr lang="tr-TR" sz="2000" b="1" dirty="0" err="1">
                <a:solidFill>
                  <a:srgbClr val="FF0000"/>
                </a:solidFill>
              </a:rPr>
              <a:t>opere</a:t>
            </a:r>
            <a:r>
              <a:rPr lang="tr-TR" sz="2000" b="1" dirty="0">
                <a:solidFill>
                  <a:srgbClr val="FF0000"/>
                </a:solidFill>
              </a:rPr>
              <a:t> edilmeli</a:t>
            </a:r>
          </a:p>
          <a:p>
            <a:r>
              <a:rPr lang="tr-TR" sz="2000" b="1" dirty="0" err="1">
                <a:solidFill>
                  <a:schemeClr val="tx1"/>
                </a:solidFill>
              </a:rPr>
              <a:t>Kolşisinin</a:t>
            </a:r>
            <a:r>
              <a:rPr lang="tr-TR" sz="2000" b="1" dirty="0">
                <a:solidFill>
                  <a:schemeClr val="tx1"/>
                </a:solidFill>
              </a:rPr>
              <a:t> </a:t>
            </a:r>
            <a:r>
              <a:rPr lang="tr-TR" sz="2000" b="1" dirty="0">
                <a:solidFill>
                  <a:srgbClr val="FF0000"/>
                </a:solidFill>
              </a:rPr>
              <a:t>operasyon sabahı alınmaması,</a:t>
            </a:r>
            <a:r>
              <a:rPr lang="tr-TR" sz="2000" b="1" dirty="0">
                <a:solidFill>
                  <a:schemeClr val="tx1"/>
                </a:solidFill>
              </a:rPr>
              <a:t> </a:t>
            </a:r>
            <a:r>
              <a:rPr lang="tr-TR" sz="2000" b="1" dirty="0" err="1">
                <a:solidFill>
                  <a:schemeClr val="tx1"/>
                </a:solidFill>
              </a:rPr>
              <a:t>postoperatif</a:t>
            </a:r>
            <a:r>
              <a:rPr lang="tr-TR" sz="2000" b="1" dirty="0">
                <a:solidFill>
                  <a:schemeClr val="tx1"/>
                </a:solidFill>
              </a:rPr>
              <a:t> dönemde hasta oral ilaçları </a:t>
            </a:r>
            <a:r>
              <a:rPr lang="tr-TR" sz="2000" b="1" dirty="0" err="1">
                <a:solidFill>
                  <a:schemeClr val="tx1"/>
                </a:solidFill>
              </a:rPr>
              <a:t>tolere</a:t>
            </a:r>
            <a:r>
              <a:rPr lang="tr-TR" sz="2000" b="1" dirty="0">
                <a:solidFill>
                  <a:schemeClr val="tx1"/>
                </a:solidFill>
              </a:rPr>
              <a:t> edebildiği zaman yeniden başlatılması </a:t>
            </a:r>
          </a:p>
          <a:p>
            <a:endParaRPr lang="tr-TR" sz="2000" b="1" dirty="0">
              <a:solidFill>
                <a:schemeClr val="tx1"/>
              </a:solidFill>
            </a:endParaRPr>
          </a:p>
          <a:p>
            <a:endParaRPr lang="tr-TR" sz="2000" b="1" dirty="0">
              <a:solidFill>
                <a:schemeClr val="tx1"/>
              </a:solidFill>
            </a:endParaRPr>
          </a:p>
        </p:txBody>
      </p:sp>
    </p:spTree>
    <p:extLst>
      <p:ext uri="{BB962C8B-B14F-4D97-AF65-F5344CB8AC3E}">
        <p14:creationId xmlns:p14="http://schemas.microsoft.com/office/powerpoint/2010/main" val="116095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7EBEA4-331B-4665-BCAB-EA4EA4712CCE}"/>
              </a:ext>
            </a:extLst>
          </p:cNvPr>
          <p:cNvSpPr>
            <a:spLocks noGrp="1"/>
          </p:cNvSpPr>
          <p:nvPr>
            <p:ph type="title"/>
          </p:nvPr>
        </p:nvSpPr>
        <p:spPr>
          <a:xfrm>
            <a:off x="2592926" y="142876"/>
            <a:ext cx="7151150" cy="876300"/>
          </a:xfrm>
        </p:spPr>
        <p:txBody>
          <a:bodyPr>
            <a:normAutofit/>
          </a:bodyPr>
          <a:lstStyle/>
          <a:p>
            <a:pPr algn="ctr"/>
            <a:r>
              <a:rPr lang="tr-TR" b="1" dirty="0">
                <a:solidFill>
                  <a:srgbClr val="C00000"/>
                </a:solidFill>
              </a:rPr>
              <a:t>Giriş</a:t>
            </a:r>
          </a:p>
        </p:txBody>
      </p:sp>
      <p:sp>
        <p:nvSpPr>
          <p:cNvPr id="3" name="İçerik Yer Tutucusu 2">
            <a:extLst>
              <a:ext uri="{FF2B5EF4-FFF2-40B4-BE49-F238E27FC236}">
                <a16:creationId xmlns:a16="http://schemas.microsoft.com/office/drawing/2014/main" id="{1C86955A-84C6-4098-BFC3-309199C10019}"/>
              </a:ext>
            </a:extLst>
          </p:cNvPr>
          <p:cNvSpPr>
            <a:spLocks noGrp="1"/>
          </p:cNvSpPr>
          <p:nvPr>
            <p:ph idx="1"/>
          </p:nvPr>
        </p:nvSpPr>
        <p:spPr>
          <a:xfrm>
            <a:off x="1600200" y="1428749"/>
            <a:ext cx="9904412" cy="5286375"/>
          </a:xfrm>
        </p:spPr>
        <p:txBody>
          <a:bodyPr>
            <a:normAutofit/>
          </a:bodyPr>
          <a:lstStyle/>
          <a:p>
            <a:r>
              <a:rPr lang="tr-TR" sz="2400" b="1" dirty="0" err="1">
                <a:solidFill>
                  <a:schemeClr val="tx1"/>
                </a:solidFill>
              </a:rPr>
              <a:t>Romatizmal</a:t>
            </a:r>
            <a:r>
              <a:rPr lang="tr-TR" sz="2400" b="1" dirty="0">
                <a:solidFill>
                  <a:schemeClr val="tx1"/>
                </a:solidFill>
              </a:rPr>
              <a:t> hastalıklarda </a:t>
            </a:r>
            <a:r>
              <a:rPr lang="tr-TR" sz="2400" b="1" dirty="0" err="1">
                <a:solidFill>
                  <a:schemeClr val="tx1"/>
                </a:solidFill>
              </a:rPr>
              <a:t>perioperatif</a:t>
            </a:r>
            <a:r>
              <a:rPr lang="tr-TR" sz="2400" b="1" dirty="0">
                <a:solidFill>
                  <a:schemeClr val="tx1"/>
                </a:solidFill>
              </a:rPr>
              <a:t> dönemde </a:t>
            </a:r>
            <a:r>
              <a:rPr lang="tr-TR" sz="2400" b="1" dirty="0" err="1">
                <a:solidFill>
                  <a:schemeClr val="tx1"/>
                </a:solidFill>
              </a:rPr>
              <a:t>morbidite</a:t>
            </a:r>
            <a:r>
              <a:rPr lang="tr-TR" sz="2400" b="1" dirty="0">
                <a:solidFill>
                  <a:schemeClr val="tx1"/>
                </a:solidFill>
              </a:rPr>
              <a:t> ve </a:t>
            </a:r>
            <a:r>
              <a:rPr lang="tr-TR" sz="2400" b="1" dirty="0" err="1">
                <a:solidFill>
                  <a:schemeClr val="tx1"/>
                </a:solidFill>
              </a:rPr>
              <a:t>mortalite</a:t>
            </a:r>
            <a:r>
              <a:rPr lang="tr-TR" sz="2400" b="1" dirty="0">
                <a:solidFill>
                  <a:schemeClr val="tx1"/>
                </a:solidFill>
              </a:rPr>
              <a:t> sağlıklı </a:t>
            </a:r>
            <a:r>
              <a:rPr lang="tr-TR" sz="2400" b="1" dirty="0" err="1">
                <a:solidFill>
                  <a:schemeClr val="tx1"/>
                </a:solidFill>
              </a:rPr>
              <a:t>poplülasyona</a:t>
            </a:r>
            <a:r>
              <a:rPr lang="tr-TR" sz="2400" b="1" dirty="0">
                <a:solidFill>
                  <a:schemeClr val="tx1"/>
                </a:solidFill>
              </a:rPr>
              <a:t> göre fazla</a:t>
            </a:r>
          </a:p>
          <a:p>
            <a:r>
              <a:rPr lang="tr-TR" sz="2400" b="1" dirty="0" err="1">
                <a:solidFill>
                  <a:schemeClr val="tx1"/>
                </a:solidFill>
              </a:rPr>
              <a:t>Romatoloji</a:t>
            </a:r>
            <a:r>
              <a:rPr lang="tr-TR" sz="2400" b="1" dirty="0">
                <a:solidFill>
                  <a:schemeClr val="tx1"/>
                </a:solidFill>
              </a:rPr>
              <a:t> hastaları cerrahi öncesi mutlaka </a:t>
            </a:r>
            <a:r>
              <a:rPr lang="tr-TR" sz="2400" b="1" dirty="0" err="1">
                <a:solidFill>
                  <a:schemeClr val="tx1"/>
                </a:solidFill>
              </a:rPr>
              <a:t>romatoloji</a:t>
            </a:r>
            <a:r>
              <a:rPr lang="tr-TR" sz="2400" b="1" dirty="0">
                <a:solidFill>
                  <a:schemeClr val="tx1"/>
                </a:solidFill>
              </a:rPr>
              <a:t> doktoru tarafından değerlendirilmeli</a:t>
            </a:r>
          </a:p>
          <a:p>
            <a:r>
              <a:rPr lang="tr-TR" sz="2400" b="1" dirty="0">
                <a:solidFill>
                  <a:schemeClr val="tx1"/>
                </a:solidFill>
                <a:ea typeface="Times New Roman" panose="02020603050405020304" pitchFamily="18" charset="0"/>
              </a:rPr>
              <a:t>D</a:t>
            </a:r>
            <a:r>
              <a:rPr lang="tr-TR" sz="2400" b="1" dirty="0">
                <a:solidFill>
                  <a:schemeClr val="tx1"/>
                </a:solidFill>
                <a:effectLst/>
                <a:ea typeface="Times New Roman" panose="02020603050405020304" pitchFamily="18" charset="0"/>
              </a:rPr>
              <a:t>etaylı hastalık öyküsü, fizik muayene ve gerekirse laboratuvar ve görüntüleme </a:t>
            </a:r>
            <a:r>
              <a:rPr lang="tr-TR" sz="2400" b="1" dirty="0">
                <a:solidFill>
                  <a:schemeClr val="tx1"/>
                </a:solidFill>
                <a:ea typeface="Times New Roman" panose="02020603050405020304" pitchFamily="18" charset="0"/>
              </a:rPr>
              <a:t>ile </a:t>
            </a:r>
            <a:r>
              <a:rPr lang="tr-TR" sz="2400" b="1" dirty="0" err="1">
                <a:solidFill>
                  <a:schemeClr val="tx1"/>
                </a:solidFill>
                <a:effectLst/>
                <a:ea typeface="Times New Roman" panose="02020603050405020304" pitchFamily="18" charset="0"/>
              </a:rPr>
              <a:t>perioperatif</a:t>
            </a:r>
            <a:r>
              <a:rPr lang="tr-TR" sz="2400" b="1" dirty="0">
                <a:solidFill>
                  <a:schemeClr val="tx1"/>
                </a:solidFill>
                <a:effectLst/>
                <a:ea typeface="Times New Roman" panose="02020603050405020304" pitchFamily="18" charset="0"/>
              </a:rPr>
              <a:t> dönemde </a:t>
            </a:r>
            <a:r>
              <a:rPr lang="tr-TR" sz="2400" b="1" dirty="0" err="1">
                <a:solidFill>
                  <a:schemeClr val="tx1"/>
                </a:solidFill>
                <a:effectLst/>
                <a:ea typeface="Times New Roman" panose="02020603050405020304" pitchFamily="18" charset="0"/>
              </a:rPr>
              <a:t>romatolojik</a:t>
            </a:r>
            <a:r>
              <a:rPr lang="tr-TR" sz="2400" b="1" dirty="0">
                <a:solidFill>
                  <a:schemeClr val="tx1"/>
                </a:solidFill>
                <a:effectLst/>
                <a:ea typeface="Times New Roman" panose="02020603050405020304" pitchFamily="18" charset="0"/>
              </a:rPr>
              <a:t> yaklaşım belirlenmeli</a:t>
            </a:r>
          </a:p>
          <a:p>
            <a:r>
              <a:rPr lang="tr-TR" sz="2400" b="1" dirty="0">
                <a:solidFill>
                  <a:schemeClr val="tx1"/>
                </a:solidFill>
                <a:ea typeface="Times New Roman" panose="02020603050405020304" pitchFamily="18" charset="0"/>
              </a:rPr>
              <a:t>K</a:t>
            </a:r>
            <a:r>
              <a:rPr lang="tr-TR" sz="2400" b="1" dirty="0">
                <a:solidFill>
                  <a:schemeClr val="tx1"/>
                </a:solidFill>
                <a:effectLst/>
                <a:ea typeface="Times New Roman" panose="02020603050405020304" pitchFamily="18" charset="0"/>
              </a:rPr>
              <a:t>ullandığı ilaçlar, hastalık aktivitesi, sistemik tutulumları incelenmeli ve</a:t>
            </a:r>
            <a:r>
              <a:rPr lang="tr-TR" sz="2400" b="1" dirty="0">
                <a:solidFill>
                  <a:schemeClr val="tx1"/>
                </a:solidFill>
                <a:ea typeface="Times New Roman" panose="02020603050405020304" pitchFamily="18" charset="0"/>
              </a:rPr>
              <a:t> </a:t>
            </a:r>
            <a:r>
              <a:rPr lang="tr-TR" sz="2400" b="1" dirty="0">
                <a:solidFill>
                  <a:schemeClr val="tx1"/>
                </a:solidFill>
                <a:effectLst/>
                <a:ea typeface="Calibri" panose="020F0502020204030204" pitchFamily="34" charset="0"/>
              </a:rPr>
              <a:t>uygulanacak anestezi </a:t>
            </a:r>
            <a:r>
              <a:rPr lang="tr-TR" sz="2400" b="1" dirty="0">
                <a:solidFill>
                  <a:schemeClr val="tx1"/>
                </a:solidFill>
                <a:ea typeface="Calibri" panose="020F0502020204030204" pitchFamily="34" charset="0"/>
              </a:rPr>
              <a:t>kararlaştırılmalı</a:t>
            </a:r>
          </a:p>
          <a:p>
            <a:r>
              <a:rPr lang="tr-TR" sz="2400" b="1" dirty="0">
                <a:solidFill>
                  <a:schemeClr val="tx1"/>
                </a:solidFill>
                <a:effectLst/>
                <a:ea typeface="Calibri" panose="020F0502020204030204" pitchFamily="34" charset="0"/>
              </a:rPr>
              <a:t>İlaçları yara iyileşmesi ve enfeksiyon olup olmadığına bakılarak</a:t>
            </a:r>
            <a:r>
              <a:rPr lang="tr-TR" sz="2400" b="1" dirty="0">
                <a:solidFill>
                  <a:schemeClr val="tx1"/>
                </a:solidFill>
                <a:ea typeface="Calibri" panose="020F0502020204030204" pitchFamily="34" charset="0"/>
              </a:rPr>
              <a:t> </a:t>
            </a:r>
            <a:r>
              <a:rPr lang="tr-TR" sz="2400" b="1" dirty="0">
                <a:solidFill>
                  <a:schemeClr val="tx1"/>
                </a:solidFill>
                <a:effectLst/>
                <a:ea typeface="Calibri" panose="020F0502020204030204" pitchFamily="34" charset="0"/>
              </a:rPr>
              <a:t>düzenlenmelidir</a:t>
            </a:r>
            <a:endParaRPr lang="tr-TR" sz="2400" b="1" dirty="0">
              <a:solidFill>
                <a:schemeClr val="tx1"/>
              </a:solidFill>
              <a:ea typeface="Calibri" panose="020F0502020204030204" pitchFamily="34" charset="0"/>
            </a:endParaRPr>
          </a:p>
          <a:p>
            <a:endParaRPr lang="tr-TR" sz="2400" dirty="0"/>
          </a:p>
        </p:txBody>
      </p:sp>
    </p:spTree>
    <p:extLst>
      <p:ext uri="{BB962C8B-B14F-4D97-AF65-F5344CB8AC3E}">
        <p14:creationId xmlns:p14="http://schemas.microsoft.com/office/powerpoint/2010/main" val="654976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71EFD0-0BB5-42A6-BD44-7CF1CFA79CC2}"/>
              </a:ext>
            </a:extLst>
          </p:cNvPr>
          <p:cNvSpPr>
            <a:spLocks noGrp="1"/>
          </p:cNvSpPr>
          <p:nvPr>
            <p:ph idx="1"/>
          </p:nvPr>
        </p:nvSpPr>
        <p:spPr>
          <a:xfrm>
            <a:off x="1771650" y="990600"/>
            <a:ext cx="9732962" cy="5549348"/>
          </a:xfrm>
        </p:spPr>
        <p:txBody>
          <a:bodyPr>
            <a:normAutofit/>
          </a:bodyPr>
          <a:lstStyle/>
          <a:p>
            <a:pPr marL="0" indent="0">
              <a:buNone/>
            </a:pPr>
            <a:endParaRPr lang="tr-TR" sz="2000" b="1" dirty="0">
              <a:solidFill>
                <a:schemeClr val="tx1"/>
              </a:solidFill>
            </a:endParaRPr>
          </a:p>
          <a:p>
            <a:r>
              <a:rPr lang="tr-TR" sz="2000" b="1" dirty="0">
                <a:solidFill>
                  <a:schemeClr val="tx1"/>
                </a:solidFill>
              </a:rPr>
              <a:t>Sık tekrarlayan peritonit atakları, </a:t>
            </a:r>
            <a:r>
              <a:rPr lang="tr-TR" sz="2000" b="1" dirty="0">
                <a:solidFill>
                  <a:srgbClr val="FF0000"/>
                </a:solidFill>
              </a:rPr>
              <a:t>peritonda adezyonlara ve ince bağırsakta obstrüksiyonlara</a:t>
            </a:r>
            <a:r>
              <a:rPr lang="tr-TR" sz="2000" b="1" dirty="0">
                <a:solidFill>
                  <a:schemeClr val="tx1"/>
                </a:solidFill>
              </a:rPr>
              <a:t> neden olabilir</a:t>
            </a:r>
          </a:p>
          <a:p>
            <a:r>
              <a:rPr lang="tr-TR" sz="2000" b="1" dirty="0">
                <a:solidFill>
                  <a:schemeClr val="tx1"/>
                </a:solidFill>
              </a:rPr>
              <a:t>Özellikle </a:t>
            </a:r>
            <a:r>
              <a:rPr lang="tr-TR" sz="2000" b="1" dirty="0" err="1">
                <a:solidFill>
                  <a:schemeClr val="tx1"/>
                </a:solidFill>
              </a:rPr>
              <a:t>abdominal</a:t>
            </a:r>
            <a:r>
              <a:rPr lang="tr-TR" sz="2000" b="1" dirty="0">
                <a:solidFill>
                  <a:schemeClr val="tx1"/>
                </a:solidFill>
              </a:rPr>
              <a:t> cerrahi planlanan hastalarda bu durum </a:t>
            </a:r>
            <a:r>
              <a:rPr lang="tr-TR" sz="2000" b="1" dirty="0" err="1">
                <a:solidFill>
                  <a:schemeClr val="tx1"/>
                </a:solidFill>
              </a:rPr>
              <a:t>gözardı</a:t>
            </a:r>
            <a:r>
              <a:rPr lang="tr-TR" sz="2000" b="1" dirty="0">
                <a:solidFill>
                  <a:schemeClr val="tx1"/>
                </a:solidFill>
              </a:rPr>
              <a:t> edilmemeli</a:t>
            </a:r>
          </a:p>
          <a:p>
            <a:r>
              <a:rPr lang="tr-TR" sz="2000" b="1" dirty="0" err="1">
                <a:solidFill>
                  <a:schemeClr val="tx1"/>
                </a:solidFill>
              </a:rPr>
              <a:t>Amiloidoza</a:t>
            </a:r>
            <a:r>
              <a:rPr lang="tr-TR" sz="2000" b="1" dirty="0">
                <a:solidFill>
                  <a:schemeClr val="tx1"/>
                </a:solidFill>
              </a:rPr>
              <a:t> bağlı son dönem böbrek hastalığı (SDBH) gelişen hastalar cerrahi stresi </a:t>
            </a:r>
            <a:r>
              <a:rPr lang="tr-TR" sz="2000" b="1" dirty="0" err="1">
                <a:solidFill>
                  <a:schemeClr val="tx1"/>
                </a:solidFill>
              </a:rPr>
              <a:t>kompanze</a:t>
            </a:r>
            <a:r>
              <a:rPr lang="tr-TR" sz="2000" b="1" dirty="0">
                <a:solidFill>
                  <a:schemeClr val="tx1"/>
                </a:solidFill>
              </a:rPr>
              <a:t> edemeyebilir</a:t>
            </a:r>
          </a:p>
          <a:p>
            <a:r>
              <a:rPr lang="tr-TR" sz="2000" b="1" dirty="0">
                <a:solidFill>
                  <a:schemeClr val="tx1"/>
                </a:solidFill>
              </a:rPr>
              <a:t>Kan ürünlerinin kullanılması, </a:t>
            </a:r>
            <a:r>
              <a:rPr lang="tr-TR" sz="2000" b="1" dirty="0" err="1">
                <a:solidFill>
                  <a:schemeClr val="tx1"/>
                </a:solidFill>
              </a:rPr>
              <a:t>hemoliz</a:t>
            </a:r>
            <a:r>
              <a:rPr lang="tr-TR" sz="2000" b="1" dirty="0">
                <a:solidFill>
                  <a:schemeClr val="tx1"/>
                </a:solidFill>
              </a:rPr>
              <a:t>, </a:t>
            </a:r>
            <a:r>
              <a:rPr lang="tr-TR" sz="2000" b="1" dirty="0" err="1">
                <a:solidFill>
                  <a:schemeClr val="tx1"/>
                </a:solidFill>
              </a:rPr>
              <a:t>metabolik</a:t>
            </a:r>
            <a:r>
              <a:rPr lang="tr-TR" sz="2000" b="1" dirty="0">
                <a:solidFill>
                  <a:schemeClr val="tx1"/>
                </a:solidFill>
              </a:rPr>
              <a:t> </a:t>
            </a:r>
            <a:r>
              <a:rPr lang="tr-TR" sz="2000" b="1" dirty="0" err="1">
                <a:solidFill>
                  <a:schemeClr val="tx1"/>
                </a:solidFill>
              </a:rPr>
              <a:t>asidoz</a:t>
            </a:r>
            <a:r>
              <a:rPr lang="tr-TR" sz="2000" b="1" dirty="0">
                <a:solidFill>
                  <a:schemeClr val="tx1"/>
                </a:solidFill>
              </a:rPr>
              <a:t> gibi durumlarda potasyum yükselmesi</a:t>
            </a:r>
          </a:p>
          <a:p>
            <a:r>
              <a:rPr lang="tr-TR" sz="2000" b="1" dirty="0" err="1">
                <a:solidFill>
                  <a:schemeClr val="tx1"/>
                </a:solidFill>
              </a:rPr>
              <a:t>İmmünosüpresif</a:t>
            </a:r>
            <a:r>
              <a:rPr lang="tr-TR" sz="2000" b="1" dirty="0">
                <a:solidFill>
                  <a:schemeClr val="tx1"/>
                </a:solidFill>
              </a:rPr>
              <a:t> oldukları için </a:t>
            </a:r>
            <a:r>
              <a:rPr lang="tr-TR" sz="2000" b="1" dirty="0">
                <a:solidFill>
                  <a:srgbClr val="FF0000"/>
                </a:solidFill>
              </a:rPr>
              <a:t>enfeksiyonlara</a:t>
            </a:r>
            <a:r>
              <a:rPr lang="tr-TR" sz="2000" b="1" dirty="0">
                <a:solidFill>
                  <a:schemeClr val="tx1"/>
                </a:solidFill>
              </a:rPr>
              <a:t>, üremik olmalarına bağlı oluşan </a:t>
            </a:r>
            <a:r>
              <a:rPr lang="tr-TR" sz="2000" b="1" dirty="0" err="1">
                <a:solidFill>
                  <a:schemeClr val="tx1"/>
                </a:solidFill>
              </a:rPr>
              <a:t>trombosit</a:t>
            </a:r>
            <a:r>
              <a:rPr lang="tr-TR" sz="2000" b="1" dirty="0">
                <a:solidFill>
                  <a:schemeClr val="tx1"/>
                </a:solidFill>
              </a:rPr>
              <a:t> </a:t>
            </a:r>
            <a:r>
              <a:rPr lang="tr-TR" sz="2000" b="1" dirty="0" err="1">
                <a:solidFill>
                  <a:schemeClr val="tx1"/>
                </a:solidFill>
              </a:rPr>
              <a:t>disfonksiyonu</a:t>
            </a:r>
            <a:r>
              <a:rPr lang="tr-TR" sz="2000" b="1" dirty="0">
                <a:solidFill>
                  <a:schemeClr val="tx1"/>
                </a:solidFill>
              </a:rPr>
              <a:t> nedeni ile de </a:t>
            </a:r>
            <a:r>
              <a:rPr lang="tr-TR" sz="2000" b="1" dirty="0">
                <a:solidFill>
                  <a:srgbClr val="FF0000"/>
                </a:solidFill>
              </a:rPr>
              <a:t>kanamaya</a:t>
            </a:r>
            <a:r>
              <a:rPr lang="tr-TR" sz="2000" b="1" dirty="0">
                <a:solidFill>
                  <a:schemeClr val="tx1"/>
                </a:solidFill>
              </a:rPr>
              <a:t> eğilimlidir</a:t>
            </a:r>
          </a:p>
          <a:p>
            <a:r>
              <a:rPr lang="tr-TR" sz="2000" b="1" dirty="0">
                <a:solidFill>
                  <a:schemeClr val="tx1"/>
                </a:solidFill>
              </a:rPr>
              <a:t>SDBH olanlarda </a:t>
            </a:r>
            <a:r>
              <a:rPr lang="tr-TR" sz="2000" b="1" dirty="0">
                <a:solidFill>
                  <a:srgbClr val="FF0000"/>
                </a:solidFill>
              </a:rPr>
              <a:t>ilaç metabolizmalarında değişimler </a:t>
            </a:r>
            <a:r>
              <a:rPr lang="tr-TR" sz="2000" b="1" dirty="0">
                <a:solidFill>
                  <a:schemeClr val="tx1"/>
                </a:solidFill>
              </a:rPr>
              <a:t>gözlenebilir</a:t>
            </a:r>
          </a:p>
          <a:p>
            <a:r>
              <a:rPr lang="tr-TR" sz="2000" b="1" dirty="0" err="1">
                <a:solidFill>
                  <a:srgbClr val="FF0000"/>
                </a:solidFill>
              </a:rPr>
              <a:t>Nefrotoksik</a:t>
            </a:r>
            <a:r>
              <a:rPr lang="tr-TR" sz="2000" b="1" dirty="0">
                <a:solidFill>
                  <a:schemeClr val="tx1"/>
                </a:solidFill>
              </a:rPr>
              <a:t> ajanların kullanılmasından kaçınılmalı</a:t>
            </a:r>
          </a:p>
          <a:p>
            <a:endParaRPr lang="tr-TR" sz="2000" b="1" dirty="0">
              <a:solidFill>
                <a:schemeClr val="tx1"/>
              </a:solidFill>
            </a:endParaRPr>
          </a:p>
          <a:p>
            <a:endParaRPr lang="tr-TR" sz="2000" b="1" dirty="0">
              <a:solidFill>
                <a:schemeClr val="tx1"/>
              </a:solidFill>
            </a:endParaRPr>
          </a:p>
          <a:p>
            <a:endParaRPr lang="tr-TR" b="1" dirty="0">
              <a:solidFill>
                <a:schemeClr val="tx1"/>
              </a:solidFill>
            </a:endParaRPr>
          </a:p>
        </p:txBody>
      </p:sp>
      <p:sp>
        <p:nvSpPr>
          <p:cNvPr id="4" name="Başlık 1">
            <a:extLst>
              <a:ext uri="{FF2B5EF4-FFF2-40B4-BE49-F238E27FC236}">
                <a16:creationId xmlns:a16="http://schemas.microsoft.com/office/drawing/2014/main" id="{95389532-9F7D-4428-AEF1-62B22EDA3EDD}"/>
              </a:ext>
            </a:extLst>
          </p:cNvPr>
          <p:cNvSpPr>
            <a:spLocks noGrp="1"/>
          </p:cNvSpPr>
          <p:nvPr>
            <p:ph type="title"/>
          </p:nvPr>
        </p:nvSpPr>
        <p:spPr>
          <a:xfrm>
            <a:off x="2592926" y="438150"/>
            <a:ext cx="7455950" cy="733426"/>
          </a:xfrm>
        </p:spPr>
        <p:txBody>
          <a:bodyPr>
            <a:normAutofit/>
          </a:bodyPr>
          <a:lstStyle/>
          <a:p>
            <a:pPr algn="ctr"/>
            <a:r>
              <a:rPr lang="tr-TR" b="1" dirty="0">
                <a:solidFill>
                  <a:srgbClr val="C00000"/>
                </a:solidFill>
              </a:rPr>
              <a:t>Ailesel Akdeniz Ateşi</a:t>
            </a:r>
          </a:p>
        </p:txBody>
      </p:sp>
    </p:spTree>
    <p:extLst>
      <p:ext uri="{BB962C8B-B14F-4D97-AF65-F5344CB8AC3E}">
        <p14:creationId xmlns:p14="http://schemas.microsoft.com/office/powerpoint/2010/main" val="2353443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FA74A2-4491-4DB2-84FA-C3346FDBAC8F}"/>
              </a:ext>
            </a:extLst>
          </p:cNvPr>
          <p:cNvSpPr>
            <a:spLocks noGrp="1"/>
          </p:cNvSpPr>
          <p:nvPr>
            <p:ph type="title"/>
          </p:nvPr>
        </p:nvSpPr>
        <p:spPr>
          <a:xfrm>
            <a:off x="2592925" y="624110"/>
            <a:ext cx="8911687" cy="718915"/>
          </a:xfrm>
        </p:spPr>
        <p:txBody>
          <a:bodyPr/>
          <a:lstStyle/>
          <a:p>
            <a:endParaRPr lang="tr-TR" dirty="0"/>
          </a:p>
        </p:txBody>
      </p:sp>
      <p:sp>
        <p:nvSpPr>
          <p:cNvPr id="3" name="İçerik Yer Tutucusu 2">
            <a:extLst>
              <a:ext uri="{FF2B5EF4-FFF2-40B4-BE49-F238E27FC236}">
                <a16:creationId xmlns:a16="http://schemas.microsoft.com/office/drawing/2014/main" id="{AC005D3E-E70A-4471-855B-BEA023CB202F}"/>
              </a:ext>
            </a:extLst>
          </p:cNvPr>
          <p:cNvSpPr>
            <a:spLocks noGrp="1"/>
          </p:cNvSpPr>
          <p:nvPr>
            <p:ph idx="1"/>
          </p:nvPr>
        </p:nvSpPr>
        <p:spPr>
          <a:xfrm>
            <a:off x="1866900" y="1485900"/>
            <a:ext cx="9637712" cy="4425321"/>
          </a:xfrm>
        </p:spPr>
        <p:txBody>
          <a:bodyPr>
            <a:normAutofit/>
          </a:bodyPr>
          <a:lstStyle/>
          <a:p>
            <a:r>
              <a:rPr lang="tr-TR" sz="2000" b="1" dirty="0" err="1">
                <a:solidFill>
                  <a:schemeClr val="tx1"/>
                </a:solidFill>
              </a:rPr>
              <a:t>Perioperatif</a:t>
            </a:r>
            <a:r>
              <a:rPr lang="tr-TR" sz="2000" b="1" dirty="0">
                <a:solidFill>
                  <a:schemeClr val="tx1"/>
                </a:solidFill>
              </a:rPr>
              <a:t> dönemde </a:t>
            </a:r>
            <a:r>
              <a:rPr lang="tr-TR" sz="2000" b="1" dirty="0">
                <a:solidFill>
                  <a:srgbClr val="FF0000"/>
                </a:solidFill>
              </a:rPr>
              <a:t>IL-1 </a:t>
            </a:r>
            <a:r>
              <a:rPr lang="tr-TR" sz="2000" b="1" dirty="0">
                <a:solidFill>
                  <a:schemeClr val="tx1"/>
                </a:solidFill>
              </a:rPr>
              <a:t>antagonistlerinin </a:t>
            </a:r>
            <a:r>
              <a:rPr lang="tr-TR" sz="2000" b="1" dirty="0">
                <a:solidFill>
                  <a:srgbClr val="FF0000"/>
                </a:solidFill>
              </a:rPr>
              <a:t>enfeksiyon, yara yeri iyileşmesine</a:t>
            </a:r>
            <a:r>
              <a:rPr lang="tr-TR" sz="2000" b="1" dirty="0">
                <a:solidFill>
                  <a:schemeClr val="tx1"/>
                </a:solidFill>
              </a:rPr>
              <a:t> üzerine etkilerine dair kapsamlı veri yok</a:t>
            </a:r>
          </a:p>
          <a:p>
            <a:r>
              <a:rPr lang="tr-TR" sz="2000" b="1" dirty="0" err="1">
                <a:solidFill>
                  <a:schemeClr val="tx1"/>
                </a:solidFill>
              </a:rPr>
              <a:t>Nonoperatif</a:t>
            </a:r>
            <a:r>
              <a:rPr lang="tr-TR" sz="2000" b="1" dirty="0">
                <a:solidFill>
                  <a:schemeClr val="tx1"/>
                </a:solidFill>
              </a:rPr>
              <a:t> hastalardaki enfeksiyon oranının </a:t>
            </a:r>
            <a:r>
              <a:rPr lang="tr-TR" sz="2000" b="1" dirty="0" err="1">
                <a:solidFill>
                  <a:schemeClr val="tx1"/>
                </a:solidFill>
              </a:rPr>
              <a:t>plasebo</a:t>
            </a:r>
            <a:r>
              <a:rPr lang="tr-TR" sz="2000" b="1" dirty="0">
                <a:solidFill>
                  <a:schemeClr val="tx1"/>
                </a:solidFill>
              </a:rPr>
              <a:t> alan hastalardakine benzer olduğunu gösteren çalışmalara dayanmakta</a:t>
            </a:r>
          </a:p>
          <a:p>
            <a:r>
              <a:rPr lang="tr-TR" sz="2000" b="1" dirty="0">
                <a:solidFill>
                  <a:schemeClr val="tx1"/>
                </a:solidFill>
              </a:rPr>
              <a:t>Bazı kaynaklarda enfeksiyon ve </a:t>
            </a:r>
            <a:r>
              <a:rPr lang="tr-TR" sz="2000" b="1" dirty="0" err="1">
                <a:solidFill>
                  <a:schemeClr val="tx1"/>
                </a:solidFill>
              </a:rPr>
              <a:t>hepatotoksisite</a:t>
            </a:r>
            <a:r>
              <a:rPr lang="tr-TR" sz="2000" b="1" dirty="0">
                <a:solidFill>
                  <a:schemeClr val="tx1"/>
                </a:solidFill>
              </a:rPr>
              <a:t> riskleri nedeniyle </a:t>
            </a:r>
            <a:r>
              <a:rPr lang="tr-TR" sz="2000" b="1" dirty="0" err="1">
                <a:solidFill>
                  <a:srgbClr val="FF0000"/>
                </a:solidFill>
              </a:rPr>
              <a:t>anakinra</a:t>
            </a:r>
            <a:r>
              <a:rPr lang="tr-TR" sz="2000" b="1" dirty="0">
                <a:solidFill>
                  <a:srgbClr val="FF0000"/>
                </a:solidFill>
              </a:rPr>
              <a:t> kullanımının 1-2 gün önceden kesilmesi </a:t>
            </a:r>
            <a:r>
              <a:rPr lang="tr-TR" sz="2000" b="1" dirty="0">
                <a:solidFill>
                  <a:schemeClr val="tx1"/>
                </a:solidFill>
              </a:rPr>
              <a:t>önerilmekte</a:t>
            </a:r>
          </a:p>
          <a:p>
            <a:r>
              <a:rPr lang="tr-TR" sz="2000" b="1" dirty="0">
                <a:solidFill>
                  <a:schemeClr val="tx1"/>
                </a:solidFill>
              </a:rPr>
              <a:t> </a:t>
            </a:r>
          </a:p>
          <a:p>
            <a:endParaRPr lang="tr-TR" sz="2000" b="1" dirty="0">
              <a:solidFill>
                <a:schemeClr val="tx1"/>
              </a:solidFill>
            </a:endParaRPr>
          </a:p>
          <a:p>
            <a:endParaRPr lang="tr-TR" dirty="0"/>
          </a:p>
        </p:txBody>
      </p:sp>
    </p:spTree>
    <p:extLst>
      <p:ext uri="{BB962C8B-B14F-4D97-AF65-F5344CB8AC3E}">
        <p14:creationId xmlns:p14="http://schemas.microsoft.com/office/powerpoint/2010/main" val="3825391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7EBEA4-331B-4665-BCAB-EA4EA4712CCE}"/>
              </a:ext>
            </a:extLst>
          </p:cNvPr>
          <p:cNvSpPr>
            <a:spLocks noGrp="1"/>
          </p:cNvSpPr>
          <p:nvPr>
            <p:ph type="title"/>
          </p:nvPr>
        </p:nvSpPr>
        <p:spPr>
          <a:xfrm>
            <a:off x="2592926" y="624110"/>
            <a:ext cx="7151150" cy="566515"/>
          </a:xfrm>
        </p:spPr>
        <p:txBody>
          <a:bodyPr>
            <a:normAutofit fontScale="90000"/>
          </a:bodyPr>
          <a:lstStyle/>
          <a:p>
            <a:pPr algn="ctr"/>
            <a:r>
              <a:rPr lang="tr-TR" b="1">
                <a:solidFill>
                  <a:srgbClr val="C00000"/>
                </a:solidFill>
              </a:rPr>
              <a:t>Özet</a:t>
            </a:r>
            <a:endParaRPr lang="tr-TR" b="1" dirty="0">
              <a:solidFill>
                <a:srgbClr val="C00000"/>
              </a:solidFill>
            </a:endParaRPr>
          </a:p>
        </p:txBody>
      </p:sp>
      <p:sp>
        <p:nvSpPr>
          <p:cNvPr id="3" name="İçerik Yer Tutucusu 2">
            <a:extLst>
              <a:ext uri="{FF2B5EF4-FFF2-40B4-BE49-F238E27FC236}">
                <a16:creationId xmlns:a16="http://schemas.microsoft.com/office/drawing/2014/main" id="{1C86955A-84C6-4098-BFC3-309199C10019}"/>
              </a:ext>
            </a:extLst>
          </p:cNvPr>
          <p:cNvSpPr>
            <a:spLocks noGrp="1"/>
          </p:cNvSpPr>
          <p:nvPr>
            <p:ph idx="1"/>
          </p:nvPr>
        </p:nvSpPr>
        <p:spPr>
          <a:xfrm>
            <a:off x="1600200" y="1419225"/>
            <a:ext cx="9904412" cy="4886325"/>
          </a:xfrm>
        </p:spPr>
        <p:txBody>
          <a:bodyPr>
            <a:normAutofit/>
          </a:bodyPr>
          <a:lstStyle/>
          <a:p>
            <a:r>
              <a:rPr lang="tr-TR" sz="1900" b="1" dirty="0" err="1">
                <a:solidFill>
                  <a:schemeClr val="tx1"/>
                </a:solidFill>
              </a:rPr>
              <a:t>Romatizmal</a:t>
            </a:r>
            <a:r>
              <a:rPr lang="tr-TR" sz="1900" b="1" dirty="0">
                <a:solidFill>
                  <a:schemeClr val="tx1"/>
                </a:solidFill>
              </a:rPr>
              <a:t> hastalıklarda </a:t>
            </a:r>
            <a:r>
              <a:rPr lang="tr-TR" sz="1900" b="1" dirty="0" err="1">
                <a:solidFill>
                  <a:schemeClr val="tx1"/>
                </a:solidFill>
              </a:rPr>
              <a:t>perioperatif</a:t>
            </a:r>
            <a:r>
              <a:rPr lang="tr-TR" sz="1900" b="1" dirty="0">
                <a:solidFill>
                  <a:schemeClr val="tx1"/>
                </a:solidFill>
              </a:rPr>
              <a:t> dönemde </a:t>
            </a:r>
            <a:r>
              <a:rPr lang="tr-TR" sz="1900" b="1" dirty="0" err="1">
                <a:solidFill>
                  <a:schemeClr val="tx1"/>
                </a:solidFill>
              </a:rPr>
              <a:t>morbidite</a:t>
            </a:r>
            <a:r>
              <a:rPr lang="tr-TR" sz="1900" b="1" dirty="0">
                <a:solidFill>
                  <a:schemeClr val="tx1"/>
                </a:solidFill>
              </a:rPr>
              <a:t> ve </a:t>
            </a:r>
            <a:r>
              <a:rPr lang="tr-TR" sz="1900" b="1" dirty="0" err="1">
                <a:solidFill>
                  <a:schemeClr val="tx1"/>
                </a:solidFill>
              </a:rPr>
              <a:t>mortalite</a:t>
            </a:r>
            <a:r>
              <a:rPr lang="tr-TR" sz="1900" b="1" dirty="0">
                <a:solidFill>
                  <a:schemeClr val="tx1"/>
                </a:solidFill>
              </a:rPr>
              <a:t> artmıştır</a:t>
            </a:r>
          </a:p>
          <a:p>
            <a:r>
              <a:rPr lang="tr-TR" sz="1800" b="1" dirty="0">
                <a:solidFill>
                  <a:schemeClr val="tx1"/>
                </a:solidFill>
                <a:effectLst/>
                <a:ea typeface="Calibri" panose="020F0502020204030204" pitchFamily="34" charset="0"/>
              </a:rPr>
              <a:t>Hastalar anestezi,  cerrahi ve </a:t>
            </a:r>
            <a:r>
              <a:rPr lang="tr-TR" sz="1800" b="1" dirty="0" err="1">
                <a:solidFill>
                  <a:schemeClr val="tx1"/>
                </a:solidFill>
                <a:effectLst/>
                <a:ea typeface="Calibri" panose="020F0502020204030204" pitchFamily="34" charset="0"/>
              </a:rPr>
              <a:t>romatoloj</a:t>
            </a:r>
            <a:r>
              <a:rPr lang="tr-TR" b="1" dirty="0" err="1">
                <a:solidFill>
                  <a:schemeClr val="tx1"/>
                </a:solidFill>
                <a:ea typeface="Calibri" panose="020F0502020204030204" pitchFamily="34" charset="0"/>
              </a:rPr>
              <a:t>i</a:t>
            </a:r>
            <a:r>
              <a:rPr lang="tr-TR" sz="1800" b="1" dirty="0">
                <a:solidFill>
                  <a:schemeClr val="tx1"/>
                </a:solidFill>
                <a:effectLst/>
                <a:ea typeface="Calibri" panose="020F0502020204030204" pitchFamily="34" charset="0"/>
              </a:rPr>
              <a:t> tarafından birlikte değerlendirilmeli</a:t>
            </a:r>
          </a:p>
          <a:p>
            <a:r>
              <a:rPr lang="tr-TR" sz="1900" b="1" dirty="0" err="1">
                <a:solidFill>
                  <a:schemeClr val="tx1"/>
                </a:solidFill>
                <a:effectLst/>
                <a:ea typeface="Times New Roman" panose="02020603050405020304" pitchFamily="18" charset="0"/>
              </a:rPr>
              <a:t>Romatolojik</a:t>
            </a:r>
            <a:r>
              <a:rPr lang="tr-TR" sz="1900" b="1" dirty="0">
                <a:solidFill>
                  <a:schemeClr val="tx1"/>
                </a:solidFill>
                <a:effectLst/>
                <a:ea typeface="Times New Roman" panose="02020603050405020304" pitchFamily="18" charset="0"/>
              </a:rPr>
              <a:t> bir hastalığı olup operasyon planlanan hastalarda </a:t>
            </a:r>
            <a:r>
              <a:rPr lang="tr-TR" sz="1900" b="1" dirty="0" err="1">
                <a:solidFill>
                  <a:schemeClr val="tx1"/>
                </a:solidFill>
                <a:effectLst/>
                <a:ea typeface="Times New Roman" panose="02020603050405020304" pitchFamily="18" charset="0"/>
              </a:rPr>
              <a:t>perioperatif</a:t>
            </a:r>
            <a:r>
              <a:rPr lang="tr-TR" sz="1900" b="1" dirty="0">
                <a:solidFill>
                  <a:schemeClr val="tx1"/>
                </a:solidFill>
                <a:effectLst/>
                <a:ea typeface="Times New Roman" panose="02020603050405020304" pitchFamily="18" charset="0"/>
              </a:rPr>
              <a:t> dönemde ilaçlar, hastalık aktivitesi ve sistemik </a:t>
            </a:r>
            <a:r>
              <a:rPr lang="tr-TR" sz="1900" b="1" dirty="0">
                <a:solidFill>
                  <a:schemeClr val="tx1"/>
                </a:solidFill>
                <a:ea typeface="Times New Roman" panose="02020603050405020304" pitchFamily="18" charset="0"/>
              </a:rPr>
              <a:t>bulguları değerlendirilmeli</a:t>
            </a:r>
          </a:p>
          <a:p>
            <a:r>
              <a:rPr lang="tr-TR" sz="1900" b="1" dirty="0">
                <a:solidFill>
                  <a:schemeClr val="tx1"/>
                </a:solidFill>
                <a:ea typeface="Times New Roman" panose="02020603050405020304" pitchFamily="18" charset="0"/>
              </a:rPr>
              <a:t>D</a:t>
            </a:r>
            <a:r>
              <a:rPr lang="tr-TR" sz="1900" b="1" dirty="0">
                <a:solidFill>
                  <a:schemeClr val="tx1"/>
                </a:solidFill>
                <a:effectLst/>
                <a:ea typeface="Times New Roman" panose="02020603050405020304" pitchFamily="18" charset="0"/>
              </a:rPr>
              <a:t>etaylı </a:t>
            </a:r>
            <a:r>
              <a:rPr lang="tr-TR" sz="1900" b="1" dirty="0">
                <a:solidFill>
                  <a:schemeClr val="tx1"/>
                </a:solidFill>
                <a:ea typeface="Times New Roman" panose="02020603050405020304" pitchFamily="18" charset="0"/>
              </a:rPr>
              <a:t> bir </a:t>
            </a:r>
            <a:r>
              <a:rPr lang="tr-TR" sz="1900" b="1" dirty="0" err="1">
                <a:solidFill>
                  <a:schemeClr val="tx1"/>
                </a:solidFill>
                <a:ea typeface="Times New Roman" panose="02020603050405020304" pitchFamily="18" charset="0"/>
              </a:rPr>
              <a:t>anamnez</a:t>
            </a:r>
            <a:r>
              <a:rPr lang="tr-TR" sz="1900" b="1" dirty="0">
                <a:solidFill>
                  <a:schemeClr val="tx1"/>
                </a:solidFill>
                <a:effectLst/>
                <a:ea typeface="Times New Roman" panose="02020603050405020304" pitchFamily="18" charset="0"/>
              </a:rPr>
              <a:t>, fizik muayene ve gerekirse laboratuvar ve görüntüleme  bulguları analiz edilip </a:t>
            </a:r>
            <a:r>
              <a:rPr lang="tr-TR" sz="1900" b="1" dirty="0" err="1">
                <a:solidFill>
                  <a:schemeClr val="tx1"/>
                </a:solidFill>
                <a:effectLst/>
                <a:ea typeface="Times New Roman" panose="02020603050405020304" pitchFamily="18" charset="0"/>
              </a:rPr>
              <a:t>romatolojik</a:t>
            </a:r>
            <a:r>
              <a:rPr lang="tr-TR" sz="1900" b="1" dirty="0">
                <a:solidFill>
                  <a:schemeClr val="tx1"/>
                </a:solidFill>
                <a:effectLst/>
                <a:ea typeface="Times New Roman" panose="02020603050405020304" pitchFamily="18" charset="0"/>
              </a:rPr>
              <a:t> yaklaşım belirlenmeli</a:t>
            </a:r>
          </a:p>
          <a:p>
            <a:r>
              <a:rPr lang="tr-TR" sz="1900" b="1" dirty="0">
                <a:solidFill>
                  <a:schemeClr val="tx1"/>
                </a:solidFill>
                <a:ea typeface="Times New Roman" panose="02020603050405020304" pitchFamily="18" charset="0"/>
              </a:rPr>
              <a:t>Hastalar mümkünse </a:t>
            </a:r>
            <a:r>
              <a:rPr lang="tr-TR" sz="1900" b="1" dirty="0" err="1">
                <a:solidFill>
                  <a:schemeClr val="tx1"/>
                </a:solidFill>
                <a:ea typeface="Times New Roman" panose="02020603050405020304" pitchFamily="18" charset="0"/>
              </a:rPr>
              <a:t>remisyonda</a:t>
            </a:r>
            <a:r>
              <a:rPr lang="tr-TR" sz="1900" b="1" dirty="0">
                <a:solidFill>
                  <a:schemeClr val="tx1"/>
                </a:solidFill>
                <a:ea typeface="Times New Roman" panose="02020603050405020304" pitchFamily="18" charset="0"/>
              </a:rPr>
              <a:t> iken cerrahi yapılmalı</a:t>
            </a:r>
            <a:endParaRPr lang="tr-TR" sz="1900" b="1" dirty="0">
              <a:solidFill>
                <a:schemeClr val="tx1"/>
              </a:solidFill>
              <a:effectLst/>
              <a:ea typeface="Times New Roman" panose="02020603050405020304" pitchFamily="18" charset="0"/>
            </a:endParaRPr>
          </a:p>
          <a:p>
            <a:r>
              <a:rPr lang="tr-TR" sz="1900" b="1" dirty="0">
                <a:solidFill>
                  <a:schemeClr val="tx1"/>
                </a:solidFill>
                <a:ea typeface="Times New Roman" panose="02020603050405020304" pitchFamily="18" charset="0"/>
              </a:rPr>
              <a:t>Hastanın kullandığı </a:t>
            </a:r>
            <a:r>
              <a:rPr lang="tr-TR" sz="1900" b="1" dirty="0" err="1">
                <a:solidFill>
                  <a:schemeClr val="tx1"/>
                </a:solidFill>
                <a:ea typeface="Times New Roman" panose="02020603050405020304" pitchFamily="18" charset="0"/>
              </a:rPr>
              <a:t>cDMARDs</a:t>
            </a:r>
            <a:r>
              <a:rPr lang="tr-TR" sz="1900" b="1" dirty="0">
                <a:solidFill>
                  <a:schemeClr val="tx1"/>
                </a:solidFill>
                <a:ea typeface="Times New Roman" panose="02020603050405020304" pitchFamily="18" charset="0"/>
              </a:rPr>
              <a:t>, </a:t>
            </a:r>
            <a:r>
              <a:rPr lang="tr-TR" sz="1900" b="1" dirty="0" err="1">
                <a:solidFill>
                  <a:schemeClr val="tx1"/>
                </a:solidFill>
                <a:ea typeface="Times New Roman" panose="02020603050405020304" pitchFamily="18" charset="0"/>
              </a:rPr>
              <a:t>bDMARDs</a:t>
            </a:r>
            <a:r>
              <a:rPr lang="tr-TR" sz="1900" b="1" dirty="0">
                <a:solidFill>
                  <a:schemeClr val="tx1"/>
                </a:solidFill>
                <a:ea typeface="Times New Roman" panose="02020603050405020304" pitchFamily="18" charset="0"/>
              </a:rPr>
              <a:t> ve KS </a:t>
            </a:r>
            <a:r>
              <a:rPr lang="tr-TR" sz="1900" b="1" dirty="0" err="1">
                <a:solidFill>
                  <a:schemeClr val="tx1"/>
                </a:solidFill>
                <a:ea typeface="Times New Roman" panose="02020603050405020304" pitchFamily="18" charset="0"/>
              </a:rPr>
              <a:t>ler</a:t>
            </a:r>
            <a:r>
              <a:rPr lang="tr-TR" sz="1900" b="1" dirty="0">
                <a:solidFill>
                  <a:schemeClr val="tx1"/>
                </a:solidFill>
                <a:ea typeface="Times New Roman" panose="02020603050405020304" pitchFamily="18" charset="0"/>
              </a:rPr>
              <a:t> düzenlenmeli</a:t>
            </a:r>
            <a:endParaRPr lang="tr-TR" sz="1900" b="1" dirty="0">
              <a:solidFill>
                <a:schemeClr val="tx1"/>
              </a:solidFill>
              <a:effectLst/>
              <a:ea typeface="Times New Roman" panose="02020603050405020304" pitchFamily="18" charset="0"/>
            </a:endParaRPr>
          </a:p>
          <a:p>
            <a:r>
              <a:rPr lang="tr-TR" sz="1800" b="1" dirty="0">
                <a:solidFill>
                  <a:schemeClr val="tx1"/>
                </a:solidFill>
                <a:effectLst/>
                <a:ea typeface="Calibri" panose="020F0502020204030204" pitchFamily="34" charset="0"/>
              </a:rPr>
              <a:t>Hastalara uygulanacak anestezi türü hastanın klinik, laboratuvar ve radyolojik bulguları dikkate alınarak</a:t>
            </a:r>
            <a:r>
              <a:rPr lang="tr-TR" sz="1800" b="1" dirty="0">
                <a:solidFill>
                  <a:schemeClr val="tx1"/>
                </a:solidFill>
                <a:ea typeface="Calibri" panose="020F0502020204030204" pitchFamily="34" charset="0"/>
              </a:rPr>
              <a:t> belirlenmeli</a:t>
            </a:r>
          </a:p>
          <a:p>
            <a:r>
              <a:rPr lang="tr-TR" sz="1800" b="1" dirty="0">
                <a:solidFill>
                  <a:schemeClr val="tx1"/>
                </a:solidFill>
                <a:ea typeface="Calibri" panose="020F0502020204030204" pitchFamily="34" charset="0"/>
              </a:rPr>
              <a:t>S</a:t>
            </a:r>
            <a:r>
              <a:rPr lang="tr-TR" sz="1800" b="1" dirty="0">
                <a:solidFill>
                  <a:schemeClr val="tx1"/>
                </a:solidFill>
                <a:effectLst/>
                <a:ea typeface="Calibri" panose="020F0502020204030204" pitchFamily="34" charset="0"/>
              </a:rPr>
              <a:t>istemik tutulumdan etkilenen organlar yönünden gereğinde göğüs hastalıkları, nöroloji, kardiyoloji, </a:t>
            </a:r>
            <a:r>
              <a:rPr lang="tr-TR" sz="1800" b="1" dirty="0" err="1">
                <a:solidFill>
                  <a:schemeClr val="tx1"/>
                </a:solidFill>
                <a:effectLst/>
                <a:ea typeface="Calibri" panose="020F0502020204030204" pitchFamily="34" charset="0"/>
              </a:rPr>
              <a:t>nefroloji</a:t>
            </a:r>
            <a:r>
              <a:rPr lang="tr-TR" sz="1800" b="1" dirty="0">
                <a:solidFill>
                  <a:schemeClr val="tx1"/>
                </a:solidFill>
                <a:effectLst/>
                <a:ea typeface="Calibri" panose="020F0502020204030204" pitchFamily="34" charset="0"/>
              </a:rPr>
              <a:t>, endokrinoloji gibi diğer branşlardan destek alınmalı</a:t>
            </a:r>
          </a:p>
          <a:p>
            <a:endParaRPr lang="tr-TR" sz="1900" b="1" dirty="0">
              <a:solidFill>
                <a:schemeClr val="tx1"/>
              </a:solidFill>
              <a:effectLst/>
              <a:ea typeface="Times New Roman" panose="02020603050405020304" pitchFamily="18" charset="0"/>
            </a:endParaRPr>
          </a:p>
          <a:p>
            <a:endParaRPr lang="tr-TR" sz="2400" dirty="0"/>
          </a:p>
        </p:txBody>
      </p:sp>
    </p:spTree>
    <p:extLst>
      <p:ext uri="{BB962C8B-B14F-4D97-AF65-F5344CB8AC3E}">
        <p14:creationId xmlns:p14="http://schemas.microsoft.com/office/powerpoint/2010/main" val="377962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A5C182-F471-4BC0-9BAA-7A7A9E52BBE9}"/>
              </a:ext>
            </a:extLst>
          </p:cNvPr>
          <p:cNvSpPr>
            <a:spLocks noGrp="1"/>
          </p:cNvSpPr>
          <p:nvPr>
            <p:ph idx="1"/>
          </p:nvPr>
        </p:nvSpPr>
        <p:spPr>
          <a:xfrm>
            <a:off x="1524000" y="1038225"/>
            <a:ext cx="9980612" cy="4791075"/>
          </a:xfrm>
        </p:spPr>
        <p:txBody>
          <a:bodyPr>
            <a:noAutofit/>
          </a:bodyPr>
          <a:lstStyle/>
          <a:p>
            <a:pPr marL="0" indent="0">
              <a:buNone/>
            </a:pPr>
            <a:r>
              <a:rPr lang="tr-TR" b="1" dirty="0">
                <a:solidFill>
                  <a:schemeClr val="tx1"/>
                </a:solidFill>
                <a:effectLst/>
                <a:ea typeface="Times New Roman" panose="02020603050405020304" pitchFamily="18" charset="0"/>
              </a:rPr>
              <a:t>     </a:t>
            </a:r>
            <a:r>
              <a:rPr lang="tr-TR" b="1" dirty="0" err="1">
                <a:solidFill>
                  <a:schemeClr val="tx1"/>
                </a:solidFill>
                <a:effectLst/>
                <a:ea typeface="Times New Roman" panose="02020603050405020304" pitchFamily="18" charset="0"/>
              </a:rPr>
              <a:t>Romatolojik</a:t>
            </a:r>
            <a:r>
              <a:rPr lang="tr-TR" b="1" dirty="0">
                <a:solidFill>
                  <a:schemeClr val="tx1"/>
                </a:solidFill>
                <a:effectLst/>
                <a:ea typeface="Times New Roman" panose="02020603050405020304" pitchFamily="18" charset="0"/>
              </a:rPr>
              <a:t> hastalığı olan hastaların </a:t>
            </a:r>
            <a:r>
              <a:rPr lang="tr-TR" b="1" dirty="0" err="1">
                <a:solidFill>
                  <a:schemeClr val="tx1"/>
                </a:solidFill>
                <a:effectLst/>
                <a:ea typeface="Times New Roman" panose="02020603050405020304" pitchFamily="18" charset="0"/>
              </a:rPr>
              <a:t>perioperatif</a:t>
            </a:r>
            <a:r>
              <a:rPr lang="tr-TR" b="1" dirty="0">
                <a:solidFill>
                  <a:schemeClr val="tx1"/>
                </a:solidFill>
                <a:effectLst/>
                <a:ea typeface="Times New Roman" panose="02020603050405020304" pitchFamily="18" charset="0"/>
              </a:rPr>
              <a:t> değerlendirmesinde gözden geçirilmesi gereken kapsamlı bir değerlendirme “</a:t>
            </a:r>
            <a:r>
              <a:rPr lang="tr-TR" b="1">
                <a:solidFill>
                  <a:schemeClr val="tx1"/>
                </a:solidFill>
                <a:effectLst/>
                <a:ea typeface="Times New Roman" panose="02020603050405020304" pitchFamily="18" charset="0"/>
              </a:rPr>
              <a:t>ABCDE’S”nin</a:t>
            </a:r>
            <a:r>
              <a:rPr lang="tr-TR" b="1" dirty="0">
                <a:solidFill>
                  <a:schemeClr val="tx1"/>
                </a:solidFill>
                <a:effectLst/>
                <a:ea typeface="Times New Roman" panose="02020603050405020304" pitchFamily="18" charset="0"/>
              </a:rPr>
              <a:t> dikkate alınmasını</a:t>
            </a:r>
          </a:p>
          <a:p>
            <a:pPr hangingPunct="0"/>
            <a:r>
              <a:rPr lang="tr-TR" b="1" kern="150" dirty="0">
                <a:solidFill>
                  <a:schemeClr val="tx1"/>
                </a:solidFill>
                <a:effectLst/>
                <a:ea typeface="Times New Roman" panose="02020603050405020304" pitchFamily="18" charset="0"/>
                <a:cs typeface="Times New Roman" panose="02020603050405020304" pitchFamily="18" charset="0"/>
              </a:rPr>
              <a:t>A—İlaçların ayarlanması</a:t>
            </a:r>
          </a:p>
          <a:p>
            <a:pPr hangingPunct="0"/>
            <a:r>
              <a:rPr lang="tr-TR" b="1" kern="150" dirty="0">
                <a:solidFill>
                  <a:schemeClr val="tx1"/>
                </a:solidFill>
                <a:effectLst/>
                <a:ea typeface="Times New Roman" panose="02020603050405020304" pitchFamily="18" charset="0"/>
                <a:cs typeface="Times New Roman" panose="02020603050405020304" pitchFamily="18" charset="0"/>
              </a:rPr>
              <a:t>B—Bakteriyel </a:t>
            </a:r>
            <a:r>
              <a:rPr lang="tr-TR" b="1" kern="150" dirty="0" err="1">
                <a:solidFill>
                  <a:schemeClr val="tx1"/>
                </a:solidFill>
                <a:effectLst/>
                <a:ea typeface="Times New Roman" panose="02020603050405020304" pitchFamily="18" charset="0"/>
                <a:cs typeface="Times New Roman" panose="02020603050405020304" pitchFamily="18" charset="0"/>
              </a:rPr>
              <a:t>profilaksi</a:t>
            </a:r>
            <a:endParaRPr lang="tr-TR" b="1" kern="150" dirty="0">
              <a:solidFill>
                <a:schemeClr val="tx1"/>
              </a:solidFill>
              <a:effectLst/>
              <a:ea typeface="Times New Roman" panose="02020603050405020304" pitchFamily="18" charset="0"/>
              <a:cs typeface="Times New Roman" panose="02020603050405020304" pitchFamily="18" charset="0"/>
            </a:endParaRPr>
          </a:p>
          <a:p>
            <a:pPr hangingPunct="0"/>
            <a:r>
              <a:rPr lang="tr-TR" b="1" kern="150" dirty="0">
                <a:solidFill>
                  <a:schemeClr val="tx1"/>
                </a:solidFill>
                <a:effectLst/>
                <a:ea typeface="Times New Roman" panose="02020603050405020304" pitchFamily="18" charset="0"/>
                <a:cs typeface="Times New Roman" panose="02020603050405020304" pitchFamily="18" charset="0"/>
              </a:rPr>
              <a:t>C—</a:t>
            </a:r>
            <a:r>
              <a:rPr lang="tr-TR" b="1" kern="150" dirty="0" err="1">
                <a:solidFill>
                  <a:schemeClr val="tx1"/>
                </a:solidFill>
                <a:effectLst/>
                <a:ea typeface="Times New Roman" panose="02020603050405020304" pitchFamily="18" charset="0"/>
                <a:cs typeface="Times New Roman" panose="02020603050405020304" pitchFamily="18" charset="0"/>
              </a:rPr>
              <a:t>Servikal</a:t>
            </a:r>
            <a:r>
              <a:rPr lang="tr-TR" b="1" kern="150" dirty="0">
                <a:solidFill>
                  <a:schemeClr val="tx1"/>
                </a:solidFill>
                <a:effectLst/>
                <a:ea typeface="Times New Roman" panose="02020603050405020304" pitchFamily="18" charset="0"/>
                <a:cs typeface="Times New Roman" panose="02020603050405020304" pitchFamily="18" charset="0"/>
              </a:rPr>
              <a:t> omurga hastalığı, </a:t>
            </a:r>
            <a:r>
              <a:rPr lang="tr-TR" b="1" kern="150" dirty="0" err="1">
                <a:solidFill>
                  <a:schemeClr val="tx1"/>
                </a:solidFill>
                <a:effectLst/>
                <a:ea typeface="Times New Roman" panose="02020603050405020304" pitchFamily="18" charset="0"/>
                <a:cs typeface="Times New Roman" panose="02020603050405020304" pitchFamily="18" charset="0"/>
              </a:rPr>
              <a:t>kardiyovasküler</a:t>
            </a:r>
            <a:r>
              <a:rPr lang="tr-TR" b="1" kern="150" dirty="0">
                <a:solidFill>
                  <a:schemeClr val="tx1"/>
                </a:solidFill>
                <a:effectLst/>
                <a:ea typeface="Times New Roman" panose="02020603050405020304" pitchFamily="18" charset="0"/>
                <a:cs typeface="Times New Roman" panose="02020603050405020304" pitchFamily="18" charset="0"/>
              </a:rPr>
              <a:t> (CV) risk</a:t>
            </a:r>
          </a:p>
          <a:p>
            <a:pPr hangingPunct="0"/>
            <a:r>
              <a:rPr lang="tr-TR" b="1" kern="150" dirty="0">
                <a:solidFill>
                  <a:schemeClr val="tx1"/>
                </a:solidFill>
                <a:effectLst/>
                <a:ea typeface="Times New Roman" panose="02020603050405020304" pitchFamily="18" charset="0"/>
                <a:cs typeface="Times New Roman" panose="02020603050405020304" pitchFamily="18" charset="0"/>
              </a:rPr>
              <a:t>D—DVT </a:t>
            </a:r>
            <a:r>
              <a:rPr lang="tr-TR" b="1" kern="150" dirty="0" err="1">
                <a:solidFill>
                  <a:schemeClr val="tx1"/>
                </a:solidFill>
                <a:effectLst/>
                <a:ea typeface="Times New Roman" panose="02020603050405020304" pitchFamily="18" charset="0"/>
                <a:cs typeface="Times New Roman" panose="02020603050405020304" pitchFamily="18" charset="0"/>
              </a:rPr>
              <a:t>profilaksisi</a:t>
            </a:r>
            <a:endParaRPr lang="tr-TR" b="1" kern="150" dirty="0">
              <a:solidFill>
                <a:schemeClr val="tx1"/>
              </a:solidFill>
              <a:effectLst/>
              <a:ea typeface="Times New Roman" panose="02020603050405020304" pitchFamily="18" charset="0"/>
              <a:cs typeface="Times New Roman" panose="02020603050405020304" pitchFamily="18" charset="0"/>
            </a:endParaRPr>
          </a:p>
          <a:p>
            <a:pPr hangingPunct="0"/>
            <a:r>
              <a:rPr lang="tr-TR" b="1" kern="150" dirty="0">
                <a:solidFill>
                  <a:schemeClr val="tx1"/>
                </a:solidFill>
                <a:effectLst/>
                <a:ea typeface="Times New Roman" panose="02020603050405020304" pitchFamily="18" charset="0"/>
                <a:cs typeface="Times New Roman" panose="02020603050405020304" pitchFamily="18" charset="0"/>
              </a:rPr>
              <a:t>E—(Evaluation) Hastalığın kapsamını ve aktivitesini değerlendirmek; hastalık kontrolünü en üst düzeye çıkarmak</a:t>
            </a:r>
          </a:p>
          <a:p>
            <a:pPr hangingPunct="0"/>
            <a:r>
              <a:rPr lang="tr-TR" b="1" kern="150" dirty="0">
                <a:solidFill>
                  <a:schemeClr val="tx1"/>
                </a:solidFill>
                <a:effectLst/>
                <a:ea typeface="Times New Roman" panose="02020603050405020304" pitchFamily="18" charset="0"/>
                <a:cs typeface="Times New Roman" panose="02020603050405020304" pitchFamily="18" charset="0"/>
              </a:rPr>
              <a:t>S—Stres doz </a:t>
            </a:r>
            <a:r>
              <a:rPr lang="tr-TR" b="1" kern="150" dirty="0" err="1">
                <a:solidFill>
                  <a:schemeClr val="tx1"/>
                </a:solidFill>
                <a:effectLst/>
                <a:ea typeface="Times New Roman" panose="02020603050405020304" pitchFamily="18" charset="0"/>
                <a:cs typeface="Times New Roman" panose="02020603050405020304" pitchFamily="18" charset="0"/>
              </a:rPr>
              <a:t>steroid</a:t>
            </a:r>
            <a:r>
              <a:rPr lang="tr-TR" b="1" kern="150" dirty="0">
                <a:solidFill>
                  <a:schemeClr val="tx1"/>
                </a:solidFill>
                <a:effectLst/>
                <a:ea typeface="Times New Roman" panose="02020603050405020304" pitchFamily="18" charset="0"/>
                <a:cs typeface="Times New Roman" panose="02020603050405020304" pitchFamily="18" charset="0"/>
              </a:rPr>
              <a:t> tedavisi</a:t>
            </a:r>
            <a:r>
              <a:rPr lang="tr-TR" b="1" dirty="0">
                <a:solidFill>
                  <a:schemeClr val="tx1"/>
                </a:solidFill>
                <a:effectLst/>
                <a:ea typeface="Times New Roman" panose="02020603050405020304" pitchFamily="18" charset="0"/>
              </a:rPr>
              <a:t> içermelidir </a:t>
            </a:r>
          </a:p>
          <a:p>
            <a:pPr marL="0" indent="0" hangingPunct="0">
              <a:buNone/>
            </a:pPr>
            <a:r>
              <a:rPr lang="tr-TR" b="1" dirty="0">
                <a:solidFill>
                  <a:schemeClr val="tx1"/>
                </a:solidFill>
                <a:ea typeface="Times New Roman" panose="02020603050405020304" pitchFamily="18" charset="0"/>
              </a:rPr>
              <a:t>      H</a:t>
            </a:r>
            <a:r>
              <a:rPr lang="tr-TR" b="1" dirty="0">
                <a:solidFill>
                  <a:schemeClr val="tx1"/>
                </a:solidFill>
                <a:effectLst/>
                <a:ea typeface="Times New Roman" panose="02020603050405020304" pitchFamily="18" charset="0"/>
              </a:rPr>
              <a:t>astanın yaşı, eşlik eden hastalıkları, kan kaybı riski, </a:t>
            </a:r>
            <a:r>
              <a:rPr lang="tr-TR" b="1" dirty="0" err="1">
                <a:solidFill>
                  <a:schemeClr val="tx1"/>
                </a:solidFill>
                <a:effectLst/>
                <a:ea typeface="Times New Roman" panose="02020603050405020304" pitchFamily="18" charset="0"/>
              </a:rPr>
              <a:t>servikal</a:t>
            </a:r>
            <a:r>
              <a:rPr lang="tr-TR" b="1" dirty="0">
                <a:solidFill>
                  <a:schemeClr val="tx1"/>
                </a:solidFill>
                <a:effectLst/>
                <a:ea typeface="Times New Roman" panose="02020603050405020304" pitchFamily="18" charset="0"/>
              </a:rPr>
              <a:t> </a:t>
            </a:r>
            <a:r>
              <a:rPr lang="tr-TR" b="1" dirty="0" err="1">
                <a:solidFill>
                  <a:schemeClr val="tx1"/>
                </a:solidFill>
                <a:effectLst/>
                <a:ea typeface="Times New Roman" panose="02020603050405020304" pitchFamily="18" charset="0"/>
              </a:rPr>
              <a:t>vertebra</a:t>
            </a:r>
            <a:r>
              <a:rPr lang="tr-TR" b="1" dirty="0">
                <a:solidFill>
                  <a:schemeClr val="tx1"/>
                </a:solidFill>
                <a:effectLst/>
                <a:ea typeface="Times New Roman" panose="02020603050405020304" pitchFamily="18" charset="0"/>
              </a:rPr>
              <a:t> hastalığı, ameliyat pozisyonu, cerrahi sırasındaki gelişebilecek </a:t>
            </a:r>
            <a:r>
              <a:rPr lang="tr-TR" b="1" dirty="0" err="1">
                <a:solidFill>
                  <a:schemeClr val="tx1"/>
                </a:solidFill>
                <a:effectLst/>
                <a:ea typeface="Times New Roman" panose="02020603050405020304" pitchFamily="18" charset="0"/>
              </a:rPr>
              <a:t>hemodinamik</a:t>
            </a:r>
            <a:r>
              <a:rPr lang="tr-TR" b="1" dirty="0">
                <a:solidFill>
                  <a:schemeClr val="tx1"/>
                </a:solidFill>
                <a:effectLst/>
                <a:ea typeface="Times New Roman" panose="02020603050405020304" pitchFamily="18" charset="0"/>
              </a:rPr>
              <a:t> değişiklikler, </a:t>
            </a:r>
            <a:r>
              <a:rPr lang="tr-TR" b="1" dirty="0" err="1">
                <a:solidFill>
                  <a:schemeClr val="tx1"/>
                </a:solidFill>
                <a:effectLst/>
                <a:ea typeface="Times New Roman" panose="02020603050405020304" pitchFamily="18" charset="0"/>
              </a:rPr>
              <a:t>okült</a:t>
            </a:r>
            <a:r>
              <a:rPr lang="tr-TR" b="1" dirty="0">
                <a:solidFill>
                  <a:schemeClr val="tx1"/>
                </a:solidFill>
                <a:effectLst/>
                <a:ea typeface="Times New Roman" panose="02020603050405020304" pitchFamily="18" charset="0"/>
              </a:rPr>
              <a:t> enfeksiyonlar</a:t>
            </a:r>
            <a:r>
              <a:rPr lang="tr-TR" b="1" dirty="0">
                <a:solidFill>
                  <a:schemeClr val="tx1"/>
                </a:solidFill>
                <a:ea typeface="Times New Roman" panose="02020603050405020304" pitchFamily="18" charset="0"/>
              </a:rPr>
              <a:t> </a:t>
            </a:r>
            <a:r>
              <a:rPr lang="tr-TR" b="1" dirty="0">
                <a:solidFill>
                  <a:schemeClr val="tx1"/>
                </a:solidFill>
                <a:effectLst/>
                <a:ea typeface="Times New Roman" panose="02020603050405020304" pitchFamily="18" charset="0"/>
              </a:rPr>
              <a:t>ve kullandığı ilaçlar göz önünde bulundurulması gereken konulardır </a:t>
            </a:r>
          </a:p>
          <a:p>
            <a:pPr hangingPunct="0"/>
            <a:endParaRPr lang="tr-TR" b="1" dirty="0">
              <a:solidFill>
                <a:schemeClr val="tx1"/>
              </a:solidFill>
            </a:endParaRPr>
          </a:p>
        </p:txBody>
      </p:sp>
      <p:sp>
        <p:nvSpPr>
          <p:cNvPr id="7" name="Başlık 1">
            <a:extLst>
              <a:ext uri="{FF2B5EF4-FFF2-40B4-BE49-F238E27FC236}">
                <a16:creationId xmlns:a16="http://schemas.microsoft.com/office/drawing/2014/main" id="{29F21AC1-0435-4B12-A167-87F09C00201E}"/>
              </a:ext>
            </a:extLst>
          </p:cNvPr>
          <p:cNvSpPr txBox="1">
            <a:spLocks/>
          </p:cNvSpPr>
          <p:nvPr/>
        </p:nvSpPr>
        <p:spPr>
          <a:xfrm>
            <a:off x="1257300" y="5972175"/>
            <a:ext cx="10734674" cy="8858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lvl="0" indent="-342900" algn="just" hangingPunct="0">
              <a:buFont typeface="Arial" panose="020B0604020202020204" pitchFamily="34" charset="0"/>
              <a:buChar char="•"/>
              <a:tabLst>
                <a:tab pos="19888200" algn="l"/>
              </a:tabLst>
            </a:pP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Gladman</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Clinical</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aspects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spondyloarthropathies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journal</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medical</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sciences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1998, 316.4: 234-238.</a:t>
            </a:r>
            <a:endParaRPr lang="tr-TR" sz="1100" kern="1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hangingPunct="0">
              <a:buFont typeface="Arial" panose="020B0604020202020204" pitchFamily="34" charset="0"/>
              <a:buChar char="•"/>
            </a:pP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Miller R,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Eriksson</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Fleisher</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Wiener-Kronish</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Cohen</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Young</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Miller's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anesthesia</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book</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Elsevier</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Sciences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2014, p. 1102, 1132, 2392.</a:t>
            </a:r>
            <a:endParaRPr lang="tr-TR" sz="1100" kern="1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hangingPunct="0">
              <a:buFont typeface="Arial" panose="020B0604020202020204" pitchFamily="34" charset="0"/>
              <a:buChar char="•"/>
            </a:pP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Deane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Tyler N.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Perıoperatıve</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management</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patıents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wıth</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rheumatıc</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dıseases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Rheumatology</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Secrets</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t>
            </a:r>
            <a:r>
              <a:rPr lang="tr-TR" sz="11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Book</a:t>
            </a:r>
            <a:r>
              <a:rPr lang="tr-TR" sz="11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2019, 106-114.</a:t>
            </a:r>
            <a:endParaRPr lang="tr-TR" sz="1100" kern="15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r>
              <a:rPr lang="tr-TR" sz="1100" dirty="0">
                <a:latin typeface="Calibri" panose="020F0502020204030204" pitchFamily="34" charset="0"/>
                <a:ea typeface="Andale Sans UI"/>
                <a:cs typeface="Tahoma" panose="020B0604030504040204" pitchFamily="34" charset="0"/>
              </a:rPr>
            </a:br>
            <a:endParaRPr lang="tr-TR" sz="1100" dirty="0"/>
          </a:p>
        </p:txBody>
      </p:sp>
    </p:spTree>
    <p:extLst>
      <p:ext uri="{BB962C8B-B14F-4D97-AF65-F5344CB8AC3E}">
        <p14:creationId xmlns:p14="http://schemas.microsoft.com/office/powerpoint/2010/main" val="383911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6FAC31-456A-45AD-998B-0AFD25CAD47F}"/>
              </a:ext>
            </a:extLst>
          </p:cNvPr>
          <p:cNvSpPr>
            <a:spLocks noGrp="1"/>
          </p:cNvSpPr>
          <p:nvPr>
            <p:ph type="title"/>
          </p:nvPr>
        </p:nvSpPr>
        <p:spPr>
          <a:xfrm>
            <a:off x="2592925" y="624110"/>
            <a:ext cx="8911687" cy="766540"/>
          </a:xfrm>
        </p:spPr>
        <p:txBody>
          <a:bodyPr>
            <a:normAutofit/>
          </a:bodyPr>
          <a:lstStyle/>
          <a:p>
            <a:pPr algn="ctr"/>
            <a:r>
              <a:rPr lang="tr-TR" sz="2800" b="1" dirty="0">
                <a:solidFill>
                  <a:srgbClr val="C00000"/>
                </a:solidFill>
                <a:effectLst/>
                <a:latin typeface="Times New Roman" panose="02020603050405020304" pitchFamily="18" charset="0"/>
                <a:ea typeface="Times New Roman" panose="02020603050405020304" pitchFamily="18" charset="0"/>
              </a:rPr>
              <a:t>GENEL YÖNETİM İLKELERİ</a:t>
            </a:r>
            <a:endParaRPr lang="tr-TR" sz="2800" dirty="0">
              <a:solidFill>
                <a:srgbClr val="C00000"/>
              </a:solidFill>
            </a:endParaRPr>
          </a:p>
        </p:txBody>
      </p:sp>
      <p:sp>
        <p:nvSpPr>
          <p:cNvPr id="3" name="İçerik Yer Tutucusu 2">
            <a:extLst>
              <a:ext uri="{FF2B5EF4-FFF2-40B4-BE49-F238E27FC236}">
                <a16:creationId xmlns:a16="http://schemas.microsoft.com/office/drawing/2014/main" id="{B1267C59-F004-4834-8AA5-4A84EB55125F}"/>
              </a:ext>
            </a:extLst>
          </p:cNvPr>
          <p:cNvSpPr>
            <a:spLocks noGrp="1"/>
          </p:cNvSpPr>
          <p:nvPr>
            <p:ph idx="1"/>
          </p:nvPr>
        </p:nvSpPr>
        <p:spPr>
          <a:xfrm>
            <a:off x="1609725" y="1524000"/>
            <a:ext cx="9894887" cy="5334000"/>
          </a:xfrm>
        </p:spPr>
        <p:txBody>
          <a:bodyPr>
            <a:normAutofit fontScale="70000" lnSpcReduction="20000"/>
          </a:bodyPr>
          <a:lstStyle/>
          <a:p>
            <a:r>
              <a:rPr lang="tr-TR" sz="3200" b="1" kern="150" dirty="0">
                <a:solidFill>
                  <a:srgbClr val="002060"/>
                </a:solidFill>
                <a:effectLst/>
                <a:ea typeface="Times New Roman" panose="02020603050405020304" pitchFamily="18" charset="0"/>
                <a:cs typeface="Times New Roman" panose="02020603050405020304" pitchFamily="18" charset="0"/>
              </a:rPr>
              <a:t>1. Hastalık aktivitesinin ve tedavinin değerlendirilmesi</a:t>
            </a:r>
            <a:endParaRPr lang="tr-TR" sz="3200" kern="150" dirty="0">
              <a:solidFill>
                <a:srgbClr val="002060"/>
              </a:solidFill>
              <a:effectLst/>
              <a:ea typeface="Times New Roman" panose="02020603050405020304" pitchFamily="18" charset="0"/>
              <a:cs typeface="Times New Roman" panose="02020603050405020304" pitchFamily="18" charset="0"/>
            </a:endParaRPr>
          </a:p>
          <a:p>
            <a:r>
              <a:rPr lang="tr-TR" sz="3200" b="1" dirty="0" err="1">
                <a:solidFill>
                  <a:schemeClr val="tx1"/>
                </a:solidFill>
                <a:effectLst/>
                <a:ea typeface="Times New Roman" panose="02020603050405020304" pitchFamily="18" charset="0"/>
              </a:rPr>
              <a:t>Elektif</a:t>
            </a:r>
            <a:r>
              <a:rPr lang="tr-TR" sz="3200" b="1" dirty="0">
                <a:solidFill>
                  <a:schemeClr val="tx1"/>
                </a:solidFill>
                <a:effectLst/>
                <a:ea typeface="Times New Roman" panose="02020603050405020304" pitchFamily="18" charset="0"/>
              </a:rPr>
              <a:t> cerrahiden önce hastalar </a:t>
            </a:r>
            <a:r>
              <a:rPr lang="tr-TR" sz="3200" b="1" dirty="0" err="1">
                <a:solidFill>
                  <a:schemeClr val="tx1"/>
                </a:solidFill>
                <a:effectLst/>
                <a:ea typeface="Times New Roman" panose="02020603050405020304" pitchFamily="18" charset="0"/>
              </a:rPr>
              <a:t>romatologlar</a:t>
            </a:r>
            <a:r>
              <a:rPr lang="tr-TR" sz="3200" b="1" dirty="0">
                <a:solidFill>
                  <a:schemeClr val="tx1"/>
                </a:solidFill>
                <a:effectLst/>
                <a:ea typeface="Times New Roman" panose="02020603050405020304" pitchFamily="18" charset="0"/>
              </a:rPr>
              <a:t> tarafından hastalık aktivitesi ve majör organ tutulumunu belirlemek için değerlendirilmeli</a:t>
            </a:r>
          </a:p>
          <a:p>
            <a:r>
              <a:rPr lang="tr-TR" sz="3200" b="1" kern="150" dirty="0">
                <a:solidFill>
                  <a:schemeClr val="tx1"/>
                </a:solidFill>
                <a:effectLst/>
                <a:ea typeface="Times New Roman" panose="02020603050405020304" pitchFamily="18" charset="0"/>
                <a:cs typeface="Times New Roman" panose="02020603050405020304" pitchFamily="18" charset="0"/>
              </a:rPr>
              <a:t>İdeal olarak, hastalık aktivitesinin iyi kontrol edildiği ve optimize edilmiş bir ilaç rejimi </a:t>
            </a:r>
            <a:r>
              <a:rPr lang="tr-TR" sz="3200" b="1" kern="150" dirty="0">
                <a:solidFill>
                  <a:schemeClr val="tx1"/>
                </a:solidFill>
                <a:ea typeface="Times New Roman" panose="02020603050405020304" pitchFamily="18" charset="0"/>
                <a:cs typeface="Times New Roman" panose="02020603050405020304" pitchFamily="18" charset="0"/>
              </a:rPr>
              <a:t>kullandıkları</a:t>
            </a:r>
            <a:r>
              <a:rPr lang="tr-TR" sz="3200" b="1" kern="150" dirty="0">
                <a:solidFill>
                  <a:schemeClr val="tx1"/>
                </a:solidFill>
                <a:effectLst/>
                <a:ea typeface="Times New Roman" panose="02020603050405020304" pitchFamily="18" charset="0"/>
                <a:cs typeface="Times New Roman" panose="02020603050405020304" pitchFamily="18" charset="0"/>
              </a:rPr>
              <a:t> dönemlerde ameliyat edilmelidir</a:t>
            </a:r>
          </a:p>
          <a:p>
            <a:r>
              <a:rPr lang="tr-TR" sz="3200" b="1" kern="150" dirty="0">
                <a:solidFill>
                  <a:srgbClr val="000000"/>
                </a:solidFill>
                <a:effectLst/>
                <a:ea typeface="Times New Roman" panose="02020603050405020304" pitchFamily="18" charset="0"/>
                <a:cs typeface="Times New Roman" panose="02020603050405020304" pitchFamily="18" charset="0"/>
              </a:rPr>
              <a:t>2.</a:t>
            </a:r>
            <a:r>
              <a:rPr lang="tr-TR" sz="3200" b="1" kern="150" dirty="0">
                <a:solidFill>
                  <a:srgbClr val="002060"/>
                </a:solidFill>
                <a:effectLst/>
                <a:ea typeface="Times New Roman" panose="02020603050405020304" pitchFamily="18" charset="0"/>
                <a:cs typeface="Times New Roman" panose="02020603050405020304" pitchFamily="18" charset="0"/>
              </a:rPr>
              <a:t>Kardiyak risk değerlendirmesi</a:t>
            </a:r>
          </a:p>
          <a:p>
            <a:r>
              <a:rPr lang="tr-TR" sz="3200" b="1" dirty="0" err="1">
                <a:solidFill>
                  <a:schemeClr val="tx1"/>
                </a:solidFill>
                <a:ea typeface="Times New Roman" panose="02020603050405020304" pitchFamily="18" charset="0"/>
              </a:rPr>
              <a:t>İ</a:t>
            </a:r>
            <a:r>
              <a:rPr lang="tr-TR" sz="3200" b="1" dirty="0" err="1">
                <a:solidFill>
                  <a:schemeClr val="tx1"/>
                </a:solidFill>
                <a:effectLst/>
                <a:ea typeface="Times New Roman" panose="02020603050405020304" pitchFamily="18" charset="0"/>
              </a:rPr>
              <a:t>nflamatuar</a:t>
            </a:r>
            <a:r>
              <a:rPr lang="tr-TR" sz="3200" b="1" dirty="0">
                <a:solidFill>
                  <a:schemeClr val="tx1"/>
                </a:solidFill>
                <a:effectLst/>
                <a:ea typeface="Times New Roman" panose="02020603050405020304" pitchFamily="18" charset="0"/>
              </a:rPr>
              <a:t> </a:t>
            </a:r>
            <a:r>
              <a:rPr lang="tr-TR" sz="3200" b="1" dirty="0" err="1">
                <a:solidFill>
                  <a:schemeClr val="tx1"/>
                </a:solidFill>
                <a:effectLst/>
                <a:ea typeface="Times New Roman" panose="02020603050405020304" pitchFamily="18" charset="0"/>
              </a:rPr>
              <a:t>romatizmal</a:t>
            </a:r>
            <a:r>
              <a:rPr lang="tr-TR" sz="3200" b="1" dirty="0">
                <a:solidFill>
                  <a:schemeClr val="tx1"/>
                </a:solidFill>
                <a:effectLst/>
                <a:ea typeface="Times New Roman" panose="02020603050405020304" pitchFamily="18" charset="0"/>
              </a:rPr>
              <a:t> hastalığı olan hastalarda CV olay riski artar</a:t>
            </a:r>
          </a:p>
          <a:p>
            <a:r>
              <a:rPr lang="tr-TR" sz="3200" b="1" dirty="0">
                <a:solidFill>
                  <a:schemeClr val="tx1"/>
                </a:solidFill>
              </a:rPr>
              <a:t>Bu</a:t>
            </a:r>
            <a:r>
              <a:rPr lang="en-US" sz="3200" b="1" dirty="0">
                <a:solidFill>
                  <a:schemeClr val="tx1"/>
                </a:solidFill>
              </a:rPr>
              <a:t> </a:t>
            </a:r>
            <a:r>
              <a:rPr lang="en-US" sz="3200" b="1" dirty="0" err="1">
                <a:solidFill>
                  <a:schemeClr val="tx1"/>
                </a:solidFill>
              </a:rPr>
              <a:t>riskin</a:t>
            </a:r>
            <a:r>
              <a:rPr lang="en-US" sz="3200" b="1" dirty="0">
                <a:solidFill>
                  <a:schemeClr val="tx1"/>
                </a:solidFill>
              </a:rPr>
              <a:t> </a:t>
            </a:r>
            <a:r>
              <a:rPr lang="en-US" sz="3200" b="1" dirty="0" err="1">
                <a:solidFill>
                  <a:schemeClr val="tx1"/>
                </a:solidFill>
              </a:rPr>
              <a:t>hesaplanan</a:t>
            </a:r>
            <a:r>
              <a:rPr lang="en-US" sz="3200" b="1" dirty="0">
                <a:solidFill>
                  <a:schemeClr val="tx1"/>
                </a:solidFill>
              </a:rPr>
              <a:t> </a:t>
            </a:r>
            <a:r>
              <a:rPr lang="en-US" sz="3200" b="1" dirty="0" err="1">
                <a:solidFill>
                  <a:schemeClr val="tx1"/>
                </a:solidFill>
              </a:rPr>
              <a:t>düzeyin</a:t>
            </a:r>
            <a:r>
              <a:rPr lang="en-US" sz="3200" b="1" dirty="0">
                <a:solidFill>
                  <a:schemeClr val="tx1"/>
                </a:solidFill>
              </a:rPr>
              <a:t> </a:t>
            </a:r>
            <a:r>
              <a:rPr lang="en-US" sz="3200" b="1" dirty="0" err="1">
                <a:solidFill>
                  <a:schemeClr val="tx1"/>
                </a:solidFill>
              </a:rPr>
              <a:t>üstünde</a:t>
            </a:r>
            <a:r>
              <a:rPr lang="en-US" sz="3200" b="1" dirty="0">
                <a:solidFill>
                  <a:schemeClr val="tx1"/>
                </a:solidFill>
              </a:rPr>
              <a:t> </a:t>
            </a:r>
            <a:r>
              <a:rPr lang="en-US" sz="3200" b="1" dirty="0" err="1">
                <a:solidFill>
                  <a:schemeClr val="tx1"/>
                </a:solidFill>
              </a:rPr>
              <a:t>olabil</a:t>
            </a:r>
            <a:r>
              <a:rPr lang="tr-TR" sz="3200" b="1" dirty="0">
                <a:solidFill>
                  <a:schemeClr val="tx1"/>
                </a:solidFill>
              </a:rPr>
              <a:t>e</a:t>
            </a:r>
            <a:r>
              <a:rPr lang="en-US" sz="3200" b="1" dirty="0" err="1">
                <a:solidFill>
                  <a:schemeClr val="tx1"/>
                </a:solidFill>
              </a:rPr>
              <a:t>ceği</a:t>
            </a:r>
            <a:r>
              <a:rPr lang="en-US" sz="3200" b="1" dirty="0">
                <a:solidFill>
                  <a:schemeClr val="tx1"/>
                </a:solidFill>
              </a:rPr>
              <a:t> </a:t>
            </a:r>
            <a:r>
              <a:rPr lang="en-US" sz="3200" b="1" dirty="0" err="1">
                <a:solidFill>
                  <a:schemeClr val="tx1"/>
                </a:solidFill>
              </a:rPr>
              <a:t>akılda</a:t>
            </a:r>
            <a:r>
              <a:rPr lang="en-US" sz="3200" b="1" dirty="0">
                <a:solidFill>
                  <a:schemeClr val="tx1"/>
                </a:solidFill>
              </a:rPr>
              <a:t> </a:t>
            </a:r>
            <a:r>
              <a:rPr lang="en-US" sz="3200" b="1" dirty="0" err="1">
                <a:solidFill>
                  <a:schemeClr val="tx1"/>
                </a:solidFill>
              </a:rPr>
              <a:t>tutulmalıdır</a:t>
            </a:r>
            <a:endParaRPr lang="tr-TR" sz="3200" b="1" dirty="0">
              <a:solidFill>
                <a:schemeClr val="tx1"/>
              </a:solidFill>
            </a:endParaRPr>
          </a:p>
          <a:p>
            <a:r>
              <a:rPr lang="tr-TR" sz="3200" b="1" kern="150" dirty="0">
                <a:solidFill>
                  <a:srgbClr val="002060"/>
                </a:solidFill>
                <a:effectLst/>
                <a:ea typeface="Times New Roman" panose="02020603050405020304" pitchFamily="18" charset="0"/>
                <a:cs typeface="Times New Roman" panose="02020603050405020304" pitchFamily="18" charset="0"/>
              </a:rPr>
              <a:t>3.Pulmoner değerlendirme</a:t>
            </a:r>
          </a:p>
          <a:p>
            <a:r>
              <a:rPr lang="tr-TR" sz="3200" b="1" dirty="0">
                <a:solidFill>
                  <a:srgbClr val="002060"/>
                </a:solidFill>
                <a:effectLst/>
                <a:ea typeface="Times New Roman" panose="02020603050405020304" pitchFamily="18" charset="0"/>
              </a:rPr>
              <a:t>4.Venöz </a:t>
            </a:r>
            <a:r>
              <a:rPr lang="tr-TR" sz="3200" b="1" dirty="0" err="1">
                <a:solidFill>
                  <a:srgbClr val="002060"/>
                </a:solidFill>
                <a:ea typeface="Times New Roman" panose="02020603050405020304" pitchFamily="18" charset="0"/>
              </a:rPr>
              <a:t>t</a:t>
            </a:r>
            <a:r>
              <a:rPr lang="tr-TR" sz="3200" b="1" dirty="0" err="1">
                <a:solidFill>
                  <a:srgbClr val="002060"/>
                </a:solidFill>
                <a:effectLst/>
                <a:ea typeface="Times New Roman" panose="02020603050405020304" pitchFamily="18" charset="0"/>
              </a:rPr>
              <a:t>romboembolizm</a:t>
            </a:r>
            <a:r>
              <a:rPr lang="tr-TR" sz="3200" b="1" dirty="0">
                <a:solidFill>
                  <a:srgbClr val="002060"/>
                </a:solidFill>
                <a:effectLst/>
                <a:ea typeface="Times New Roman" panose="02020603050405020304" pitchFamily="18" charset="0"/>
              </a:rPr>
              <a:t> (VTE)</a:t>
            </a:r>
            <a:endParaRPr lang="tr-TR" sz="3200" b="1" kern="150" dirty="0">
              <a:solidFill>
                <a:srgbClr val="002060"/>
              </a:solidFill>
              <a:ea typeface="Times New Roman" panose="02020603050405020304" pitchFamily="18" charset="0"/>
              <a:cs typeface="Times New Roman" panose="02020603050405020304" pitchFamily="18" charset="0"/>
            </a:endParaRPr>
          </a:p>
          <a:p>
            <a:r>
              <a:rPr lang="tr-TR" sz="3200" b="1" dirty="0" err="1">
                <a:solidFill>
                  <a:srgbClr val="000000"/>
                </a:solidFill>
                <a:effectLst/>
                <a:ea typeface="Times New Roman" panose="02020603050405020304" pitchFamily="18" charset="0"/>
              </a:rPr>
              <a:t>Romatolojik</a:t>
            </a:r>
            <a:r>
              <a:rPr lang="tr-TR" sz="3200" b="1" dirty="0">
                <a:solidFill>
                  <a:srgbClr val="000000"/>
                </a:solidFill>
                <a:effectLst/>
                <a:ea typeface="Times New Roman" panose="02020603050405020304" pitchFamily="18" charset="0"/>
              </a:rPr>
              <a:t> hastalar özellikle hastalıkları aktif olduğunda genel popülasyona kıyasla iki katından fazla VTE riskine sahip</a:t>
            </a:r>
            <a:endParaRPr lang="tr-TR" sz="3200" b="1" kern="150" dirty="0">
              <a:effectLst/>
              <a:ea typeface="Times New Roman" panose="02020603050405020304" pitchFamily="18" charset="0"/>
              <a:cs typeface="Times New Roman" panose="02020603050405020304" pitchFamily="18" charset="0"/>
            </a:endParaRPr>
          </a:p>
          <a:p>
            <a:endParaRPr lang="tr-TR" sz="3200" b="1" kern="150" dirty="0">
              <a:effectLst/>
              <a:ea typeface="Times New Roman" panose="02020603050405020304" pitchFamily="18" charset="0"/>
              <a:cs typeface="Times New Roman" panose="02020603050405020304" pitchFamily="18" charset="0"/>
            </a:endParaRPr>
          </a:p>
          <a:p>
            <a:pPr marL="0" indent="0">
              <a:buNone/>
            </a:pP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Deane</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Tyler N.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Perıoperatıve</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management</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patıents</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wıth</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rheumatıc</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dıseases</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Rheumatology</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Secrets</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t>
            </a:r>
            <a:r>
              <a:rPr lang="tr-TR" sz="1400" kern="1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Book</a:t>
            </a:r>
            <a:r>
              <a:rPr lang="tr-TR" sz="14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2019, 106-114.</a:t>
            </a:r>
            <a:endParaRPr lang="tr-TR" sz="1400" kern="15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2588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032B7E-3019-4D10-940F-7FCACE7D8771}"/>
              </a:ext>
            </a:extLst>
          </p:cNvPr>
          <p:cNvSpPr>
            <a:spLocks noGrp="1"/>
          </p:cNvSpPr>
          <p:nvPr>
            <p:ph type="title"/>
          </p:nvPr>
        </p:nvSpPr>
        <p:spPr>
          <a:xfrm>
            <a:off x="2592926" y="624110"/>
            <a:ext cx="7246814" cy="709390"/>
          </a:xfrm>
        </p:spPr>
        <p:txBody>
          <a:bodyPr>
            <a:normAutofit/>
          </a:bodyPr>
          <a:lstStyle/>
          <a:p>
            <a:pPr algn="ctr"/>
            <a:r>
              <a:rPr lang="tr-TR" sz="3200" b="1" dirty="0">
                <a:solidFill>
                  <a:srgbClr val="C00000"/>
                </a:solidFill>
                <a:effectLst/>
                <a:latin typeface="Times New Roman" panose="02020603050405020304" pitchFamily="18" charset="0"/>
                <a:ea typeface="Times New Roman" panose="02020603050405020304" pitchFamily="18" charset="0"/>
              </a:rPr>
              <a:t>Laboratuvar testleri</a:t>
            </a:r>
            <a:endParaRPr lang="tr-TR" sz="3200" b="1" dirty="0">
              <a:solidFill>
                <a:srgbClr val="C00000"/>
              </a:solidFill>
            </a:endParaRPr>
          </a:p>
        </p:txBody>
      </p:sp>
      <p:sp>
        <p:nvSpPr>
          <p:cNvPr id="3" name="İçerik Yer Tutucusu 2">
            <a:extLst>
              <a:ext uri="{FF2B5EF4-FFF2-40B4-BE49-F238E27FC236}">
                <a16:creationId xmlns:a16="http://schemas.microsoft.com/office/drawing/2014/main" id="{9E653FEC-1103-4E80-9DDC-68B5EADCC2D0}"/>
              </a:ext>
            </a:extLst>
          </p:cNvPr>
          <p:cNvSpPr>
            <a:spLocks noGrp="1"/>
          </p:cNvSpPr>
          <p:nvPr>
            <p:ph idx="1"/>
          </p:nvPr>
        </p:nvSpPr>
        <p:spPr>
          <a:xfrm>
            <a:off x="1790700" y="1571625"/>
            <a:ext cx="9713912" cy="4339597"/>
          </a:xfrm>
        </p:spPr>
        <p:txBody>
          <a:bodyPr>
            <a:normAutofit/>
          </a:bodyPr>
          <a:lstStyle/>
          <a:p>
            <a:r>
              <a:rPr lang="tr-TR" sz="2000" b="1" dirty="0">
                <a:solidFill>
                  <a:schemeClr val="tx1"/>
                </a:solidFill>
                <a:ea typeface="Times New Roman" panose="02020603050405020304" pitchFamily="18" charset="0"/>
              </a:rPr>
              <a:t>H</a:t>
            </a:r>
            <a:r>
              <a:rPr lang="tr-TR" sz="2000" b="1" dirty="0">
                <a:solidFill>
                  <a:schemeClr val="tx1"/>
                </a:solidFill>
                <a:effectLst/>
                <a:ea typeface="Times New Roman" panose="02020603050405020304" pitchFamily="18" charset="0"/>
              </a:rPr>
              <a:t>astaya ve hastalığa spesifik faktörlere ve planlanan cerrahi prosedüre dayanmalı</a:t>
            </a:r>
          </a:p>
          <a:p>
            <a:r>
              <a:rPr lang="tr-TR" sz="2000" b="1" dirty="0" err="1">
                <a:solidFill>
                  <a:schemeClr val="tx1"/>
                </a:solidFill>
                <a:effectLst/>
                <a:ea typeface="Times New Roman" panose="02020603050405020304" pitchFamily="18" charset="0"/>
              </a:rPr>
              <a:t>Antikoagülan</a:t>
            </a:r>
            <a:r>
              <a:rPr lang="tr-TR" sz="2000" b="1" dirty="0">
                <a:solidFill>
                  <a:schemeClr val="tx1"/>
                </a:solidFill>
                <a:effectLst/>
                <a:ea typeface="Times New Roman" panose="02020603050405020304" pitchFamily="18" charset="0"/>
              </a:rPr>
              <a:t> veya belirli hastalığı </a:t>
            </a:r>
            <a:r>
              <a:rPr lang="tr-TR" sz="2000" b="1" dirty="0" err="1">
                <a:solidFill>
                  <a:schemeClr val="tx1"/>
                </a:solidFill>
                <a:effectLst/>
                <a:ea typeface="Times New Roman" panose="02020603050405020304" pitchFamily="18" charset="0"/>
              </a:rPr>
              <a:t>modifiye</a:t>
            </a:r>
            <a:r>
              <a:rPr lang="tr-TR" sz="2000" b="1" dirty="0">
                <a:solidFill>
                  <a:schemeClr val="tx1"/>
                </a:solidFill>
                <a:effectLst/>
                <a:ea typeface="Times New Roman" panose="02020603050405020304" pitchFamily="18" charset="0"/>
              </a:rPr>
              <a:t> edici </a:t>
            </a:r>
            <a:r>
              <a:rPr lang="tr-TR" sz="2000" b="1" dirty="0" err="1">
                <a:solidFill>
                  <a:schemeClr val="tx1"/>
                </a:solidFill>
                <a:effectLst/>
                <a:ea typeface="Times New Roman" panose="02020603050405020304" pitchFamily="18" charset="0"/>
              </a:rPr>
              <a:t>antiromatizmal</a:t>
            </a:r>
            <a:r>
              <a:rPr lang="tr-TR" sz="2000" b="1" dirty="0">
                <a:solidFill>
                  <a:schemeClr val="tx1"/>
                </a:solidFill>
                <a:effectLst/>
                <a:ea typeface="Times New Roman" panose="02020603050405020304" pitchFamily="18" charset="0"/>
              </a:rPr>
              <a:t> ilaç (DMARD) tedavisi alan hastalarda spesifik klinik durumlara uygun </a:t>
            </a:r>
            <a:r>
              <a:rPr lang="tr-TR" sz="2000" b="1" dirty="0" err="1">
                <a:solidFill>
                  <a:schemeClr val="tx1"/>
                </a:solidFill>
                <a:effectLst/>
                <a:ea typeface="Times New Roman" panose="02020603050405020304" pitchFamily="18" charset="0"/>
              </a:rPr>
              <a:t>laboratuar</a:t>
            </a:r>
            <a:r>
              <a:rPr lang="tr-TR" sz="2000" b="1" dirty="0">
                <a:solidFill>
                  <a:schemeClr val="tx1"/>
                </a:solidFill>
                <a:effectLst/>
                <a:ea typeface="Times New Roman" panose="02020603050405020304" pitchFamily="18" charset="0"/>
              </a:rPr>
              <a:t> ve görüntüleme değerlendirmeleri gerekli olabilir </a:t>
            </a:r>
            <a:endParaRPr lang="tr-TR" sz="2000" b="1" dirty="0">
              <a:solidFill>
                <a:schemeClr val="tx1"/>
              </a:solidFill>
            </a:endParaRPr>
          </a:p>
        </p:txBody>
      </p:sp>
    </p:spTree>
    <p:extLst>
      <p:ext uri="{BB962C8B-B14F-4D97-AF65-F5344CB8AC3E}">
        <p14:creationId xmlns:p14="http://schemas.microsoft.com/office/powerpoint/2010/main" val="159555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5412F3-056C-4298-9445-936C6515C85B}"/>
              </a:ext>
            </a:extLst>
          </p:cNvPr>
          <p:cNvSpPr>
            <a:spLocks noGrp="1"/>
          </p:cNvSpPr>
          <p:nvPr>
            <p:ph type="title"/>
          </p:nvPr>
        </p:nvSpPr>
        <p:spPr>
          <a:xfrm>
            <a:off x="933449" y="5772148"/>
            <a:ext cx="11058525" cy="1085852"/>
          </a:xfrm>
        </p:spPr>
        <p:txBody>
          <a:bodyPr>
            <a:normAutofit fontScale="90000"/>
          </a:bodyPr>
          <a:lstStyle/>
          <a:p>
            <a:pPr marL="457200" indent="-457200">
              <a:spcAft>
                <a:spcPts val="0"/>
              </a:spcAft>
            </a:pPr>
            <a:r>
              <a:rPr lang="tr-TR" sz="1800" dirty="0">
                <a:effectLst/>
                <a:latin typeface="Times New Roman" panose="02020603050405020304" pitchFamily="18" charset="0"/>
                <a:ea typeface="Andale Sans UI"/>
                <a:cs typeface="Tahoma" panose="020B0604030504040204" pitchFamily="34" charset="0"/>
              </a:rPr>
              <a:t>         </a:t>
            </a:r>
            <a:r>
              <a:rPr lang="en-US" sz="1200" dirty="0">
                <a:effectLst/>
                <a:latin typeface="+mn-lt"/>
                <a:ea typeface="Andale Sans UI"/>
                <a:cs typeface="Tahoma" panose="020B0604030504040204" pitchFamily="34" charset="0"/>
              </a:rPr>
              <a:t>Goodman SM, </a:t>
            </a:r>
            <a:r>
              <a:rPr lang="en-US" sz="1200" dirty="0" err="1">
                <a:effectLst/>
                <a:latin typeface="+mn-lt"/>
                <a:ea typeface="Andale Sans UI"/>
                <a:cs typeface="Tahoma" panose="020B0604030504040204" pitchFamily="34" charset="0"/>
              </a:rPr>
              <a:t>Bykerk</a:t>
            </a:r>
            <a:r>
              <a:rPr lang="en-US" sz="1200" dirty="0">
                <a:effectLst/>
                <a:latin typeface="+mn-lt"/>
                <a:ea typeface="Andale Sans UI"/>
                <a:cs typeface="Tahoma" panose="020B0604030504040204" pitchFamily="34" charset="0"/>
              </a:rPr>
              <a:t> VP, DiCarlo E, et al. Flares in patients with rheumatoid arthritis after total hip and total knee arthroplasty: rates, characteristics, and risk factors. The Journal of rheumatology 2018;45(5):604-611.</a:t>
            </a:r>
            <a:br>
              <a:rPr lang="tr-TR" sz="1200" dirty="0">
                <a:latin typeface="+mn-lt"/>
                <a:ea typeface="Andale Sans UI"/>
                <a:cs typeface="Tahoma" panose="020B0604030504040204" pitchFamily="34" charset="0"/>
              </a:rPr>
            </a:br>
            <a:r>
              <a:rPr lang="en-US" sz="1200" dirty="0">
                <a:effectLst/>
                <a:latin typeface="+mn-lt"/>
                <a:ea typeface="Andale Sans UI"/>
                <a:cs typeface="Tahoma" panose="020B0604030504040204" pitchFamily="34" charset="0"/>
              </a:rPr>
              <a:t>Goodman SM, Miller AS, </a:t>
            </a:r>
            <a:r>
              <a:rPr lang="en-US" sz="1200" dirty="0" err="1">
                <a:effectLst/>
                <a:latin typeface="+mn-lt"/>
                <a:ea typeface="Andale Sans UI"/>
                <a:cs typeface="Tahoma" panose="020B0604030504040204" pitchFamily="34" charset="0"/>
              </a:rPr>
              <a:t>Turgunbaev</a:t>
            </a:r>
            <a:r>
              <a:rPr lang="en-US" sz="1200" dirty="0">
                <a:effectLst/>
                <a:latin typeface="+mn-lt"/>
                <a:ea typeface="Andale Sans UI"/>
                <a:cs typeface="Tahoma" panose="020B0604030504040204" pitchFamily="34" charset="0"/>
              </a:rPr>
              <a:t> M, et al. Clinical practice guidelines: incorporating input from a patient panel. Arthritis care &amp; research 2017;69(8):1125-1130.</a:t>
            </a:r>
            <a:br>
              <a:rPr lang="tr-TR" sz="1800" dirty="0">
                <a:effectLst/>
                <a:latin typeface="Calibri" panose="020F0502020204030204" pitchFamily="34" charset="0"/>
                <a:ea typeface="Andale Sans UI"/>
                <a:cs typeface="Tahoma" panose="020B0604030504040204" pitchFamily="34" charset="0"/>
              </a:rPr>
            </a:br>
            <a:endParaRPr lang="tr-TR" dirty="0"/>
          </a:p>
        </p:txBody>
      </p:sp>
      <p:sp>
        <p:nvSpPr>
          <p:cNvPr id="3" name="İçerik Yer Tutucusu 2">
            <a:extLst>
              <a:ext uri="{FF2B5EF4-FFF2-40B4-BE49-F238E27FC236}">
                <a16:creationId xmlns:a16="http://schemas.microsoft.com/office/drawing/2014/main" id="{F4D11B9A-976E-488E-B943-D70F5F16D829}"/>
              </a:ext>
            </a:extLst>
          </p:cNvPr>
          <p:cNvSpPr>
            <a:spLocks noGrp="1"/>
          </p:cNvSpPr>
          <p:nvPr>
            <p:ph idx="1"/>
          </p:nvPr>
        </p:nvSpPr>
        <p:spPr>
          <a:xfrm>
            <a:off x="1809750" y="1113183"/>
            <a:ext cx="9694862" cy="4268442"/>
          </a:xfrm>
        </p:spPr>
        <p:txBody>
          <a:bodyPr>
            <a:normAutofit/>
          </a:bodyPr>
          <a:lstStyle/>
          <a:p>
            <a:r>
              <a:rPr lang="tr-TR" sz="2000" b="1" dirty="0">
                <a:solidFill>
                  <a:schemeClr val="tx1"/>
                </a:solidFill>
                <a:effectLst/>
                <a:ea typeface="Calibri" panose="020F0502020204030204" pitchFamily="34" charset="0"/>
                <a:cs typeface="Times New Roman" panose="02020603050405020304" pitchFamily="18" charset="0"/>
              </a:rPr>
              <a:t>Cerrahi girişimlerin başlıca komplikasyonu </a:t>
            </a:r>
            <a:r>
              <a:rPr lang="tr-TR" sz="2000" b="1" dirty="0">
                <a:solidFill>
                  <a:srgbClr val="0070C0"/>
                </a:solidFill>
                <a:effectLst/>
                <a:ea typeface="Calibri" panose="020F0502020204030204" pitchFamily="34" charset="0"/>
                <a:cs typeface="Times New Roman" panose="02020603050405020304" pitchFamily="18" charset="0"/>
              </a:rPr>
              <a:t>cerrahi alan enfeksiyonu</a:t>
            </a:r>
          </a:p>
          <a:p>
            <a:r>
              <a:rPr lang="tr-TR" sz="2000" b="1" dirty="0">
                <a:solidFill>
                  <a:srgbClr val="0070C0"/>
                </a:solidFill>
                <a:effectLst/>
                <a:ea typeface="Calibri" panose="020F0502020204030204" pitchFamily="34" charset="0"/>
                <a:cs typeface="Times New Roman" panose="02020603050405020304" pitchFamily="18" charset="0"/>
              </a:rPr>
              <a:t>İlaçlar</a:t>
            </a:r>
            <a:r>
              <a:rPr lang="tr-TR" sz="2000" b="1" dirty="0">
                <a:solidFill>
                  <a:schemeClr val="tx1"/>
                </a:solidFill>
                <a:effectLst/>
                <a:ea typeface="Calibri" panose="020F0502020204030204" pitchFamily="34" charset="0"/>
                <a:cs typeface="Times New Roman" panose="02020603050405020304" pitchFamily="18" charset="0"/>
              </a:rPr>
              <a:t>, kronik sistemik veya lokal </a:t>
            </a:r>
            <a:r>
              <a:rPr lang="tr-TR" sz="2000" b="1" dirty="0">
                <a:solidFill>
                  <a:srgbClr val="0070C0"/>
                </a:solidFill>
                <a:effectLst/>
                <a:ea typeface="Calibri" panose="020F0502020204030204" pitchFamily="34" charset="0"/>
                <a:cs typeface="Times New Roman" panose="02020603050405020304" pitchFamily="18" charset="0"/>
              </a:rPr>
              <a:t>eklem </a:t>
            </a:r>
            <a:r>
              <a:rPr lang="tr-TR" sz="2000" b="1" dirty="0" err="1">
                <a:solidFill>
                  <a:srgbClr val="0070C0"/>
                </a:solidFill>
                <a:effectLst/>
                <a:ea typeface="Calibri" panose="020F0502020204030204" pitchFamily="34" charset="0"/>
                <a:cs typeface="Times New Roman" panose="02020603050405020304" pitchFamily="18" charset="0"/>
              </a:rPr>
              <a:t>inflamasyonu</a:t>
            </a:r>
            <a:r>
              <a:rPr lang="tr-TR" sz="2000" b="1" dirty="0">
                <a:solidFill>
                  <a:srgbClr val="0070C0"/>
                </a:solidFill>
                <a:effectLst/>
                <a:ea typeface="Calibri" panose="020F0502020204030204" pitchFamily="34" charset="0"/>
                <a:cs typeface="Times New Roman" panose="02020603050405020304" pitchFamily="18" charset="0"/>
              </a:rPr>
              <a:t> </a:t>
            </a:r>
            <a:r>
              <a:rPr lang="tr-TR" sz="2000" b="1" dirty="0">
                <a:solidFill>
                  <a:schemeClr val="tx1"/>
                </a:solidFill>
                <a:effectLst/>
                <a:ea typeface="Calibri" panose="020F0502020204030204" pitchFamily="34" charset="0"/>
                <a:cs typeface="Times New Roman" panose="02020603050405020304" pitchFamily="18" charset="0"/>
              </a:rPr>
              <a:t>ya da </a:t>
            </a:r>
            <a:r>
              <a:rPr lang="tr-TR" sz="2000" b="1" dirty="0" err="1">
                <a:solidFill>
                  <a:srgbClr val="0070C0"/>
                </a:solidFill>
                <a:effectLst/>
                <a:ea typeface="Calibri" panose="020F0502020204030204" pitchFamily="34" charset="0"/>
                <a:cs typeface="Times New Roman" panose="02020603050405020304" pitchFamily="18" charset="0"/>
              </a:rPr>
              <a:t>komorbid</a:t>
            </a:r>
            <a:r>
              <a:rPr lang="tr-TR" sz="2000" b="1" dirty="0">
                <a:solidFill>
                  <a:srgbClr val="0070C0"/>
                </a:solidFill>
                <a:effectLst/>
                <a:ea typeface="Calibri" panose="020F0502020204030204" pitchFamily="34" charset="0"/>
                <a:cs typeface="Times New Roman" panose="02020603050405020304" pitchFamily="18" charset="0"/>
              </a:rPr>
              <a:t> durumlarla </a:t>
            </a:r>
            <a:r>
              <a:rPr lang="tr-TR" sz="2000" b="1" dirty="0">
                <a:solidFill>
                  <a:schemeClr val="tx1"/>
                </a:solidFill>
                <a:ea typeface="Calibri" panose="020F0502020204030204" pitchFamily="34" charset="0"/>
                <a:cs typeface="Times New Roman" panose="02020603050405020304" pitchFamily="18" charset="0"/>
              </a:rPr>
              <a:t>ilişkili</a:t>
            </a:r>
            <a:endParaRPr lang="tr-TR" sz="2000" b="1" dirty="0">
              <a:solidFill>
                <a:schemeClr val="tx1"/>
              </a:solidFill>
              <a:effectLst/>
              <a:ea typeface="Andale Sans UI"/>
              <a:cs typeface="Tahoma" panose="020B0604030504040204" pitchFamily="34" charset="0"/>
            </a:endParaRPr>
          </a:p>
          <a:p>
            <a:r>
              <a:rPr lang="tr-TR" sz="2000" b="1" dirty="0">
                <a:solidFill>
                  <a:schemeClr val="tx1"/>
                </a:solidFill>
                <a:effectLst/>
                <a:ea typeface="Calibri" panose="020F0502020204030204" pitchFamily="34" charset="0"/>
              </a:rPr>
              <a:t>Sentetik hastalığı </a:t>
            </a:r>
            <a:r>
              <a:rPr lang="tr-TR" sz="2000" b="1" dirty="0" err="1">
                <a:solidFill>
                  <a:schemeClr val="tx1"/>
                </a:solidFill>
                <a:effectLst/>
                <a:ea typeface="Calibri" panose="020F0502020204030204" pitchFamily="34" charset="0"/>
              </a:rPr>
              <a:t>modifiye</a:t>
            </a:r>
            <a:r>
              <a:rPr lang="tr-TR" sz="2000" b="1" dirty="0">
                <a:solidFill>
                  <a:schemeClr val="tx1"/>
                </a:solidFill>
                <a:effectLst/>
                <a:ea typeface="Calibri" panose="020F0502020204030204" pitchFamily="34" charset="0"/>
              </a:rPr>
              <a:t> edici </a:t>
            </a:r>
            <a:r>
              <a:rPr lang="tr-TR" sz="2000" b="1" dirty="0" err="1">
                <a:solidFill>
                  <a:schemeClr val="tx1"/>
                </a:solidFill>
                <a:effectLst/>
                <a:ea typeface="Calibri" panose="020F0502020204030204" pitchFamily="34" charset="0"/>
              </a:rPr>
              <a:t>antiromatizmal</a:t>
            </a:r>
            <a:r>
              <a:rPr lang="tr-TR" sz="2000" b="1" dirty="0">
                <a:solidFill>
                  <a:schemeClr val="tx1"/>
                </a:solidFill>
                <a:effectLst/>
                <a:ea typeface="Calibri" panose="020F0502020204030204" pitchFamily="34" charset="0"/>
              </a:rPr>
              <a:t> ilaçlar (</a:t>
            </a:r>
            <a:r>
              <a:rPr lang="tr-TR" sz="2000" b="1" dirty="0" err="1">
                <a:solidFill>
                  <a:srgbClr val="0070C0"/>
                </a:solidFill>
                <a:effectLst/>
                <a:ea typeface="Calibri" panose="020F0502020204030204" pitchFamily="34" charset="0"/>
              </a:rPr>
              <a:t>sDMARD</a:t>
            </a:r>
            <a:r>
              <a:rPr lang="tr-TR" sz="2000" b="1" dirty="0">
                <a:solidFill>
                  <a:schemeClr val="tx1"/>
                </a:solidFill>
                <a:effectLst/>
                <a:ea typeface="Calibri" panose="020F0502020204030204" pitchFamily="34" charset="0"/>
              </a:rPr>
              <a:t>), biyolojik </a:t>
            </a:r>
            <a:r>
              <a:rPr lang="tr-TR" sz="2000" b="1" dirty="0" err="1">
                <a:solidFill>
                  <a:schemeClr val="tx1"/>
                </a:solidFill>
                <a:effectLst/>
                <a:ea typeface="Calibri" panose="020F0502020204030204" pitchFamily="34" charset="0"/>
              </a:rPr>
              <a:t>DMARD’lar</a:t>
            </a:r>
            <a:r>
              <a:rPr lang="tr-TR" sz="2000" b="1" dirty="0">
                <a:solidFill>
                  <a:schemeClr val="tx1"/>
                </a:solidFill>
                <a:effectLst/>
                <a:ea typeface="Calibri" panose="020F0502020204030204" pitchFamily="34" charset="0"/>
              </a:rPr>
              <a:t> (</a:t>
            </a:r>
            <a:r>
              <a:rPr lang="tr-TR" sz="2000" b="1" dirty="0" err="1">
                <a:solidFill>
                  <a:srgbClr val="0070C0"/>
                </a:solidFill>
                <a:effectLst/>
                <a:ea typeface="Calibri" panose="020F0502020204030204" pitchFamily="34" charset="0"/>
              </a:rPr>
              <a:t>bDMARD</a:t>
            </a:r>
            <a:r>
              <a:rPr lang="tr-TR" sz="2000" b="1" dirty="0">
                <a:solidFill>
                  <a:schemeClr val="tx1"/>
                </a:solidFill>
                <a:effectLst/>
                <a:ea typeface="Calibri" panose="020F0502020204030204" pitchFamily="34" charset="0"/>
              </a:rPr>
              <a:t>) ve </a:t>
            </a:r>
            <a:r>
              <a:rPr lang="tr-TR" sz="2000" b="1" dirty="0" err="1">
                <a:solidFill>
                  <a:srgbClr val="0070C0"/>
                </a:solidFill>
                <a:effectLst/>
                <a:ea typeface="Calibri" panose="020F0502020204030204" pitchFamily="34" charset="0"/>
              </a:rPr>
              <a:t>glukokortikoidlerin</a:t>
            </a:r>
            <a:r>
              <a:rPr lang="tr-TR" sz="2000" b="1" dirty="0">
                <a:solidFill>
                  <a:schemeClr val="tx1"/>
                </a:solidFill>
                <a:effectLst/>
                <a:ea typeface="Calibri" panose="020F0502020204030204" pitchFamily="34" charset="0"/>
              </a:rPr>
              <a:t> tümü enfeksiyonlarla ilişkili</a:t>
            </a:r>
          </a:p>
          <a:p>
            <a:r>
              <a:rPr lang="tr-TR" sz="2000" b="1" dirty="0">
                <a:solidFill>
                  <a:schemeClr val="tx1"/>
                </a:solidFill>
                <a:ea typeface="Calibri" panose="020F0502020204030204" pitchFamily="34" charset="0"/>
              </a:rPr>
              <a:t>K</a:t>
            </a:r>
            <a:r>
              <a:rPr lang="tr-TR" sz="2000" b="1" dirty="0">
                <a:solidFill>
                  <a:schemeClr val="tx1"/>
                </a:solidFill>
                <a:effectLst/>
                <a:ea typeface="Calibri" panose="020F0502020204030204" pitchFamily="34" charset="0"/>
              </a:rPr>
              <a:t>esilmesi </a:t>
            </a:r>
            <a:r>
              <a:rPr lang="tr-TR" sz="2000" b="1" dirty="0" err="1">
                <a:solidFill>
                  <a:schemeClr val="tx1"/>
                </a:solidFill>
                <a:effectLst/>
                <a:ea typeface="Calibri" panose="020F0502020204030204" pitchFamily="34" charset="0"/>
              </a:rPr>
              <a:t>postoperatif</a:t>
            </a:r>
            <a:r>
              <a:rPr lang="tr-TR" sz="2000" b="1" dirty="0">
                <a:solidFill>
                  <a:schemeClr val="tx1"/>
                </a:solidFill>
                <a:effectLst/>
                <a:ea typeface="Calibri" panose="020F0502020204030204" pitchFamily="34" charset="0"/>
              </a:rPr>
              <a:t> hastalık </a:t>
            </a:r>
            <a:r>
              <a:rPr lang="tr-TR" sz="2000" b="1" dirty="0">
                <a:solidFill>
                  <a:srgbClr val="0070C0"/>
                </a:solidFill>
                <a:effectLst/>
                <a:ea typeface="Calibri" panose="020F0502020204030204" pitchFamily="34" charset="0"/>
              </a:rPr>
              <a:t>alevlenmesine</a:t>
            </a:r>
            <a:r>
              <a:rPr lang="tr-TR" sz="2000" b="1" dirty="0">
                <a:solidFill>
                  <a:schemeClr val="tx1"/>
                </a:solidFill>
                <a:effectLst/>
                <a:ea typeface="Calibri" panose="020F0502020204030204" pitchFamily="34" charset="0"/>
              </a:rPr>
              <a:t> neden olabilir</a:t>
            </a:r>
          </a:p>
          <a:p>
            <a:r>
              <a:rPr lang="tr-TR" sz="2000" b="1" dirty="0">
                <a:solidFill>
                  <a:schemeClr val="tx1"/>
                </a:solidFill>
                <a:ea typeface="Calibri" panose="020F0502020204030204" pitchFamily="34" charset="0"/>
              </a:rPr>
              <a:t>A</a:t>
            </a:r>
            <a:r>
              <a:rPr lang="tr-TR" sz="2000" b="1" dirty="0">
                <a:solidFill>
                  <a:schemeClr val="tx1"/>
                </a:solidFill>
                <a:effectLst/>
                <a:ea typeface="Calibri" panose="020F0502020204030204" pitchFamily="34" charset="0"/>
              </a:rPr>
              <a:t>ltta yatan hastalığın </a:t>
            </a:r>
            <a:r>
              <a:rPr lang="tr-TR" sz="2000" b="1" dirty="0">
                <a:solidFill>
                  <a:srgbClr val="0070C0"/>
                </a:solidFill>
                <a:effectLst/>
                <a:ea typeface="Calibri" panose="020F0502020204030204" pitchFamily="34" charset="0"/>
              </a:rPr>
              <a:t>ciddiyeti</a:t>
            </a:r>
            <a:r>
              <a:rPr lang="tr-TR" sz="2000" b="1" dirty="0">
                <a:solidFill>
                  <a:schemeClr val="tx1"/>
                </a:solidFill>
                <a:effectLst/>
                <a:ea typeface="Calibri" panose="020F0502020204030204" pitchFamily="34" charset="0"/>
              </a:rPr>
              <a:t>, </a:t>
            </a:r>
            <a:r>
              <a:rPr lang="tr-TR" sz="2000" b="1" dirty="0" err="1">
                <a:solidFill>
                  <a:schemeClr val="tx1"/>
                </a:solidFill>
                <a:effectLst/>
                <a:ea typeface="Calibri" panose="020F0502020204030204" pitchFamily="34" charset="0"/>
              </a:rPr>
              <a:t>perioperatif</a:t>
            </a:r>
            <a:r>
              <a:rPr lang="tr-TR" sz="2000" b="1" dirty="0">
                <a:solidFill>
                  <a:schemeClr val="tx1"/>
                </a:solidFill>
                <a:effectLst/>
                <a:ea typeface="Calibri" panose="020F0502020204030204" pitchFamily="34" charset="0"/>
              </a:rPr>
              <a:t> ilaç yönetimini belirlerken önemli</a:t>
            </a:r>
          </a:p>
          <a:p>
            <a:r>
              <a:rPr lang="tr-TR" sz="2000" b="1" dirty="0" err="1">
                <a:solidFill>
                  <a:schemeClr val="tx1"/>
                </a:solidFill>
              </a:rPr>
              <a:t>Perioperatif</a:t>
            </a:r>
            <a:r>
              <a:rPr lang="tr-TR" sz="2000" b="1" dirty="0">
                <a:solidFill>
                  <a:schemeClr val="tx1"/>
                </a:solidFill>
              </a:rPr>
              <a:t> </a:t>
            </a:r>
            <a:r>
              <a:rPr lang="tr-TR" sz="2000" b="1" dirty="0" err="1">
                <a:solidFill>
                  <a:srgbClr val="0070C0"/>
                </a:solidFill>
              </a:rPr>
              <a:t>immünsupresyonun</a:t>
            </a:r>
            <a:r>
              <a:rPr lang="tr-TR" sz="2000" b="1" dirty="0">
                <a:solidFill>
                  <a:srgbClr val="0070C0"/>
                </a:solidFill>
              </a:rPr>
              <a:t> yönetilmesi </a:t>
            </a:r>
            <a:r>
              <a:rPr lang="tr-TR" sz="2000" b="1" dirty="0">
                <a:solidFill>
                  <a:schemeClr val="tx1"/>
                </a:solidFill>
              </a:rPr>
              <a:t>ile hedeflenen, tedavi </a:t>
            </a:r>
            <a:r>
              <a:rPr lang="tr-TR" sz="2000" b="1" dirty="0" err="1">
                <a:solidFill>
                  <a:schemeClr val="tx1"/>
                </a:solidFill>
              </a:rPr>
              <a:t>kesinmesinin</a:t>
            </a:r>
            <a:r>
              <a:rPr lang="tr-TR" sz="2000" b="1" dirty="0">
                <a:solidFill>
                  <a:schemeClr val="tx1"/>
                </a:solidFill>
              </a:rPr>
              <a:t> potansiyel yararı ile hastalık alevlenmesi riski arasındaki dengeyi sağlamak</a:t>
            </a:r>
          </a:p>
          <a:p>
            <a:endParaRPr lang="tr-TR" sz="2000" b="1" dirty="0">
              <a:solidFill>
                <a:schemeClr val="tx1"/>
              </a:solidFill>
            </a:endParaRPr>
          </a:p>
          <a:p>
            <a:endParaRPr lang="tr-TR" sz="2000" b="1" dirty="0">
              <a:solidFill>
                <a:schemeClr val="tx1"/>
              </a:solidFill>
              <a:effectLst/>
              <a:ea typeface="Calibri" panose="020F0502020204030204" pitchFamily="34" charset="0"/>
              <a:cs typeface="Times New Roman" panose="02020603050405020304" pitchFamily="18" charset="0"/>
            </a:endParaRPr>
          </a:p>
          <a:p>
            <a:endParaRPr lang="tr-TR" sz="2000" b="1" dirty="0">
              <a:solidFill>
                <a:schemeClr val="tx1"/>
              </a:solidFill>
              <a:effectLst/>
              <a:ea typeface="Calibri" panose="020F0502020204030204" pitchFamily="34" charset="0"/>
              <a:cs typeface="Times New Roman" panose="02020603050405020304" pitchFamily="18" charset="0"/>
            </a:endParaRPr>
          </a:p>
          <a:p>
            <a:endParaRPr lang="tr-TR" sz="1800" dirty="0">
              <a:effectLst/>
              <a:latin typeface="Times New Roman" panose="02020603050405020304" pitchFamily="18" charset="0"/>
              <a:ea typeface="Calibri" panose="020F0502020204030204" pitchFamily="34" charset="0"/>
            </a:endParaRPr>
          </a:p>
          <a:p>
            <a:endParaRPr lang="tr-TR" sz="1800" dirty="0">
              <a:effectLst/>
              <a:latin typeface="Times New Roman" panose="02020603050405020304" pitchFamily="18" charset="0"/>
              <a:ea typeface="Calibri" panose="020F0502020204030204" pitchFamily="34" charset="0"/>
            </a:endParaRPr>
          </a:p>
        </p:txBody>
      </p:sp>
      <p:sp>
        <p:nvSpPr>
          <p:cNvPr id="4" name="Başlık 1">
            <a:extLst>
              <a:ext uri="{FF2B5EF4-FFF2-40B4-BE49-F238E27FC236}">
                <a16:creationId xmlns:a16="http://schemas.microsoft.com/office/drawing/2014/main" id="{2C00E386-D400-4C30-A944-686364A65E8B}"/>
              </a:ext>
            </a:extLst>
          </p:cNvPr>
          <p:cNvSpPr txBox="1">
            <a:spLocks/>
          </p:cNvSpPr>
          <p:nvPr/>
        </p:nvSpPr>
        <p:spPr>
          <a:xfrm>
            <a:off x="2592925" y="219075"/>
            <a:ext cx="7008275" cy="52387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b="1" dirty="0">
              <a:solidFill>
                <a:srgbClr val="C00000"/>
              </a:solidFill>
            </a:endParaRPr>
          </a:p>
        </p:txBody>
      </p:sp>
    </p:spTree>
    <p:extLst>
      <p:ext uri="{BB962C8B-B14F-4D97-AF65-F5344CB8AC3E}">
        <p14:creationId xmlns:p14="http://schemas.microsoft.com/office/powerpoint/2010/main" val="86441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2F0AD9-B444-49AE-A7EB-84F120E4225D}"/>
              </a:ext>
            </a:extLst>
          </p:cNvPr>
          <p:cNvSpPr>
            <a:spLocks noGrp="1"/>
          </p:cNvSpPr>
          <p:nvPr>
            <p:ph type="title"/>
          </p:nvPr>
        </p:nvSpPr>
        <p:spPr>
          <a:xfrm>
            <a:off x="1066800" y="5905499"/>
            <a:ext cx="11029950" cy="581025"/>
          </a:xfrm>
        </p:spPr>
        <p:txBody>
          <a:bodyPr>
            <a:normAutofit fontScale="90000"/>
          </a:bodyPr>
          <a:lstStyle/>
          <a:p>
            <a:r>
              <a:rPr lang="en-US" sz="1300" dirty="0">
                <a:effectLst/>
                <a:latin typeface="Times New Roman" panose="02020603050405020304" pitchFamily="18" charset="0"/>
                <a:ea typeface="Andale Sans UI"/>
                <a:cs typeface="Tahoma" panose="020B0604030504040204" pitchFamily="34" charset="0"/>
              </a:rPr>
              <a:t>Goodman SM, Paget S. Perioperative drug safety in patients with rheumatoid arthritis. Rheumatic Disease Clinics 2012;38(4):747-759.</a:t>
            </a:r>
            <a:br>
              <a:rPr lang="tr-TR" sz="1300" dirty="0">
                <a:effectLst/>
                <a:latin typeface="Times New Roman" panose="02020603050405020304" pitchFamily="18" charset="0"/>
                <a:ea typeface="Andale Sans UI"/>
                <a:cs typeface="Tahoma" panose="020B0604030504040204" pitchFamily="34" charset="0"/>
              </a:rPr>
            </a:br>
            <a:r>
              <a:rPr lang="en-US" sz="1300" dirty="0">
                <a:effectLst/>
                <a:latin typeface="Times New Roman" panose="02020603050405020304" pitchFamily="18" charset="0"/>
                <a:ea typeface="Andale Sans UI"/>
                <a:cs typeface="Tahoma" panose="020B0604030504040204" pitchFamily="34" charset="0"/>
              </a:rPr>
              <a:t>Fasano S, </a:t>
            </a:r>
            <a:r>
              <a:rPr lang="en-US" sz="1300" dirty="0" err="1">
                <a:effectLst/>
                <a:latin typeface="Times New Roman" panose="02020603050405020304" pitchFamily="18" charset="0"/>
                <a:ea typeface="Andale Sans UI"/>
                <a:cs typeface="Tahoma" panose="020B0604030504040204" pitchFamily="34" charset="0"/>
              </a:rPr>
              <a:t>Pierro</a:t>
            </a:r>
            <a:r>
              <a:rPr lang="en-US" sz="1300" dirty="0">
                <a:effectLst/>
                <a:latin typeface="Times New Roman" panose="02020603050405020304" pitchFamily="18" charset="0"/>
                <a:ea typeface="Andale Sans UI"/>
                <a:cs typeface="Tahoma" panose="020B0604030504040204" pitchFamily="34" charset="0"/>
              </a:rPr>
              <a:t> L, </a:t>
            </a:r>
            <a:r>
              <a:rPr lang="en-US" sz="1300" dirty="0" err="1">
                <a:effectLst/>
                <a:latin typeface="Times New Roman" panose="02020603050405020304" pitchFamily="18" charset="0"/>
                <a:ea typeface="Andale Sans UI"/>
                <a:cs typeface="Tahoma" panose="020B0604030504040204" pitchFamily="34" charset="0"/>
              </a:rPr>
              <a:t>Pantano</a:t>
            </a:r>
            <a:r>
              <a:rPr lang="en-US" sz="1300" dirty="0">
                <a:effectLst/>
                <a:latin typeface="Times New Roman" panose="02020603050405020304" pitchFamily="18" charset="0"/>
                <a:ea typeface="Andale Sans UI"/>
                <a:cs typeface="Tahoma" panose="020B0604030504040204" pitchFamily="34" charset="0"/>
              </a:rPr>
              <a:t> I, </a:t>
            </a:r>
            <a:r>
              <a:rPr lang="en-US" sz="1300" dirty="0" err="1">
                <a:effectLst/>
                <a:latin typeface="Times New Roman" panose="02020603050405020304" pitchFamily="18" charset="0"/>
                <a:ea typeface="Andale Sans UI"/>
                <a:cs typeface="Tahoma" panose="020B0604030504040204" pitchFamily="34" charset="0"/>
              </a:rPr>
              <a:t>Iudici</a:t>
            </a:r>
            <a:r>
              <a:rPr lang="en-US" sz="1300" dirty="0">
                <a:effectLst/>
                <a:latin typeface="Times New Roman" panose="02020603050405020304" pitchFamily="18" charset="0"/>
                <a:ea typeface="Andale Sans UI"/>
                <a:cs typeface="Tahoma" panose="020B0604030504040204" pitchFamily="34" charset="0"/>
              </a:rPr>
              <a:t> M, </a:t>
            </a:r>
            <a:r>
              <a:rPr lang="en-US" sz="1300" dirty="0" err="1">
                <a:effectLst/>
                <a:latin typeface="Times New Roman" panose="02020603050405020304" pitchFamily="18" charset="0"/>
                <a:ea typeface="Andale Sans UI"/>
                <a:cs typeface="Tahoma" panose="020B0604030504040204" pitchFamily="34" charset="0"/>
              </a:rPr>
              <a:t>Valentini</a:t>
            </a:r>
            <a:r>
              <a:rPr lang="en-US" sz="1300" dirty="0">
                <a:effectLst/>
                <a:latin typeface="Times New Roman" panose="02020603050405020304" pitchFamily="18" charset="0"/>
                <a:ea typeface="Andale Sans UI"/>
                <a:cs typeface="Tahoma" panose="020B0604030504040204" pitchFamily="34" charset="0"/>
              </a:rPr>
              <a:t> G. </a:t>
            </a:r>
            <a:r>
              <a:rPr lang="en-US" sz="1300" dirty="0" err="1">
                <a:effectLst/>
                <a:latin typeface="Times New Roman" panose="02020603050405020304" pitchFamily="18" charset="0"/>
                <a:ea typeface="Andale Sans UI"/>
                <a:cs typeface="Tahoma" panose="020B0604030504040204" pitchFamily="34" charset="0"/>
              </a:rPr>
              <a:t>Longterm</a:t>
            </a:r>
            <a:r>
              <a:rPr lang="en-US" sz="1300" dirty="0">
                <a:effectLst/>
                <a:latin typeface="Times New Roman" panose="02020603050405020304" pitchFamily="18" charset="0"/>
                <a:ea typeface="Andale Sans UI"/>
                <a:cs typeface="Tahoma" panose="020B0604030504040204" pitchFamily="34" charset="0"/>
              </a:rPr>
              <a:t> hydroxychloroquine therapy and low-dose aspirin may have an additive effectiveness in the primary prevention of cardiovascular events in patients with systemic lupus erythematosus. The Journal of rheumatology 2017;44(7):1032-1038.</a:t>
            </a:r>
            <a:br>
              <a:rPr lang="tr-TR" sz="1300" dirty="0">
                <a:effectLst/>
                <a:latin typeface="Times New Roman" panose="02020603050405020304" pitchFamily="18" charset="0"/>
                <a:ea typeface="Andale Sans UI"/>
                <a:cs typeface="Tahoma" panose="020B0604030504040204" pitchFamily="34" charset="0"/>
              </a:rPr>
            </a:br>
            <a:r>
              <a:rPr lang="en-US" sz="1300" dirty="0">
                <a:effectLst/>
                <a:latin typeface="Times New Roman" panose="02020603050405020304" pitchFamily="18" charset="0"/>
                <a:ea typeface="Andale Sans UI"/>
                <a:cs typeface="Tahoma" panose="020B0604030504040204" pitchFamily="34" charset="0"/>
              </a:rPr>
              <a:t>Müller M, Pippi-Ludwig W. </a:t>
            </a:r>
            <a:r>
              <a:rPr lang="en-US" sz="1300" dirty="0" err="1">
                <a:effectLst/>
                <a:latin typeface="Times New Roman" panose="02020603050405020304" pitchFamily="18" charset="0"/>
                <a:ea typeface="Andale Sans UI"/>
                <a:cs typeface="Tahoma" panose="020B0604030504040204" pitchFamily="34" charset="0"/>
              </a:rPr>
              <a:t>Perioperatives</a:t>
            </a:r>
            <a:r>
              <a:rPr lang="en-US" sz="1300" dirty="0">
                <a:effectLst/>
                <a:latin typeface="Times New Roman" panose="02020603050405020304" pitchFamily="18" charset="0"/>
                <a:ea typeface="Andale Sans UI"/>
                <a:cs typeface="Tahoma" panose="020B0604030504040204" pitchFamily="34" charset="0"/>
              </a:rPr>
              <a:t> Management von </a:t>
            </a:r>
            <a:r>
              <a:rPr lang="en-US" sz="1300" dirty="0" err="1">
                <a:effectLst/>
                <a:latin typeface="Times New Roman" panose="02020603050405020304" pitchFamily="18" charset="0"/>
                <a:ea typeface="Andale Sans UI"/>
                <a:cs typeface="Tahoma" panose="020B0604030504040204" pitchFamily="34" charset="0"/>
              </a:rPr>
              <a:t>Patienten</a:t>
            </a:r>
            <a:r>
              <a:rPr lang="en-US" sz="1300" dirty="0">
                <a:effectLst/>
                <a:latin typeface="Times New Roman" panose="02020603050405020304" pitchFamily="18" charset="0"/>
                <a:ea typeface="Andale Sans UI"/>
                <a:cs typeface="Tahoma" panose="020B0604030504040204" pitchFamily="34" charset="0"/>
              </a:rPr>
              <a:t> </a:t>
            </a:r>
            <a:r>
              <a:rPr lang="en-US" sz="1300" dirty="0" err="1">
                <a:effectLst/>
                <a:latin typeface="Times New Roman" panose="02020603050405020304" pitchFamily="18" charset="0"/>
                <a:ea typeface="Andale Sans UI"/>
                <a:cs typeface="Tahoma" panose="020B0604030504040204" pitchFamily="34" charset="0"/>
              </a:rPr>
              <a:t>mit</a:t>
            </a:r>
            <a:r>
              <a:rPr lang="en-US" sz="1300" dirty="0">
                <a:effectLst/>
                <a:latin typeface="Times New Roman" panose="02020603050405020304" pitchFamily="18" charset="0"/>
                <a:ea typeface="Andale Sans UI"/>
                <a:cs typeface="Tahoma" panose="020B0604030504040204" pitchFamily="34" charset="0"/>
              </a:rPr>
              <a:t> </a:t>
            </a:r>
            <a:r>
              <a:rPr lang="en-US" sz="1300" dirty="0" err="1">
                <a:effectLst/>
                <a:latin typeface="Times New Roman" panose="02020603050405020304" pitchFamily="18" charset="0"/>
                <a:ea typeface="Andale Sans UI"/>
                <a:cs typeface="Tahoma" panose="020B0604030504040204" pitchFamily="34" charset="0"/>
              </a:rPr>
              <a:t>rheumatoider</a:t>
            </a:r>
            <a:r>
              <a:rPr lang="en-US" sz="1300" dirty="0">
                <a:effectLst/>
                <a:latin typeface="Times New Roman" panose="02020603050405020304" pitchFamily="18" charset="0"/>
                <a:ea typeface="Andale Sans UI"/>
                <a:cs typeface="Tahoma" panose="020B0604030504040204" pitchFamily="34" charset="0"/>
              </a:rPr>
              <a:t> Arthritis.  </a:t>
            </a:r>
            <a:r>
              <a:rPr lang="en-US" sz="1300" dirty="0" err="1">
                <a:effectLst/>
                <a:latin typeface="Times New Roman" panose="02020603050405020304" pitchFamily="18" charset="0"/>
                <a:ea typeface="Andale Sans UI"/>
                <a:cs typeface="Tahoma" panose="020B0604030504040204" pitchFamily="34" charset="0"/>
              </a:rPr>
              <a:t>Weiterbildung</a:t>
            </a:r>
            <a:r>
              <a:rPr lang="en-US" sz="1300" dirty="0">
                <a:effectLst/>
                <a:latin typeface="Times New Roman" panose="02020603050405020304" pitchFamily="18" charset="0"/>
                <a:ea typeface="Andale Sans UI"/>
                <a:cs typeface="Tahoma" panose="020B0604030504040204" pitchFamily="34" charset="0"/>
              </a:rPr>
              <a:t> </a:t>
            </a:r>
            <a:r>
              <a:rPr lang="en-US" sz="1300" dirty="0" err="1">
                <a:effectLst/>
                <a:latin typeface="Times New Roman" panose="02020603050405020304" pitchFamily="18" charset="0"/>
                <a:ea typeface="Andale Sans UI"/>
                <a:cs typeface="Tahoma" panose="020B0604030504040204" pitchFamily="34" charset="0"/>
              </a:rPr>
              <a:t>Anästhesiologie</a:t>
            </a:r>
            <a:r>
              <a:rPr lang="en-US" sz="1300" dirty="0">
                <a:effectLst/>
                <a:latin typeface="Times New Roman" panose="02020603050405020304" pitchFamily="18" charset="0"/>
                <a:ea typeface="Andale Sans UI"/>
                <a:cs typeface="Tahoma" panose="020B0604030504040204" pitchFamily="34" charset="0"/>
              </a:rPr>
              <a:t>: Springer; 2015:175-186.</a:t>
            </a:r>
            <a:br>
              <a:rPr lang="tr-TR" sz="1300" dirty="0">
                <a:effectLst/>
                <a:latin typeface="Calibri" panose="020F0502020204030204" pitchFamily="34" charset="0"/>
                <a:ea typeface="Andale Sans UI"/>
                <a:cs typeface="Tahoma" panose="020B0604030504040204" pitchFamily="34" charset="0"/>
              </a:rPr>
            </a:br>
            <a:br>
              <a:rPr lang="tr-TR" sz="1800" dirty="0">
                <a:effectLst/>
                <a:latin typeface="Calibri" panose="020F0502020204030204" pitchFamily="34" charset="0"/>
                <a:ea typeface="Andale Sans UI"/>
                <a:cs typeface="Tahoma" panose="020B0604030504040204" pitchFamily="34" charset="0"/>
              </a:rPr>
            </a:br>
            <a:br>
              <a:rPr lang="tr-TR" sz="1800" dirty="0">
                <a:effectLst/>
                <a:latin typeface="Calibri" panose="020F0502020204030204" pitchFamily="34" charset="0"/>
                <a:ea typeface="Andale Sans UI"/>
                <a:cs typeface="Tahoma" panose="020B0604030504040204" pitchFamily="34" charset="0"/>
              </a:rPr>
            </a:br>
            <a:endParaRPr lang="tr-TR" dirty="0"/>
          </a:p>
        </p:txBody>
      </p:sp>
      <p:sp>
        <p:nvSpPr>
          <p:cNvPr id="3" name="İçerik Yer Tutucusu 2">
            <a:extLst>
              <a:ext uri="{FF2B5EF4-FFF2-40B4-BE49-F238E27FC236}">
                <a16:creationId xmlns:a16="http://schemas.microsoft.com/office/drawing/2014/main" id="{57F348A9-8762-4DEB-8605-57457C31F3EF}"/>
              </a:ext>
            </a:extLst>
          </p:cNvPr>
          <p:cNvSpPr>
            <a:spLocks noGrp="1"/>
          </p:cNvSpPr>
          <p:nvPr>
            <p:ph idx="1"/>
          </p:nvPr>
        </p:nvSpPr>
        <p:spPr>
          <a:xfrm>
            <a:off x="1504950" y="1190625"/>
            <a:ext cx="10458449" cy="4714874"/>
          </a:xfrm>
        </p:spPr>
        <p:txBody>
          <a:bodyPr>
            <a:normAutofit lnSpcReduction="10000"/>
          </a:bodyPr>
          <a:lstStyle/>
          <a:p>
            <a:r>
              <a:rPr lang="tr-TR" sz="2000" b="1" dirty="0" err="1">
                <a:solidFill>
                  <a:schemeClr val="tx1"/>
                </a:solidFill>
                <a:effectLst/>
                <a:ea typeface="Calibri" panose="020F0502020204030204" pitchFamily="34" charset="0"/>
                <a:cs typeface="Times New Roman" panose="02020603050405020304" pitchFamily="18" charset="0"/>
              </a:rPr>
              <a:t>Metotreksat</a:t>
            </a:r>
            <a:r>
              <a:rPr lang="tr-TR" sz="2000" b="1" dirty="0">
                <a:solidFill>
                  <a:schemeClr val="tx1"/>
                </a:solidFill>
                <a:effectLst/>
                <a:ea typeface="Calibri" panose="020F0502020204030204" pitchFamily="34" charset="0"/>
                <a:cs typeface="Times New Roman" panose="02020603050405020304" pitchFamily="18" charset="0"/>
              </a:rPr>
              <a:t> (MTX)  ve diğer </a:t>
            </a:r>
            <a:r>
              <a:rPr lang="tr-TR" sz="2000" b="1" dirty="0" err="1">
                <a:solidFill>
                  <a:schemeClr val="tx1"/>
                </a:solidFill>
                <a:effectLst/>
                <a:ea typeface="Calibri" panose="020F0502020204030204" pitchFamily="34" charset="0"/>
                <a:cs typeface="Times New Roman" panose="02020603050405020304" pitchFamily="18" charset="0"/>
              </a:rPr>
              <a:t>sDMARD’lar</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perioperatif</a:t>
            </a:r>
            <a:r>
              <a:rPr lang="tr-TR" sz="2000" b="1" dirty="0">
                <a:solidFill>
                  <a:schemeClr val="tx1"/>
                </a:solidFill>
                <a:effectLst/>
                <a:ea typeface="Calibri" panose="020F0502020204030204" pitchFamily="34" charset="0"/>
                <a:cs typeface="Times New Roman" panose="02020603050405020304" pitchFamily="18" charset="0"/>
              </a:rPr>
              <a:t> dönemde iyileşmeyi bozmadan veya enfeksiyon riskini artırmadan devam ettirilebilir</a:t>
            </a:r>
          </a:p>
          <a:p>
            <a:r>
              <a:rPr lang="tr-TR" sz="1200" i="1" dirty="0" err="1">
                <a:solidFill>
                  <a:schemeClr val="tx1"/>
                </a:solidFill>
                <a:effectLst/>
                <a:ea typeface="Calibri" panose="020F0502020204030204" pitchFamily="34" charset="0"/>
                <a:cs typeface="Times New Roman" panose="02020603050405020304" pitchFamily="18" charset="0"/>
              </a:rPr>
              <a:t>Grennan</a:t>
            </a:r>
            <a:r>
              <a:rPr lang="tr-TR" sz="1200" i="1" dirty="0">
                <a:solidFill>
                  <a:schemeClr val="tx1"/>
                </a:solidFill>
                <a:effectLst/>
                <a:ea typeface="Calibri" panose="020F0502020204030204" pitchFamily="34" charset="0"/>
                <a:cs typeface="Times New Roman" panose="02020603050405020304" pitchFamily="18" charset="0"/>
              </a:rPr>
              <a:t> ve ark. tarafından yapılan </a:t>
            </a:r>
            <a:r>
              <a:rPr lang="tr-TR" sz="1200" i="1" dirty="0" err="1">
                <a:solidFill>
                  <a:schemeClr val="tx1"/>
                </a:solidFill>
                <a:effectLst/>
                <a:ea typeface="Calibri" panose="020F0502020204030204" pitchFamily="34" charset="0"/>
                <a:cs typeface="Times New Roman" panose="02020603050405020304" pitchFamily="18" charset="0"/>
              </a:rPr>
              <a:t>prospektif</a:t>
            </a:r>
            <a:r>
              <a:rPr lang="tr-TR" sz="1200" i="1" dirty="0">
                <a:solidFill>
                  <a:schemeClr val="tx1"/>
                </a:solidFill>
                <a:effectLst/>
                <a:ea typeface="Calibri" panose="020F0502020204030204" pitchFamily="34" charset="0"/>
                <a:cs typeface="Times New Roman" panose="02020603050405020304" pitchFamily="18" charset="0"/>
              </a:rPr>
              <a:t> </a:t>
            </a:r>
            <a:r>
              <a:rPr lang="tr-TR" sz="1200" i="1" dirty="0" err="1">
                <a:solidFill>
                  <a:schemeClr val="tx1"/>
                </a:solidFill>
                <a:effectLst/>
                <a:ea typeface="Calibri" panose="020F0502020204030204" pitchFamily="34" charset="0"/>
                <a:cs typeface="Times New Roman" panose="02020603050405020304" pitchFamily="18" charset="0"/>
              </a:rPr>
              <a:t>kohort</a:t>
            </a:r>
            <a:r>
              <a:rPr lang="tr-TR" sz="1200" i="1" dirty="0">
                <a:solidFill>
                  <a:schemeClr val="tx1"/>
                </a:solidFill>
                <a:effectLst/>
                <a:ea typeface="Calibri" panose="020F0502020204030204" pitchFamily="34" charset="0"/>
                <a:cs typeface="Times New Roman" panose="02020603050405020304" pitchFamily="18" charset="0"/>
              </a:rPr>
              <a:t> çalışmasında, </a:t>
            </a:r>
            <a:r>
              <a:rPr lang="tr-TR" sz="1200" i="1" dirty="0" err="1">
                <a:solidFill>
                  <a:schemeClr val="tx1"/>
                </a:solidFill>
                <a:effectLst/>
                <a:ea typeface="Calibri" panose="020F0502020204030204" pitchFamily="34" charset="0"/>
                <a:cs typeface="Times New Roman" panose="02020603050405020304" pitchFamily="18" charset="0"/>
              </a:rPr>
              <a:t>RA'lı</a:t>
            </a:r>
            <a:r>
              <a:rPr lang="tr-TR" sz="1200" i="1" dirty="0">
                <a:solidFill>
                  <a:schemeClr val="tx1"/>
                </a:solidFill>
                <a:effectLst/>
                <a:ea typeface="Calibri" panose="020F0502020204030204" pitchFamily="34" charset="0"/>
                <a:cs typeface="Times New Roman" panose="02020603050405020304" pitchFamily="18" charset="0"/>
              </a:rPr>
              <a:t> hastalarda </a:t>
            </a:r>
            <a:r>
              <a:rPr lang="tr-TR" sz="1200" i="1" dirty="0">
                <a:solidFill>
                  <a:srgbClr val="FF0000"/>
                </a:solidFill>
                <a:effectLst/>
                <a:ea typeface="Calibri" panose="020F0502020204030204" pitchFamily="34" charset="0"/>
                <a:cs typeface="Times New Roman" panose="02020603050405020304" pitchFamily="18" charset="0"/>
              </a:rPr>
              <a:t>MTX</a:t>
            </a:r>
            <a:r>
              <a:rPr lang="tr-TR" sz="1200" i="1" dirty="0">
                <a:solidFill>
                  <a:schemeClr val="tx1"/>
                </a:solidFill>
                <a:effectLst/>
                <a:ea typeface="Calibri" panose="020F0502020204030204" pitchFamily="34" charset="0"/>
                <a:cs typeface="Times New Roman" panose="02020603050405020304" pitchFamily="18" charset="0"/>
              </a:rPr>
              <a:t> 'in </a:t>
            </a:r>
            <a:r>
              <a:rPr lang="tr-TR" sz="1200" i="1" dirty="0" err="1">
                <a:solidFill>
                  <a:schemeClr val="tx1"/>
                </a:solidFill>
                <a:effectLst/>
                <a:ea typeface="Calibri" panose="020F0502020204030204" pitchFamily="34" charset="0"/>
                <a:cs typeface="Times New Roman" panose="02020603050405020304" pitchFamily="18" charset="0"/>
              </a:rPr>
              <a:t>perioperatif</a:t>
            </a:r>
            <a:r>
              <a:rPr lang="tr-TR" sz="1200" i="1" dirty="0">
                <a:solidFill>
                  <a:schemeClr val="tx1"/>
                </a:solidFill>
                <a:effectLst/>
                <a:ea typeface="Calibri" panose="020F0502020204030204" pitchFamily="34" charset="0"/>
                <a:cs typeface="Times New Roman" panose="02020603050405020304" pitchFamily="18" charset="0"/>
              </a:rPr>
              <a:t> olarak kesilmesine ilişkin yapılan değerlendirmede </a:t>
            </a:r>
            <a:r>
              <a:rPr lang="tr-TR" sz="1200" i="1" dirty="0">
                <a:solidFill>
                  <a:schemeClr val="tx1"/>
                </a:solidFill>
                <a:ea typeface="Calibri" panose="020F0502020204030204" pitchFamily="34" charset="0"/>
                <a:cs typeface="Times New Roman" panose="02020603050405020304" pitchFamily="18" charset="0"/>
              </a:rPr>
              <a:t>ilaç</a:t>
            </a:r>
            <a:r>
              <a:rPr lang="tr-TR" sz="1200" i="1" dirty="0">
                <a:solidFill>
                  <a:schemeClr val="tx1"/>
                </a:solidFill>
                <a:effectLst/>
                <a:ea typeface="Calibri" panose="020F0502020204030204" pitchFamily="34" charset="0"/>
                <a:cs typeface="Times New Roman" panose="02020603050405020304" pitchFamily="18" charset="0"/>
              </a:rPr>
              <a:t> </a:t>
            </a:r>
            <a:r>
              <a:rPr lang="tr-TR" sz="1200" i="1" dirty="0">
                <a:solidFill>
                  <a:srgbClr val="FF0000"/>
                </a:solidFill>
                <a:effectLst/>
                <a:ea typeface="Calibri" panose="020F0502020204030204" pitchFamily="34" charset="0"/>
                <a:cs typeface="Times New Roman" panose="02020603050405020304" pitchFamily="18" charset="0"/>
              </a:rPr>
              <a:t>devam ettirildiğinde </a:t>
            </a:r>
            <a:r>
              <a:rPr lang="tr-TR" sz="1200" i="1" dirty="0" err="1">
                <a:solidFill>
                  <a:schemeClr val="tx1"/>
                </a:solidFill>
                <a:effectLst/>
                <a:ea typeface="Calibri" panose="020F0502020204030204" pitchFamily="34" charset="0"/>
                <a:cs typeface="Times New Roman" panose="02020603050405020304" pitchFamily="18" charset="0"/>
              </a:rPr>
              <a:t>elektif</a:t>
            </a:r>
            <a:r>
              <a:rPr lang="tr-TR" sz="1200" i="1" dirty="0">
                <a:solidFill>
                  <a:schemeClr val="tx1"/>
                </a:solidFill>
                <a:effectLst/>
                <a:ea typeface="Calibri" panose="020F0502020204030204" pitchFamily="34" charset="0"/>
                <a:cs typeface="Times New Roman" panose="02020603050405020304" pitchFamily="18" charset="0"/>
              </a:rPr>
              <a:t> ortopedik cerrahiden sonraki 1 yıl içinde </a:t>
            </a:r>
            <a:r>
              <a:rPr lang="tr-TR" sz="1200" i="1" dirty="0">
                <a:solidFill>
                  <a:srgbClr val="FF0000"/>
                </a:solidFill>
                <a:effectLst/>
                <a:ea typeface="Calibri" panose="020F0502020204030204" pitchFamily="34" charset="0"/>
                <a:cs typeface="Times New Roman" panose="02020603050405020304" pitchFamily="18" charset="0"/>
              </a:rPr>
              <a:t>enfeksiyon </a:t>
            </a:r>
            <a:r>
              <a:rPr lang="tr-TR" sz="1200" i="1" dirty="0">
                <a:solidFill>
                  <a:schemeClr val="tx1"/>
                </a:solidFill>
                <a:effectLst/>
                <a:ea typeface="Calibri" panose="020F0502020204030204" pitchFamily="34" charset="0"/>
                <a:cs typeface="Times New Roman" panose="02020603050405020304" pitchFamily="18" charset="0"/>
              </a:rPr>
              <a:t>ve </a:t>
            </a:r>
            <a:r>
              <a:rPr lang="tr-TR" sz="1200" i="1" dirty="0">
                <a:solidFill>
                  <a:srgbClr val="0070C0"/>
                </a:solidFill>
                <a:effectLst/>
                <a:ea typeface="Calibri" panose="020F0502020204030204" pitchFamily="34" charset="0"/>
                <a:cs typeface="Times New Roman" panose="02020603050405020304" pitchFamily="18" charset="0"/>
              </a:rPr>
              <a:t>cerrahi komplikasyon </a:t>
            </a:r>
            <a:r>
              <a:rPr lang="tr-TR" sz="1200" i="1" dirty="0">
                <a:solidFill>
                  <a:schemeClr val="tx1"/>
                </a:solidFill>
                <a:effectLst/>
                <a:ea typeface="Calibri" panose="020F0502020204030204" pitchFamily="34" charset="0"/>
                <a:cs typeface="Times New Roman" panose="02020603050405020304" pitchFamily="18" charset="0"/>
              </a:rPr>
              <a:t>oranlarında </a:t>
            </a:r>
            <a:r>
              <a:rPr lang="tr-TR" sz="1200" i="1" dirty="0">
                <a:solidFill>
                  <a:srgbClr val="FF0000"/>
                </a:solidFill>
                <a:effectLst/>
                <a:ea typeface="Calibri" panose="020F0502020204030204" pitchFamily="34" charset="0"/>
                <a:cs typeface="Times New Roman" panose="02020603050405020304" pitchFamily="18" charset="0"/>
              </a:rPr>
              <a:t>artış olmadığı</a:t>
            </a:r>
            <a:r>
              <a:rPr lang="tr-TR" sz="1200" i="1" dirty="0">
                <a:solidFill>
                  <a:schemeClr val="tx1"/>
                </a:solidFill>
                <a:effectLst/>
                <a:ea typeface="Calibri" panose="020F0502020204030204" pitchFamily="34" charset="0"/>
                <a:cs typeface="Times New Roman" panose="02020603050405020304" pitchFamily="18" charset="0"/>
              </a:rPr>
              <a:t> gösterilmiştir</a:t>
            </a:r>
          </a:p>
          <a:p>
            <a:r>
              <a:rPr lang="tr-TR" sz="2000" b="1" dirty="0" err="1">
                <a:solidFill>
                  <a:srgbClr val="C00000"/>
                </a:solidFill>
                <a:effectLst/>
                <a:ea typeface="Calibri" panose="020F0502020204030204" pitchFamily="34" charset="0"/>
                <a:cs typeface="Times New Roman" panose="02020603050405020304" pitchFamily="18" charset="0"/>
              </a:rPr>
              <a:t>Hidroksiklorokin</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immünomodülatör</a:t>
            </a:r>
            <a:r>
              <a:rPr lang="tr-TR" sz="2000" b="1" dirty="0">
                <a:solidFill>
                  <a:schemeClr val="tx1"/>
                </a:solidFill>
                <a:effectLst/>
                <a:ea typeface="Calibri" panose="020F0502020204030204" pitchFamily="34" charset="0"/>
                <a:cs typeface="Times New Roman" panose="02020603050405020304" pitchFamily="18" charset="0"/>
              </a:rPr>
              <a:t> bir ilaç, olumlu </a:t>
            </a:r>
            <a:r>
              <a:rPr lang="tr-TR" sz="2000" b="1" dirty="0" err="1">
                <a:solidFill>
                  <a:schemeClr val="tx1"/>
                </a:solidFill>
                <a:effectLst/>
                <a:ea typeface="Calibri" panose="020F0502020204030204" pitchFamily="34" charset="0"/>
                <a:cs typeface="Times New Roman" panose="02020603050405020304" pitchFamily="18" charset="0"/>
              </a:rPr>
              <a:t>toksisite</a:t>
            </a:r>
            <a:r>
              <a:rPr lang="tr-TR" sz="2000" b="1" dirty="0">
                <a:solidFill>
                  <a:schemeClr val="tx1"/>
                </a:solidFill>
                <a:effectLst/>
                <a:ea typeface="Calibri" panose="020F0502020204030204" pitchFamily="34" charset="0"/>
                <a:cs typeface="Times New Roman" panose="02020603050405020304" pitchFamily="18" charset="0"/>
              </a:rPr>
              <a:t> profili ve güvenliliği nedeniyle devam edilmeli</a:t>
            </a:r>
          </a:p>
          <a:p>
            <a:r>
              <a:rPr lang="tr-TR" sz="2000" b="1" dirty="0" err="1">
                <a:solidFill>
                  <a:srgbClr val="C00000"/>
                </a:solidFill>
                <a:effectLst/>
                <a:ea typeface="Calibri" panose="020F0502020204030204" pitchFamily="34" charset="0"/>
                <a:cs typeface="Times New Roman" panose="02020603050405020304" pitchFamily="18" charset="0"/>
              </a:rPr>
              <a:t>Leflunomid</a:t>
            </a:r>
            <a:r>
              <a:rPr lang="tr-TR" sz="2000" b="1" dirty="0">
                <a:solidFill>
                  <a:srgbClr val="C00000"/>
                </a:solidFill>
                <a:effectLst/>
                <a:ea typeface="Calibri" panose="020F0502020204030204" pitchFamily="34" charset="0"/>
                <a:cs typeface="Times New Roman" panose="02020603050405020304" pitchFamily="18" charset="0"/>
              </a:rPr>
              <a:t> (LEF) </a:t>
            </a:r>
            <a:r>
              <a:rPr lang="tr-TR" sz="2000" b="1" dirty="0">
                <a:solidFill>
                  <a:schemeClr val="tx1"/>
                </a:solidFill>
                <a:effectLst/>
                <a:ea typeface="Calibri" panose="020F0502020204030204" pitchFamily="34" charset="0"/>
                <a:cs typeface="Times New Roman" panose="02020603050405020304" pitchFamily="18" charset="0"/>
              </a:rPr>
              <a:t>ile ilgili sonuçlar çelişkili ancak devam edilmesi önerilmekte</a:t>
            </a:r>
          </a:p>
          <a:p>
            <a:r>
              <a:rPr lang="tr-TR" sz="2000" b="1" dirty="0">
                <a:solidFill>
                  <a:schemeClr val="tx1"/>
                </a:solidFill>
                <a:effectLst/>
                <a:ea typeface="Calibri" panose="020F0502020204030204" pitchFamily="34" charset="0"/>
                <a:cs typeface="Times New Roman" panose="02020603050405020304" pitchFamily="18" charset="0"/>
              </a:rPr>
              <a:t>MTX ile tedavi edilen hastalara kıyasla LEF ile tedavi edilen hastalarda yara iyileşme komplikasyonlarında önemli bir artış bildirilen çalışmalar var</a:t>
            </a:r>
          </a:p>
          <a:p>
            <a:r>
              <a:rPr lang="tr-TR" sz="2000" b="1" dirty="0" err="1">
                <a:solidFill>
                  <a:schemeClr val="tx1"/>
                </a:solidFill>
                <a:effectLst/>
                <a:ea typeface="Calibri" panose="020F0502020204030204" pitchFamily="34" charset="0"/>
                <a:cs typeface="Times New Roman" panose="02020603050405020304" pitchFamily="18" charset="0"/>
              </a:rPr>
              <a:t>LEF'e</a:t>
            </a:r>
            <a:r>
              <a:rPr lang="tr-TR" sz="2000" b="1" dirty="0">
                <a:solidFill>
                  <a:schemeClr val="tx1"/>
                </a:solidFill>
                <a:effectLst/>
                <a:ea typeface="Calibri" panose="020F0502020204030204" pitchFamily="34" charset="0"/>
                <a:cs typeface="Times New Roman" panose="02020603050405020304" pitchFamily="18" charset="0"/>
              </a:rPr>
              <a:t> devam eden hastalar ile ameliyattan 1 ay önce LEF kesilen hastalar arasında komplikasyon riskinde bir fark yok</a:t>
            </a:r>
          </a:p>
          <a:p>
            <a:r>
              <a:rPr lang="tr-TR" sz="2000" b="1" dirty="0" err="1">
                <a:solidFill>
                  <a:srgbClr val="C00000"/>
                </a:solidFill>
                <a:effectLst/>
                <a:ea typeface="Calibri" panose="020F0502020204030204" pitchFamily="34" charset="0"/>
                <a:cs typeface="Times New Roman" panose="02020603050405020304" pitchFamily="18" charset="0"/>
              </a:rPr>
              <a:t>Sülfasalazinin</a:t>
            </a:r>
            <a:r>
              <a:rPr lang="tr-TR" sz="2000" b="1" dirty="0">
                <a:solidFill>
                  <a:schemeClr val="tx1"/>
                </a:solidFill>
                <a:effectLst/>
                <a:ea typeface="Calibri" panose="020F0502020204030204" pitchFamily="34" charset="0"/>
                <a:cs typeface="Times New Roman" panose="02020603050405020304" pitchFamily="18" charset="0"/>
              </a:rPr>
              <a:t> </a:t>
            </a:r>
            <a:r>
              <a:rPr lang="tr-TR" sz="2000" b="1" dirty="0" err="1">
                <a:solidFill>
                  <a:schemeClr val="tx1"/>
                </a:solidFill>
                <a:effectLst/>
                <a:ea typeface="Calibri" panose="020F0502020204030204" pitchFamily="34" charset="0"/>
                <a:cs typeface="Times New Roman" panose="02020603050405020304" pitchFamily="18" charset="0"/>
              </a:rPr>
              <a:t>perioperatif</a:t>
            </a:r>
            <a:r>
              <a:rPr lang="tr-TR" sz="2000" b="1" dirty="0">
                <a:solidFill>
                  <a:schemeClr val="tx1"/>
                </a:solidFill>
                <a:effectLst/>
                <a:ea typeface="Calibri" panose="020F0502020204030204" pitchFamily="34" charset="0"/>
                <a:cs typeface="Times New Roman" panose="02020603050405020304" pitchFamily="18" charset="0"/>
              </a:rPr>
              <a:t> enfeksiyon riski düşük olduğundan kesilmesi gerekli değil</a:t>
            </a:r>
            <a:endParaRPr lang="tr-TR" sz="2000" b="1" dirty="0">
              <a:solidFill>
                <a:schemeClr val="tx1"/>
              </a:solidFill>
              <a:effectLst/>
              <a:ea typeface="Andale Sans UI"/>
              <a:cs typeface="Tahoma" panose="020B0604030504040204" pitchFamily="34" charset="0"/>
            </a:endParaRPr>
          </a:p>
          <a:p>
            <a:endParaRPr lang="tr-TR" dirty="0"/>
          </a:p>
        </p:txBody>
      </p:sp>
      <p:sp>
        <p:nvSpPr>
          <p:cNvPr id="4" name="Başlık 1">
            <a:extLst>
              <a:ext uri="{FF2B5EF4-FFF2-40B4-BE49-F238E27FC236}">
                <a16:creationId xmlns:a16="http://schemas.microsoft.com/office/drawing/2014/main" id="{E820F415-802B-421D-9228-95211A4E7C13}"/>
              </a:ext>
            </a:extLst>
          </p:cNvPr>
          <p:cNvSpPr txBox="1">
            <a:spLocks/>
          </p:cNvSpPr>
          <p:nvPr/>
        </p:nvSpPr>
        <p:spPr>
          <a:xfrm>
            <a:off x="2143125" y="219075"/>
            <a:ext cx="9361487" cy="58102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3200" b="1" dirty="0">
                <a:solidFill>
                  <a:srgbClr val="C00000"/>
                </a:solidFill>
              </a:rPr>
              <a:t>Sentetik </a:t>
            </a:r>
            <a:r>
              <a:rPr lang="tr-TR" sz="3200" b="1" dirty="0" err="1">
                <a:solidFill>
                  <a:srgbClr val="C00000"/>
                </a:solidFill>
              </a:rPr>
              <a:t>DMARD’ların</a:t>
            </a:r>
            <a:r>
              <a:rPr lang="tr-TR" sz="3200" b="1" dirty="0">
                <a:solidFill>
                  <a:srgbClr val="C00000"/>
                </a:solidFill>
              </a:rPr>
              <a:t> </a:t>
            </a:r>
            <a:r>
              <a:rPr lang="tr-TR" sz="3200" b="1" dirty="0" err="1">
                <a:solidFill>
                  <a:srgbClr val="C00000"/>
                </a:solidFill>
              </a:rPr>
              <a:t>Perioperatif</a:t>
            </a:r>
            <a:r>
              <a:rPr lang="tr-TR" sz="3200" b="1" dirty="0">
                <a:solidFill>
                  <a:srgbClr val="C00000"/>
                </a:solidFill>
              </a:rPr>
              <a:t> Yönetimi</a:t>
            </a:r>
          </a:p>
        </p:txBody>
      </p:sp>
    </p:spTree>
    <p:extLst>
      <p:ext uri="{BB962C8B-B14F-4D97-AF65-F5344CB8AC3E}">
        <p14:creationId xmlns:p14="http://schemas.microsoft.com/office/powerpoint/2010/main" val="173839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6" name="Rectangle 6">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8">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o 1">
            <a:extLst>
              <a:ext uri="{FF2B5EF4-FFF2-40B4-BE49-F238E27FC236}">
                <a16:creationId xmlns:a16="http://schemas.microsoft.com/office/drawing/2014/main" id="{42A9A104-DE84-41FF-9E46-77D1F9642324}"/>
              </a:ext>
            </a:extLst>
          </p:cNvPr>
          <p:cNvGraphicFramePr>
            <a:graphicFrameLocks noGrp="1"/>
          </p:cNvGraphicFramePr>
          <p:nvPr>
            <p:extLst>
              <p:ext uri="{D42A27DB-BD31-4B8C-83A1-F6EECF244321}">
                <p14:modId xmlns:p14="http://schemas.microsoft.com/office/powerpoint/2010/main" val="705258442"/>
              </p:ext>
            </p:extLst>
          </p:nvPr>
        </p:nvGraphicFramePr>
        <p:xfrm>
          <a:off x="76200" y="367748"/>
          <a:ext cx="12115799" cy="6414055"/>
        </p:xfrm>
        <a:graphic>
          <a:graphicData uri="http://schemas.openxmlformats.org/drawingml/2006/table">
            <a:tbl>
              <a:tblPr firstRow="1" firstCol="1" bandRow="1">
                <a:tableStyleId>{5C22544A-7EE6-4342-B048-85BDC9FD1C3A}</a:tableStyleId>
              </a:tblPr>
              <a:tblGrid>
                <a:gridCol w="2337154">
                  <a:extLst>
                    <a:ext uri="{9D8B030D-6E8A-4147-A177-3AD203B41FA5}">
                      <a16:colId xmlns:a16="http://schemas.microsoft.com/office/drawing/2014/main" val="1558566395"/>
                    </a:ext>
                  </a:extLst>
                </a:gridCol>
                <a:gridCol w="1451020">
                  <a:extLst>
                    <a:ext uri="{9D8B030D-6E8A-4147-A177-3AD203B41FA5}">
                      <a16:colId xmlns:a16="http://schemas.microsoft.com/office/drawing/2014/main" val="2915536373"/>
                    </a:ext>
                  </a:extLst>
                </a:gridCol>
                <a:gridCol w="3613238">
                  <a:extLst>
                    <a:ext uri="{9D8B030D-6E8A-4147-A177-3AD203B41FA5}">
                      <a16:colId xmlns:a16="http://schemas.microsoft.com/office/drawing/2014/main" val="3691406200"/>
                    </a:ext>
                  </a:extLst>
                </a:gridCol>
                <a:gridCol w="4714387">
                  <a:extLst>
                    <a:ext uri="{9D8B030D-6E8A-4147-A177-3AD203B41FA5}">
                      <a16:colId xmlns:a16="http://schemas.microsoft.com/office/drawing/2014/main" val="2161241920"/>
                    </a:ext>
                  </a:extLst>
                </a:gridCol>
              </a:tblGrid>
              <a:tr h="374872">
                <a:tc>
                  <a:txBody>
                    <a:bodyPr/>
                    <a:lstStyle/>
                    <a:p>
                      <a:pPr algn="ctr">
                        <a:spcAft>
                          <a:spcPts val="0"/>
                        </a:spcAft>
                      </a:pPr>
                      <a:r>
                        <a:rPr lang="tr-TR" sz="1800">
                          <a:effectLst/>
                        </a:rPr>
                        <a:t>sDMARD</a:t>
                      </a:r>
                      <a:endParaRPr lang="tr-TR" sz="2200" b="1">
                        <a:effectLst/>
                        <a:latin typeface="Times New Roman" panose="02020603050405020304" pitchFamily="18" charset="0"/>
                        <a:ea typeface="Andale Sans UI"/>
                        <a:cs typeface="Tahoma" panose="020B0604030504040204" pitchFamily="34" charset="0"/>
                      </a:endParaRPr>
                    </a:p>
                  </a:txBody>
                  <a:tcPr marL="0" marR="0" marT="0" marB="0"/>
                </a:tc>
                <a:tc>
                  <a:txBody>
                    <a:bodyPr/>
                    <a:lstStyle/>
                    <a:p>
                      <a:pPr algn="ctr">
                        <a:spcAft>
                          <a:spcPts val="0"/>
                        </a:spcAft>
                      </a:pPr>
                      <a:r>
                        <a:rPr lang="tr-TR" sz="1800">
                          <a:effectLst/>
                        </a:rPr>
                        <a:t>Yarı-ömür</a:t>
                      </a:r>
                      <a:endParaRPr lang="tr-TR" sz="2200" b="1">
                        <a:effectLst/>
                        <a:latin typeface="Times New Roman" panose="02020603050405020304" pitchFamily="18" charset="0"/>
                        <a:ea typeface="Andale Sans UI"/>
                        <a:cs typeface="Tahoma" panose="020B0604030504040204" pitchFamily="34" charset="0"/>
                      </a:endParaRPr>
                    </a:p>
                  </a:txBody>
                  <a:tcPr marL="0" marR="0" marT="0" marB="0"/>
                </a:tc>
                <a:tc>
                  <a:txBody>
                    <a:bodyPr/>
                    <a:lstStyle/>
                    <a:p>
                      <a:pPr algn="ctr">
                        <a:spcAft>
                          <a:spcPts val="0"/>
                        </a:spcAft>
                      </a:pPr>
                      <a:r>
                        <a:rPr lang="tr-TR" sz="1800">
                          <a:effectLst/>
                        </a:rPr>
                        <a:t>Preoperatif öneriler</a:t>
                      </a:r>
                      <a:endParaRPr lang="tr-TR" sz="2200" b="1">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lgn="ctr">
                        <a:lnSpc>
                          <a:spcPct val="107000"/>
                        </a:lnSpc>
                        <a:spcAft>
                          <a:spcPts val="800"/>
                        </a:spcAft>
                      </a:pPr>
                      <a:r>
                        <a:rPr lang="tr-TR" sz="1800">
                          <a:effectLst/>
                        </a:rPr>
                        <a:t>Postoperatif öneriler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79476859"/>
                  </a:ext>
                </a:extLst>
              </a:tr>
              <a:tr h="668650">
                <a:tc>
                  <a:txBody>
                    <a:bodyPr/>
                    <a:lstStyle/>
                    <a:p>
                      <a:pPr>
                        <a:spcAft>
                          <a:spcPts val="0"/>
                        </a:spcAft>
                      </a:pPr>
                      <a:r>
                        <a:rPr lang="tr-TR" sz="1800">
                          <a:effectLst/>
                        </a:rPr>
                        <a:t>Metotreksat</a:t>
                      </a:r>
                      <a:endParaRPr lang="tr-TR" sz="220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dirty="0">
                          <a:effectLst/>
                        </a:rPr>
                        <a:t>3-10 saat</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dirty="0">
                          <a:effectLst/>
                        </a:rPr>
                        <a:t> </a:t>
                      </a:r>
                    </a:p>
                    <a:p>
                      <a:pPr>
                        <a:spcAft>
                          <a:spcPts val="0"/>
                        </a:spcAft>
                      </a:pPr>
                      <a:r>
                        <a:rPr lang="tr-TR" sz="1600" b="1" dirty="0">
                          <a:effectLst/>
                        </a:rPr>
                        <a:t>Devam edin</a:t>
                      </a:r>
                      <a:endParaRPr lang="tr-TR" sz="1600" b="1" dirty="0">
                        <a:effectLst/>
                        <a:latin typeface="Times New Roman" panose="02020603050405020304" pitchFamily="18" charset="0"/>
                        <a:ea typeface="Andale Sans UI"/>
                        <a:cs typeface="Tahoma" panose="020B0604030504040204" pitchFamily="34" charset="0"/>
                      </a:endParaRPr>
                    </a:p>
                  </a:txBody>
                  <a:tcPr marL="5726" marR="11451" marT="0" marB="0" anchor="ctr"/>
                </a:tc>
                <a:tc>
                  <a:txBody>
                    <a:bodyPr/>
                    <a:lstStyle/>
                    <a:p>
                      <a:pPr>
                        <a:spcAft>
                          <a:spcPts val="0"/>
                        </a:spcAft>
                      </a:pPr>
                      <a:r>
                        <a:rPr lang="tr-TR" sz="1600" b="1">
                          <a:effectLst/>
                        </a:rPr>
                        <a:t> </a:t>
                      </a:r>
                    </a:p>
                    <a:p>
                      <a:pPr>
                        <a:spcAft>
                          <a:spcPts val="0"/>
                        </a:spcAft>
                      </a:pPr>
                      <a:r>
                        <a:rPr lang="tr-TR" sz="1600" b="1">
                          <a:effectLst/>
                        </a:rPr>
                        <a:t>Önceki dozda devam edin</a:t>
                      </a:r>
                      <a:endParaRPr lang="tr-TR" sz="1600" b="1">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3884610585"/>
                  </a:ext>
                </a:extLst>
              </a:tr>
              <a:tr h="668650">
                <a:tc>
                  <a:txBody>
                    <a:bodyPr/>
                    <a:lstStyle/>
                    <a:p>
                      <a:pPr>
                        <a:spcAft>
                          <a:spcPts val="0"/>
                        </a:spcAft>
                      </a:pPr>
                      <a:r>
                        <a:rPr lang="tr-TR" sz="1800">
                          <a:effectLst/>
                        </a:rPr>
                        <a:t>Hidroksiklorokin</a:t>
                      </a:r>
                      <a:endParaRPr lang="tr-TR" sz="220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a:effectLst/>
                        </a:rPr>
                        <a:t>32-50 saat</a:t>
                      </a:r>
                      <a:endParaRPr lang="tr-TR" sz="1600" b="1">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dirty="0">
                          <a:effectLst/>
                        </a:rPr>
                        <a:t> </a:t>
                      </a:r>
                    </a:p>
                    <a:p>
                      <a:pPr>
                        <a:spcAft>
                          <a:spcPts val="0"/>
                        </a:spcAft>
                      </a:pPr>
                      <a:r>
                        <a:rPr lang="tr-TR" sz="1600" b="1" dirty="0">
                          <a:effectLst/>
                        </a:rPr>
                        <a:t>Devam edin</a:t>
                      </a:r>
                      <a:endParaRPr lang="tr-TR" sz="1600" b="1" dirty="0">
                        <a:effectLst/>
                        <a:latin typeface="Times New Roman" panose="02020603050405020304" pitchFamily="18" charset="0"/>
                        <a:ea typeface="Andale Sans UI"/>
                        <a:cs typeface="Tahoma" panose="020B0604030504040204" pitchFamily="34" charset="0"/>
                      </a:endParaRPr>
                    </a:p>
                  </a:txBody>
                  <a:tcPr marL="5726" marR="11451" marT="0" marB="0" anchor="ctr"/>
                </a:tc>
                <a:tc>
                  <a:txBody>
                    <a:bodyPr/>
                    <a:lstStyle/>
                    <a:p>
                      <a:pPr>
                        <a:spcAft>
                          <a:spcPts val="0"/>
                        </a:spcAft>
                      </a:pPr>
                      <a:r>
                        <a:rPr lang="tr-TR" sz="1600" b="1" dirty="0">
                          <a:effectLst/>
                        </a:rPr>
                        <a:t> </a:t>
                      </a:r>
                    </a:p>
                    <a:p>
                      <a:pPr>
                        <a:spcAft>
                          <a:spcPts val="0"/>
                        </a:spcAft>
                      </a:pPr>
                      <a:r>
                        <a:rPr lang="tr-TR" sz="1600" b="1" dirty="0">
                          <a:effectLst/>
                        </a:rPr>
                        <a:t>Önceki dozda devam edin</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1504254241"/>
                  </a:ext>
                </a:extLst>
              </a:tr>
              <a:tr h="668650">
                <a:tc>
                  <a:txBody>
                    <a:bodyPr/>
                    <a:lstStyle/>
                    <a:p>
                      <a:pPr>
                        <a:spcAft>
                          <a:spcPts val="0"/>
                        </a:spcAft>
                      </a:pPr>
                      <a:r>
                        <a:rPr lang="tr-TR" sz="1800">
                          <a:effectLst/>
                        </a:rPr>
                        <a:t>Sülfasalazin</a:t>
                      </a:r>
                      <a:endParaRPr lang="tr-TR" sz="220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a:effectLst/>
                        </a:rPr>
                        <a:t>5-10 saat</a:t>
                      </a:r>
                      <a:endParaRPr lang="tr-TR" sz="1600" b="1">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dirty="0">
                          <a:effectLst/>
                        </a:rPr>
                        <a:t> </a:t>
                      </a:r>
                    </a:p>
                    <a:p>
                      <a:pPr>
                        <a:spcAft>
                          <a:spcPts val="0"/>
                        </a:spcAft>
                      </a:pPr>
                      <a:r>
                        <a:rPr lang="tr-TR" sz="1600" b="1" dirty="0">
                          <a:effectLst/>
                        </a:rPr>
                        <a:t>Devam edin</a:t>
                      </a:r>
                      <a:endParaRPr lang="tr-TR" sz="1600" b="1" dirty="0">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spcAft>
                          <a:spcPts val="0"/>
                        </a:spcAft>
                      </a:pPr>
                      <a:r>
                        <a:rPr lang="tr-TR" sz="1600" b="1" dirty="0">
                          <a:effectLst/>
                        </a:rPr>
                        <a:t>Önceki dozda devam edin</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4034333069"/>
                  </a:ext>
                </a:extLst>
              </a:tr>
              <a:tr h="668650">
                <a:tc>
                  <a:txBody>
                    <a:bodyPr/>
                    <a:lstStyle/>
                    <a:p>
                      <a:pPr>
                        <a:spcAft>
                          <a:spcPts val="0"/>
                        </a:spcAft>
                      </a:pPr>
                      <a:r>
                        <a:rPr lang="tr-TR" sz="1800" dirty="0" err="1">
                          <a:effectLst/>
                        </a:rPr>
                        <a:t>Leflunomid</a:t>
                      </a:r>
                      <a:endParaRPr lang="tr-TR" sz="2200" dirty="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a:effectLst/>
                        </a:rPr>
                        <a:t>2 hafta</a:t>
                      </a:r>
                      <a:endParaRPr lang="tr-TR" sz="1600" b="1">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dirty="0">
                          <a:effectLst/>
                        </a:rPr>
                        <a:t> </a:t>
                      </a:r>
                    </a:p>
                    <a:p>
                      <a:pPr>
                        <a:spcAft>
                          <a:spcPts val="0"/>
                        </a:spcAft>
                      </a:pPr>
                      <a:r>
                        <a:rPr lang="tr-TR" sz="1600" b="1" dirty="0">
                          <a:effectLst/>
                        </a:rPr>
                        <a:t>Devam edin</a:t>
                      </a:r>
                      <a:endParaRPr lang="tr-TR" sz="1600" b="1" dirty="0">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spcAft>
                          <a:spcPts val="0"/>
                        </a:spcAft>
                      </a:pPr>
                      <a:r>
                        <a:rPr lang="tr-TR" sz="1600" b="1" dirty="0">
                          <a:effectLst/>
                        </a:rPr>
                        <a:t>Önceki dozda devam edin (tartışmalı)</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2733656854"/>
                  </a:ext>
                </a:extLst>
              </a:tr>
              <a:tr h="987186">
                <a:tc>
                  <a:txBody>
                    <a:bodyPr/>
                    <a:lstStyle/>
                    <a:p>
                      <a:pPr>
                        <a:spcAft>
                          <a:spcPts val="0"/>
                        </a:spcAft>
                      </a:pPr>
                      <a:r>
                        <a:rPr lang="tr-TR" sz="1800" dirty="0" err="1">
                          <a:effectLst/>
                        </a:rPr>
                        <a:t>Azathiopürin</a:t>
                      </a:r>
                      <a:endParaRPr lang="tr-TR" sz="2200" dirty="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dirty="0">
                          <a:effectLst/>
                        </a:rPr>
                        <a:t>1-3 saat</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a:effectLst/>
                        </a:rPr>
                        <a:t> </a:t>
                      </a:r>
                    </a:p>
                    <a:p>
                      <a:pPr>
                        <a:spcAft>
                          <a:spcPts val="0"/>
                        </a:spcAft>
                      </a:pPr>
                      <a:r>
                        <a:rPr lang="tr-TR" sz="1600" b="1">
                          <a:effectLst/>
                        </a:rPr>
                        <a:t>Ameliyattan 1 hafta önce kesin</a:t>
                      </a:r>
                      <a:endParaRPr lang="tr-TR" sz="1600" b="1">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spcAft>
                          <a:spcPts val="0"/>
                        </a:spcAft>
                      </a:pPr>
                      <a:r>
                        <a:rPr lang="tr-TR" sz="1600" b="1" dirty="0">
                          <a:effectLst/>
                        </a:rPr>
                        <a:t>Ameliyattan 1 hafta sonra başlayın</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112447788"/>
                  </a:ext>
                </a:extLst>
              </a:tr>
              <a:tr h="987186">
                <a:tc>
                  <a:txBody>
                    <a:bodyPr/>
                    <a:lstStyle/>
                    <a:p>
                      <a:pPr>
                        <a:spcAft>
                          <a:spcPts val="0"/>
                        </a:spcAft>
                      </a:pPr>
                      <a:r>
                        <a:rPr lang="tr-TR" sz="1800">
                          <a:effectLst/>
                        </a:rPr>
                        <a:t>Mikofenolat mofetil</a:t>
                      </a:r>
                      <a:endParaRPr lang="tr-TR" sz="2200">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lgn="ctr">
                        <a:spcAft>
                          <a:spcPts val="0"/>
                        </a:spcAft>
                      </a:pPr>
                      <a:r>
                        <a:rPr lang="tr-TR" sz="1600" b="1">
                          <a:effectLst/>
                        </a:rPr>
                        <a:t>16-18 saat</a:t>
                      </a:r>
                      <a:endParaRPr lang="tr-TR" sz="1600" b="1">
                        <a:effectLst/>
                        <a:latin typeface="Times New Roman" panose="02020603050405020304" pitchFamily="18" charset="0"/>
                        <a:ea typeface="Andale Sans UI"/>
                        <a:cs typeface="Tahoma" panose="020B0604030504040204" pitchFamily="34" charset="0"/>
                      </a:endParaRPr>
                    </a:p>
                  </a:txBody>
                  <a:tcPr marL="0" marR="0" marT="0" marB="0" anchor="ctr"/>
                </a:tc>
                <a:tc>
                  <a:txBody>
                    <a:bodyPr/>
                    <a:lstStyle/>
                    <a:p>
                      <a:pPr>
                        <a:spcAft>
                          <a:spcPts val="0"/>
                        </a:spcAft>
                      </a:pPr>
                      <a:r>
                        <a:rPr lang="tr-TR" sz="1600" b="1">
                          <a:effectLst/>
                        </a:rPr>
                        <a:t> </a:t>
                      </a:r>
                    </a:p>
                    <a:p>
                      <a:pPr>
                        <a:spcAft>
                          <a:spcPts val="0"/>
                        </a:spcAft>
                      </a:pPr>
                      <a:r>
                        <a:rPr lang="tr-TR" sz="1600" b="1">
                          <a:effectLst/>
                        </a:rPr>
                        <a:t>Ameliyattan 1 hafta önce kesin</a:t>
                      </a:r>
                      <a:endParaRPr lang="tr-TR" sz="1600" b="1">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spcAft>
                          <a:spcPts val="0"/>
                        </a:spcAft>
                      </a:pPr>
                      <a:r>
                        <a:rPr lang="tr-TR" sz="1600" b="1" dirty="0">
                          <a:effectLst/>
                        </a:rPr>
                        <a:t>Ameliyattan 1-2 hafta sonra başlayın</a:t>
                      </a:r>
                      <a:endParaRPr lang="tr-TR" sz="1600" b="1" dirty="0">
                        <a:effectLst/>
                        <a:latin typeface="Times New Roman" panose="02020603050405020304" pitchFamily="18" charset="0"/>
                        <a:ea typeface="Andale Sans UI"/>
                        <a:cs typeface="Tahoma" panose="020B0604030504040204" pitchFamily="34" charset="0"/>
                      </a:endParaRPr>
                    </a:p>
                  </a:txBody>
                  <a:tcPr marL="0" marR="0" marT="0" marB="0" anchor="ctr"/>
                </a:tc>
                <a:extLst>
                  <a:ext uri="{0D108BD9-81ED-4DB2-BD59-A6C34878D82A}">
                    <a16:rowId xmlns:a16="http://schemas.microsoft.com/office/drawing/2014/main" val="2593649316"/>
                  </a:ext>
                </a:extLst>
              </a:tr>
              <a:tr h="1390211">
                <a:tc>
                  <a:txBody>
                    <a:bodyPr/>
                    <a:lstStyle/>
                    <a:p>
                      <a:pPr>
                        <a:spcAft>
                          <a:spcPts val="0"/>
                        </a:spcAft>
                      </a:pPr>
                      <a:r>
                        <a:rPr lang="tr-TR" sz="1800">
                          <a:effectLst/>
                        </a:rPr>
                        <a:t> </a:t>
                      </a:r>
                      <a:endParaRPr lang="tr-TR" sz="2200">
                        <a:effectLst/>
                      </a:endParaRPr>
                    </a:p>
                    <a:p>
                      <a:pPr>
                        <a:spcAft>
                          <a:spcPts val="0"/>
                        </a:spcAft>
                      </a:pPr>
                      <a:r>
                        <a:rPr lang="tr-TR" sz="1800">
                          <a:effectLst/>
                        </a:rPr>
                        <a:t>Tofasitinib</a:t>
                      </a:r>
                      <a:endParaRPr lang="tr-TR" sz="2200">
                        <a:effectLst/>
                        <a:latin typeface="Times New Roman" panose="02020603050405020304" pitchFamily="18" charset="0"/>
                        <a:ea typeface="Andale Sans UI"/>
                        <a:cs typeface="Tahoma" panose="020B0604030504040204" pitchFamily="34" charset="0"/>
                      </a:endParaRPr>
                    </a:p>
                  </a:txBody>
                  <a:tcPr marL="0" marR="0" marT="0" marB="0"/>
                </a:tc>
                <a:tc>
                  <a:txBody>
                    <a:bodyPr/>
                    <a:lstStyle/>
                    <a:p>
                      <a:pPr algn="ctr">
                        <a:spcAft>
                          <a:spcPts val="0"/>
                        </a:spcAft>
                      </a:pPr>
                      <a:r>
                        <a:rPr lang="tr-TR" sz="1600" b="1">
                          <a:effectLst/>
                        </a:rPr>
                        <a:t> </a:t>
                      </a:r>
                    </a:p>
                    <a:p>
                      <a:pPr algn="ctr">
                        <a:spcAft>
                          <a:spcPts val="0"/>
                        </a:spcAft>
                      </a:pPr>
                      <a:r>
                        <a:rPr lang="tr-TR" sz="1600" b="1">
                          <a:effectLst/>
                        </a:rPr>
                        <a:t>3 saat</a:t>
                      </a:r>
                      <a:endParaRPr lang="tr-TR" sz="1600" b="1">
                        <a:effectLst/>
                        <a:latin typeface="Times New Roman" panose="02020603050405020304" pitchFamily="18" charset="0"/>
                        <a:ea typeface="Andale Sans UI"/>
                        <a:cs typeface="Tahoma" panose="020B0604030504040204" pitchFamily="34" charset="0"/>
                      </a:endParaRPr>
                    </a:p>
                  </a:txBody>
                  <a:tcPr marL="0" marR="0" marT="0" marB="0"/>
                </a:tc>
                <a:tc>
                  <a:txBody>
                    <a:bodyPr/>
                    <a:lstStyle/>
                    <a:p>
                      <a:pPr>
                        <a:spcAft>
                          <a:spcPts val="0"/>
                        </a:spcAft>
                      </a:pPr>
                      <a:r>
                        <a:rPr lang="tr-TR" sz="1600" b="1" dirty="0">
                          <a:effectLst/>
                        </a:rPr>
                        <a:t> </a:t>
                      </a:r>
                    </a:p>
                    <a:p>
                      <a:pPr>
                        <a:spcAft>
                          <a:spcPts val="0"/>
                        </a:spcAft>
                      </a:pPr>
                      <a:r>
                        <a:rPr lang="tr-TR" sz="1600" b="1" dirty="0">
                          <a:effectLst/>
                        </a:rPr>
                        <a:t>Ameliyattan 7 gün önce kesin</a:t>
                      </a:r>
                      <a:endParaRPr lang="tr-TR" sz="1600" b="1" dirty="0">
                        <a:effectLst/>
                        <a:latin typeface="Times New Roman" panose="02020603050405020304" pitchFamily="18" charset="0"/>
                        <a:ea typeface="Andale Sans UI"/>
                        <a:cs typeface="Tahoma" panose="020B0604030504040204" pitchFamily="34" charset="0"/>
                      </a:endParaRPr>
                    </a:p>
                  </a:txBody>
                  <a:tcPr marL="5726" marR="11451" marT="0" marB="0"/>
                </a:tc>
                <a:tc>
                  <a:txBody>
                    <a:bodyPr/>
                    <a:lstStyle/>
                    <a:p>
                      <a:pPr>
                        <a:lnSpc>
                          <a:spcPct val="107000"/>
                        </a:lnSpc>
                        <a:spcAft>
                          <a:spcPts val="800"/>
                        </a:spcAft>
                      </a:pPr>
                      <a:r>
                        <a:rPr lang="tr-TR" sz="1600" b="1" dirty="0">
                          <a:effectLst/>
                        </a:rPr>
                        <a:t>Yara yeri iyileşmesi tamamlanınca, cerrahi alan enfeksiyonu veya sistemik enfeksiyon yoksa, ameliyattan en az 14 gün sonra yeniden başlayın</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79591105"/>
                  </a:ext>
                </a:extLst>
              </a:tr>
            </a:tbl>
          </a:graphicData>
        </a:graphic>
      </p:graphicFrame>
    </p:spTree>
    <p:extLst>
      <p:ext uri="{BB962C8B-B14F-4D97-AF65-F5344CB8AC3E}">
        <p14:creationId xmlns:p14="http://schemas.microsoft.com/office/powerpoint/2010/main" val="2121544057"/>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5A988871C00B7F43BE25302D3FAB9396" ma:contentTypeVersion="0" ma:contentTypeDescription="Yeni belge oluşturun." ma:contentTypeScope="" ma:versionID="39f0d49f214c7fce4790a5e5dcfd6a79">
  <xsd:schema xmlns:xsd="http://www.w3.org/2001/XMLSchema" xmlns:xs="http://www.w3.org/2001/XMLSchema" xmlns:p="http://schemas.microsoft.com/office/2006/metadata/properties" targetNamespace="http://schemas.microsoft.com/office/2006/metadata/properties" ma:root="true" ma:fieldsID="db54420444f3578bb8feaa6bbb64eac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810A2E-BD19-43DA-92C1-B23B654AE8E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C64D25C-A0B3-4C20-BE29-DD5116505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269139-E0FF-42A1-8507-F7164A95EC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3676</TotalTime>
  <Words>4751</Words>
  <Application>Microsoft Office PowerPoint</Application>
  <PresentationFormat>Geniş ekran</PresentationFormat>
  <Paragraphs>461</Paragraphs>
  <Slides>32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32</vt:i4>
      </vt:variant>
    </vt:vector>
  </HeadingPairs>
  <TitlesOfParts>
    <vt:vector size="39" baseType="lpstr">
      <vt:lpstr>Arial</vt:lpstr>
      <vt:lpstr>BlinkMacSystemFont</vt:lpstr>
      <vt:lpstr>Calibri</vt:lpstr>
      <vt:lpstr>Century Gothic</vt:lpstr>
      <vt:lpstr>Times New Roman</vt:lpstr>
      <vt:lpstr>Wingdings 3</vt:lpstr>
      <vt:lpstr>Duman</vt:lpstr>
      <vt:lpstr>Romatolojik Hastalıklarda Perioperatif Değerlendirme</vt:lpstr>
      <vt:lpstr>Okuma Önerileri</vt:lpstr>
      <vt:lpstr>Giriş</vt:lpstr>
      <vt:lpstr>PowerPoint Sunusu</vt:lpstr>
      <vt:lpstr>GENEL YÖNETİM İLKELERİ</vt:lpstr>
      <vt:lpstr>Laboratuvar testleri</vt:lpstr>
      <vt:lpstr>         Goodman SM, Bykerk VP, DiCarlo E, et al. Flares in patients with rheumatoid arthritis after total hip and total knee arthroplasty: rates, characteristics, and risk factors. The Journal of rheumatology 2018;45(5):604-611. Goodman SM, Miller AS, Turgunbaev M, et al. Clinical practice guidelines: incorporating input from a patient panel. Arthritis care &amp; research 2017;69(8):1125-1130. </vt:lpstr>
      <vt:lpstr>Goodman SM, Paget S. Perioperative drug safety in patients with rheumatoid arthritis. Rheumatic Disease Clinics 2012;38(4):747-759. Fasano S, Pierro L, Pantano I, Iudici M, Valentini G. Longterm hydroxychloroquine therapy and low-dose aspirin may have an additive effectiveness in the primary prevention of cardiovascular events in patients with systemic lupus erythematosus. The Journal of rheumatology 2017;44(7):1032-1038. Müller M, Pippi-Ludwig W. Perioperatives Management von Patienten mit rheumatoider Arthritis.  Weiterbildung Anästhesiologie: Springer; 2015:175-186.   </vt:lpstr>
      <vt:lpstr>PowerPoint Sunusu</vt:lpstr>
      <vt:lpstr>Biyolojik DMARD’ların Perioperatif Yönetimi</vt:lpstr>
      <vt:lpstr>PowerPoint Sunusu</vt:lpstr>
      <vt:lpstr>PowerPoint Sunusu</vt:lpstr>
      <vt:lpstr>PowerPoint Sunusu</vt:lpstr>
      <vt:lpstr>Tablo 3: NSAİİ'lerin yarılanma ömrü ve preoperatif kesilme süreleri </vt:lpstr>
      <vt:lpstr>Aspirin</vt:lpstr>
      <vt:lpstr>Kortikosteroidlerin Perioperatif Yönetimi  </vt:lpstr>
      <vt:lpstr>PowerPoint Sunusu</vt:lpstr>
      <vt:lpstr>PowerPoint Sunusu</vt:lpstr>
      <vt:lpstr>PowerPoint Sunusu</vt:lpstr>
      <vt:lpstr>Romatoid Artrit</vt:lpstr>
      <vt:lpstr>Tablo 5: 2017 ACR/AAHKS, Elektif TKA veya TDA Uygulanan Romatoid Artritli Hastalarda Antiromatizmal İlaç Tedavisinin Perioperatif Yönetimi İçin Öneriler </vt:lpstr>
      <vt:lpstr>Spondiloartritler</vt:lpstr>
      <vt:lpstr>Sistemik Lupus Eritematosus</vt:lpstr>
      <vt:lpstr>PowerPoint Sunusu</vt:lpstr>
      <vt:lpstr>Amerikan Romatoloji Cemiyeti (ACR) ile Amerikan Kalça ve Diz Cerrahları Birliği (ACR/AAHKS); elektif total kalça artropatisi (THA) veya total diz artroplastisi (TKA) uygulanan SLE dahil inflamatuvar romatizmal hastalığı olan yetişkinler için perioperatif antiromatizmal ilaç tedavisi yönetimi için kılavuz:</vt:lpstr>
      <vt:lpstr>Sjogren Sendromu</vt:lpstr>
      <vt:lpstr>Sistemik Skleroz</vt:lpstr>
      <vt:lpstr>PowerPoint Sunusu</vt:lpstr>
      <vt:lpstr>Behçet Hastalığı</vt:lpstr>
      <vt:lpstr>Ailesel Akdeniz Ateşi</vt:lpstr>
      <vt:lpstr>PowerPoint Sunusu</vt:lpstr>
      <vt:lpstr>Özet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Romatolojik Hastalıklarda Perioperatif Değerlendirme</dc:title>
  <dc:creator>Prof. Dr. Şükran ERTEN</dc:creator>
  <cp:lastModifiedBy>Prof. Dr. Şükran ERTEN</cp:lastModifiedBy>
  <cp:revision>130</cp:revision>
  <dcterms:created xsi:type="dcterms:W3CDTF">2021-02-28T13:09:16Z</dcterms:created>
  <dcterms:modified xsi:type="dcterms:W3CDTF">2021-06-24T16:58:02Z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0x0101005A988871C00B7F43BE25302D3FAB9396</vt:lpwstr>
  </property>
</Properties>
</file>