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60" r:id="rId4"/>
    <p:sldId id="261" r:id="rId5"/>
    <p:sldId id="259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4" r:id="rId16"/>
    <p:sldId id="273" r:id="rId17"/>
    <p:sldId id="263" r:id="rId18"/>
    <p:sldId id="274" r:id="rId19"/>
    <p:sldId id="275" r:id="rId20"/>
    <p:sldId id="276" r:id="rId21"/>
    <p:sldId id="277" r:id="rId22"/>
    <p:sldId id="278" r:id="rId23"/>
    <p:sldId id="280" r:id="rId24"/>
    <p:sldId id="281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FC19-2AA6-4758-99D6-C2DCDD5BC588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5F31-CB0A-4233-BF10-E71CF00239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158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FC19-2AA6-4758-99D6-C2DCDD5BC588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5F31-CB0A-4233-BF10-E71CF00239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6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FC19-2AA6-4758-99D6-C2DCDD5BC588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5F31-CB0A-4233-BF10-E71CF00239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938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FC19-2AA6-4758-99D6-C2DCDD5BC588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5F31-CB0A-4233-BF10-E71CF00239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088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FC19-2AA6-4758-99D6-C2DCDD5BC588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5F31-CB0A-4233-BF10-E71CF00239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803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FC19-2AA6-4758-99D6-C2DCDD5BC588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5F31-CB0A-4233-BF10-E71CF00239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714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FC19-2AA6-4758-99D6-C2DCDD5BC588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5F31-CB0A-4233-BF10-E71CF00239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08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FC19-2AA6-4758-99D6-C2DCDD5BC588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5F31-CB0A-4233-BF10-E71CF00239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635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FC19-2AA6-4758-99D6-C2DCDD5BC588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5F31-CB0A-4233-BF10-E71CF00239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703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FC19-2AA6-4758-99D6-C2DCDD5BC588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5F31-CB0A-4233-BF10-E71CF00239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219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FC19-2AA6-4758-99D6-C2DCDD5BC588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5F31-CB0A-4233-BF10-E71CF00239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650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FC19-2AA6-4758-99D6-C2DCDD5BC588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D5F31-CB0A-4233-BF10-E71CF00239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18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281881" y="2228671"/>
            <a:ext cx="7781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err="1">
                <a:solidFill>
                  <a:srgbClr val="FF0000"/>
                </a:solidFill>
              </a:rPr>
              <a:t>Romatoloji’nin</a:t>
            </a:r>
            <a:r>
              <a:rPr lang="tr-TR" sz="3600" b="1" dirty="0">
                <a:solidFill>
                  <a:srgbClr val="FF0000"/>
                </a:solidFill>
              </a:rPr>
              <a:t> yapısını değiştiren ilaç…</a:t>
            </a:r>
          </a:p>
          <a:p>
            <a:r>
              <a:rPr lang="tr-TR" sz="3600" b="1" dirty="0">
                <a:solidFill>
                  <a:srgbClr val="FF0000"/>
                </a:solidFill>
              </a:rPr>
              <a:t>Tümör </a:t>
            </a:r>
            <a:r>
              <a:rPr lang="tr-TR" sz="3600" b="1" dirty="0" err="1">
                <a:solidFill>
                  <a:srgbClr val="FF0000"/>
                </a:solidFill>
              </a:rPr>
              <a:t>Nekrozis</a:t>
            </a:r>
            <a:r>
              <a:rPr lang="tr-TR" sz="3600" b="1" dirty="0">
                <a:solidFill>
                  <a:srgbClr val="FF0000"/>
                </a:solidFill>
              </a:rPr>
              <a:t> Faktör-Alfa İnhibitörleri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8847438" y="5923005"/>
            <a:ext cx="192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Dr. Umut Kalyoncu</a:t>
            </a:r>
          </a:p>
        </p:txBody>
      </p:sp>
    </p:spTree>
    <p:extLst>
      <p:ext uri="{BB962C8B-B14F-4D97-AF65-F5344CB8AC3E}">
        <p14:creationId xmlns:p14="http://schemas.microsoft.com/office/powerpoint/2010/main" val="3168702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67112" y="83890"/>
            <a:ext cx="1888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İnfliximab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7112" y="1931997"/>
            <a:ext cx="103115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tr-TR" sz="2000" dirty="0"/>
              <a:t>1998 (</a:t>
            </a:r>
            <a:r>
              <a:rPr lang="tr-TR" sz="2000" dirty="0" err="1"/>
              <a:t>Crohn</a:t>
            </a:r>
            <a:r>
              <a:rPr lang="tr-TR" sz="2000" dirty="0"/>
              <a:t>), 1999 </a:t>
            </a:r>
            <a:r>
              <a:rPr lang="tr-TR" sz="2000" dirty="0" err="1"/>
              <a:t>RA’da</a:t>
            </a:r>
            <a:r>
              <a:rPr lang="tr-TR" sz="2000" dirty="0"/>
              <a:t> onaylı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000" dirty="0" err="1"/>
              <a:t>Chimeric</a:t>
            </a:r>
            <a:r>
              <a:rPr lang="tr-TR" sz="2000" dirty="0"/>
              <a:t> </a:t>
            </a:r>
            <a:r>
              <a:rPr lang="tr-TR" sz="2000" dirty="0" err="1"/>
              <a:t>mAb</a:t>
            </a:r>
            <a:r>
              <a:rPr lang="tr-TR" sz="2000" dirty="0"/>
              <a:t>, insan IgG1K (</a:t>
            </a:r>
            <a:r>
              <a:rPr lang="tr-TR" sz="2000" dirty="0" err="1"/>
              <a:t>constant</a:t>
            </a:r>
            <a:r>
              <a:rPr lang="tr-TR" sz="2000" dirty="0"/>
              <a:t> </a:t>
            </a:r>
            <a:r>
              <a:rPr lang="tr-TR" sz="2000" dirty="0" err="1"/>
              <a:t>region</a:t>
            </a:r>
            <a:r>
              <a:rPr lang="tr-TR" sz="2000" dirty="0"/>
              <a:t>) ve </a:t>
            </a:r>
            <a:r>
              <a:rPr lang="tr-TR" sz="2000" dirty="0" err="1"/>
              <a:t>murine</a:t>
            </a:r>
            <a:r>
              <a:rPr lang="tr-TR" sz="2000" dirty="0"/>
              <a:t> </a:t>
            </a:r>
            <a:r>
              <a:rPr lang="tr-TR" sz="2000" dirty="0" err="1"/>
              <a:t>Fv</a:t>
            </a:r>
            <a:r>
              <a:rPr lang="tr-TR" sz="2000" dirty="0"/>
              <a:t> (</a:t>
            </a:r>
            <a:r>
              <a:rPr lang="tr-TR" sz="2000" dirty="0" err="1"/>
              <a:t>variable</a:t>
            </a:r>
            <a:r>
              <a:rPr lang="tr-TR" sz="2000" dirty="0"/>
              <a:t>) </a:t>
            </a:r>
            <a:r>
              <a:rPr lang="tr-TR" sz="2000" dirty="0" err="1"/>
              <a:t>region</a:t>
            </a:r>
            <a:r>
              <a:rPr lang="tr-TR" sz="2000" dirty="0"/>
              <a:t> kombinasyonu ile oluşuyor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000" dirty="0" err="1"/>
              <a:t>İnfliksimab</a:t>
            </a:r>
            <a:r>
              <a:rPr lang="tr-TR" sz="2000" dirty="0"/>
              <a:t> yüksek </a:t>
            </a:r>
            <a:r>
              <a:rPr lang="tr-TR" sz="2000" dirty="0" err="1"/>
              <a:t>afiniteyle</a:t>
            </a:r>
            <a:r>
              <a:rPr lang="tr-TR" sz="2000" dirty="0"/>
              <a:t> hem </a:t>
            </a:r>
            <a:r>
              <a:rPr lang="tr-TR" sz="2000" dirty="0" err="1"/>
              <a:t>soluble</a:t>
            </a:r>
            <a:r>
              <a:rPr lang="tr-TR" sz="2000" dirty="0"/>
              <a:t> hem de </a:t>
            </a:r>
            <a:r>
              <a:rPr lang="tr-TR" sz="2000" dirty="0" err="1"/>
              <a:t>membrana</a:t>
            </a:r>
            <a:r>
              <a:rPr lang="tr-TR" sz="2000" dirty="0"/>
              <a:t> bağlı </a:t>
            </a:r>
            <a:r>
              <a:rPr lang="tr-TR" sz="2000" dirty="0" err="1"/>
              <a:t>TNF’ye</a:t>
            </a:r>
            <a:r>
              <a:rPr lang="tr-TR" sz="2000" dirty="0"/>
              <a:t> bağlanır ve </a:t>
            </a:r>
            <a:r>
              <a:rPr lang="tr-TR" sz="2000" dirty="0" err="1"/>
              <a:t>TNF’ti</a:t>
            </a:r>
            <a:r>
              <a:rPr lang="tr-TR" sz="2000" dirty="0"/>
              <a:t> in </a:t>
            </a:r>
            <a:r>
              <a:rPr lang="tr-TR" sz="2000" dirty="0" err="1"/>
              <a:t>vivo</a:t>
            </a:r>
            <a:r>
              <a:rPr lang="tr-TR" sz="2000" dirty="0"/>
              <a:t> ve in </a:t>
            </a:r>
            <a:r>
              <a:rPr lang="tr-TR" sz="2000" dirty="0" err="1"/>
              <a:t>vitro</a:t>
            </a:r>
            <a:r>
              <a:rPr lang="tr-TR" sz="2000" dirty="0"/>
              <a:t> nötralize etme kapasitesine sahiptir.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000" dirty="0"/>
              <a:t>TNF eksprese eden hücrelerde in </a:t>
            </a:r>
            <a:r>
              <a:rPr lang="tr-TR" sz="2000" dirty="0" err="1"/>
              <a:t>vitro</a:t>
            </a:r>
            <a:r>
              <a:rPr lang="tr-TR" sz="2000" dirty="0"/>
              <a:t> </a:t>
            </a:r>
            <a:r>
              <a:rPr lang="tr-TR" sz="2000" dirty="0" err="1"/>
              <a:t>sitotoksik</a:t>
            </a:r>
            <a:r>
              <a:rPr lang="tr-TR" sz="2000" dirty="0"/>
              <a:t> etki </a:t>
            </a:r>
            <a:r>
              <a:rPr lang="tr-TR" sz="2000" dirty="0" err="1"/>
              <a:t>gösterirayrıca</a:t>
            </a:r>
            <a:r>
              <a:rPr lang="tr-TR" sz="2000" dirty="0"/>
              <a:t> antikor bağımlı </a:t>
            </a:r>
            <a:r>
              <a:rPr lang="tr-TR" sz="2000" dirty="0" err="1"/>
              <a:t>sellüler</a:t>
            </a:r>
            <a:r>
              <a:rPr lang="tr-TR" sz="2000" dirty="0"/>
              <a:t> yol ile hücre </a:t>
            </a:r>
            <a:r>
              <a:rPr lang="tr-TR" sz="2000" dirty="0" err="1"/>
              <a:t>lizisini</a:t>
            </a:r>
            <a:r>
              <a:rPr lang="tr-TR" sz="2000" dirty="0"/>
              <a:t> indükler.  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000" dirty="0"/>
              <a:t>TNF alfaya bağlanır ancak TNF-betaya bağlanmaz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000" dirty="0"/>
              <a:t>3-10 mg/kg dozunda kullanıldığında ortanca yarı ömrü 8-9.5 gündür (ortalama 210 saat)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000" dirty="0"/>
              <a:t>Yaşlılarda, böbrek-karaciğer yetmezliği olanlarda </a:t>
            </a:r>
            <a:r>
              <a:rPr lang="tr-TR" sz="2000" dirty="0" err="1"/>
              <a:t>farmakokinetik</a:t>
            </a:r>
            <a:r>
              <a:rPr lang="tr-TR" sz="2000" dirty="0"/>
              <a:t> çalışmalar net değildir.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000" dirty="0" err="1"/>
              <a:t>Mtx</a:t>
            </a:r>
            <a:r>
              <a:rPr lang="tr-TR" sz="2000" dirty="0"/>
              <a:t> ile birlikte kullanıldığında (7.5 mg/hafta) </a:t>
            </a:r>
            <a:r>
              <a:rPr lang="tr-TR" sz="2000" dirty="0" err="1"/>
              <a:t>infliksimab</a:t>
            </a:r>
            <a:r>
              <a:rPr lang="tr-TR" sz="2000" dirty="0"/>
              <a:t> serum konsantrasyonu hafifçe yüksektir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000" dirty="0"/>
              <a:t>HACA (</a:t>
            </a:r>
            <a:r>
              <a:rPr lang="tr-TR" sz="2000" dirty="0" err="1"/>
              <a:t>human</a:t>
            </a:r>
            <a:r>
              <a:rPr lang="tr-TR" sz="2000" dirty="0"/>
              <a:t> </a:t>
            </a:r>
            <a:r>
              <a:rPr lang="tr-TR" sz="2000" dirty="0" err="1"/>
              <a:t>antichimeric</a:t>
            </a:r>
            <a:r>
              <a:rPr lang="tr-TR" sz="2000" dirty="0"/>
              <a:t> </a:t>
            </a:r>
            <a:r>
              <a:rPr lang="tr-TR" sz="2000" dirty="0" err="1"/>
              <a:t>antibody</a:t>
            </a:r>
            <a:r>
              <a:rPr lang="tr-TR" sz="2000" dirty="0"/>
              <a:t>) varlığında </a:t>
            </a:r>
            <a:r>
              <a:rPr lang="tr-TR" sz="2000" dirty="0" err="1"/>
              <a:t>klriensi</a:t>
            </a:r>
            <a:r>
              <a:rPr lang="tr-TR" sz="2000" dirty="0"/>
              <a:t> artar ve serum konsantrasyonu azalır </a:t>
            </a:r>
          </a:p>
          <a:p>
            <a:pPr marL="400050" indent="-400050">
              <a:buFont typeface="+mj-lt"/>
              <a:buAutoNum type="romanLcPeriod"/>
            </a:pPr>
            <a:endParaRPr lang="tr-TR" sz="2000" dirty="0"/>
          </a:p>
        </p:txBody>
      </p:sp>
      <p:pic>
        <p:nvPicPr>
          <p:cNvPr id="6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2" b="7747"/>
          <a:stretch>
            <a:fillRect/>
          </a:stretch>
        </p:blipFill>
        <p:spPr bwMode="auto">
          <a:xfrm>
            <a:off x="8862499" y="0"/>
            <a:ext cx="3329501" cy="229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02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40043" y="82379"/>
            <a:ext cx="188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Certolizumab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40043" y="1422954"/>
            <a:ext cx="115973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tr-TR" sz="2800" dirty="0"/>
              <a:t>2008 (</a:t>
            </a:r>
            <a:r>
              <a:rPr lang="tr-TR" sz="2800" dirty="0" err="1"/>
              <a:t>Crohn</a:t>
            </a:r>
            <a:r>
              <a:rPr lang="tr-TR" sz="2800" dirty="0"/>
              <a:t>), 2009 (RA) onayı aldı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800" dirty="0" err="1"/>
              <a:t>Certolizumab</a:t>
            </a:r>
            <a:r>
              <a:rPr lang="tr-TR" sz="2800" dirty="0"/>
              <a:t>, </a:t>
            </a:r>
            <a:r>
              <a:rPr lang="tr-TR" sz="2800" dirty="0" err="1"/>
              <a:t>TNF’ye</a:t>
            </a:r>
            <a:r>
              <a:rPr lang="tr-TR" sz="2800" dirty="0"/>
              <a:t> özgün, </a:t>
            </a:r>
            <a:r>
              <a:rPr lang="tr-TR" sz="2800" dirty="0" err="1"/>
              <a:t>pegylated</a:t>
            </a:r>
            <a:r>
              <a:rPr lang="tr-TR" sz="2800" dirty="0"/>
              <a:t> </a:t>
            </a:r>
            <a:r>
              <a:rPr lang="tr-TR" sz="2800" dirty="0" err="1"/>
              <a:t>Fab</a:t>
            </a:r>
            <a:r>
              <a:rPr lang="tr-TR" sz="2800" dirty="0"/>
              <a:t> antikor parçasıdır.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800" dirty="0"/>
              <a:t>FAB parçasında tek </a:t>
            </a:r>
            <a:r>
              <a:rPr lang="tr-TR" sz="2800" dirty="0" err="1"/>
              <a:t>hinge</a:t>
            </a:r>
            <a:r>
              <a:rPr lang="tr-TR" sz="2800" dirty="0"/>
              <a:t> </a:t>
            </a:r>
            <a:r>
              <a:rPr lang="tr-TR" sz="2800" dirty="0" err="1"/>
              <a:t>regionda</a:t>
            </a:r>
            <a:r>
              <a:rPr lang="tr-TR" sz="2800" dirty="0"/>
              <a:t> </a:t>
            </a:r>
            <a:r>
              <a:rPr lang="tr-TR" sz="2800" dirty="0" err="1"/>
              <a:t>cysteine</a:t>
            </a:r>
            <a:r>
              <a:rPr lang="tr-TR" sz="2800" dirty="0"/>
              <a:t> </a:t>
            </a:r>
            <a:r>
              <a:rPr lang="tr-TR" sz="2800" dirty="0" err="1"/>
              <a:t>free</a:t>
            </a:r>
            <a:r>
              <a:rPr lang="tr-TR" sz="2800" dirty="0"/>
              <a:t> </a:t>
            </a:r>
            <a:r>
              <a:rPr lang="tr-TR" sz="2800" dirty="0" err="1"/>
              <a:t>rezidü</a:t>
            </a:r>
            <a:r>
              <a:rPr lang="tr-TR" sz="2800" dirty="0"/>
              <a:t> ile </a:t>
            </a:r>
            <a:r>
              <a:rPr lang="tr-TR" sz="2800" dirty="0" err="1"/>
              <a:t>polyetilen</a:t>
            </a:r>
            <a:r>
              <a:rPr lang="tr-TR" sz="2800" dirty="0"/>
              <a:t> </a:t>
            </a:r>
            <a:r>
              <a:rPr lang="tr-TR" sz="2800" dirty="0" err="1"/>
              <a:t>glycol</a:t>
            </a:r>
            <a:r>
              <a:rPr lang="tr-TR" sz="2800" dirty="0"/>
              <a:t> (PEG) birleşmesinden oluşmaktadır.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800" dirty="0"/>
              <a:t>PEG olması </a:t>
            </a:r>
            <a:r>
              <a:rPr lang="tr-TR" sz="2800" dirty="0" err="1"/>
              <a:t>certolizumab’ın</a:t>
            </a:r>
            <a:r>
              <a:rPr lang="tr-TR" sz="2800" dirty="0"/>
              <a:t> yarı ömrünü uzatmaktadır.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800" dirty="0" err="1"/>
              <a:t>Fc</a:t>
            </a:r>
            <a:r>
              <a:rPr lang="tr-TR" sz="2800" dirty="0"/>
              <a:t> parçası olmaması nedeniyle hücre </a:t>
            </a:r>
            <a:r>
              <a:rPr lang="tr-TR" sz="2800" dirty="0" err="1"/>
              <a:t>lizisinde</a:t>
            </a:r>
            <a:r>
              <a:rPr lang="tr-TR" sz="2800" dirty="0"/>
              <a:t> yer almamaktadır.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800" dirty="0" err="1"/>
              <a:t>mAb’lar</a:t>
            </a:r>
            <a:r>
              <a:rPr lang="tr-TR" sz="2800" dirty="0"/>
              <a:t> </a:t>
            </a:r>
            <a:r>
              <a:rPr lang="tr-TR" sz="2800" dirty="0" err="1"/>
              <a:t>homotrimeric</a:t>
            </a:r>
            <a:r>
              <a:rPr lang="tr-TR" sz="2800" dirty="0"/>
              <a:t> TNF-alfanın </a:t>
            </a:r>
            <a:r>
              <a:rPr lang="tr-TR" sz="2800" dirty="0" err="1"/>
              <a:t>monomeric</a:t>
            </a:r>
            <a:r>
              <a:rPr lang="tr-TR" sz="2800" dirty="0"/>
              <a:t> </a:t>
            </a:r>
            <a:r>
              <a:rPr lang="tr-TR" sz="2800" dirty="0" err="1"/>
              <a:t>subünitesine</a:t>
            </a:r>
            <a:r>
              <a:rPr lang="tr-TR" sz="2800" dirty="0"/>
              <a:t> karşı </a:t>
            </a:r>
            <a:r>
              <a:rPr lang="tr-TR" sz="2800" dirty="0" err="1"/>
              <a:t>bivalent</a:t>
            </a:r>
            <a:r>
              <a:rPr lang="tr-TR" sz="2800" dirty="0"/>
              <a:t> yapıdadır, CER ise </a:t>
            </a:r>
            <a:r>
              <a:rPr lang="tr-TR" sz="2800" dirty="0" err="1"/>
              <a:t>ise</a:t>
            </a:r>
            <a:r>
              <a:rPr lang="tr-TR" sz="2800" dirty="0"/>
              <a:t> aynı </a:t>
            </a:r>
            <a:r>
              <a:rPr lang="tr-TR" sz="2800" dirty="0" err="1"/>
              <a:t>ligandlara</a:t>
            </a:r>
            <a:r>
              <a:rPr lang="tr-TR" sz="2800" dirty="0"/>
              <a:t> karşı </a:t>
            </a:r>
            <a:r>
              <a:rPr lang="tr-TR" sz="2800" dirty="0" err="1"/>
              <a:t>univalent</a:t>
            </a:r>
            <a:r>
              <a:rPr lang="tr-TR" sz="2800" dirty="0"/>
              <a:t> yapıdadır. Bu nedenle </a:t>
            </a:r>
            <a:r>
              <a:rPr lang="tr-TR" sz="2800" dirty="0" err="1"/>
              <a:t>membran</a:t>
            </a:r>
            <a:r>
              <a:rPr lang="tr-TR" sz="2800" dirty="0"/>
              <a:t> bağlı TNF-alfa veya </a:t>
            </a:r>
            <a:r>
              <a:rPr lang="tr-TR" sz="2800" dirty="0" err="1"/>
              <a:t>soluble</a:t>
            </a:r>
            <a:r>
              <a:rPr lang="tr-TR" sz="2800" dirty="0"/>
              <a:t> </a:t>
            </a:r>
            <a:r>
              <a:rPr lang="tr-TR" sz="2800" dirty="0" err="1"/>
              <a:t>homtrimer</a:t>
            </a:r>
            <a:r>
              <a:rPr lang="tr-TR" sz="2800" dirty="0"/>
              <a:t> arasında </a:t>
            </a:r>
            <a:r>
              <a:rPr lang="tr-TR" sz="2800" dirty="0" err="1"/>
              <a:t>cross</a:t>
            </a:r>
            <a:r>
              <a:rPr lang="tr-TR" sz="2800" dirty="0"/>
              <a:t>-link yapmamaktadır.   </a:t>
            </a:r>
          </a:p>
        </p:txBody>
      </p:sp>
    </p:spTree>
    <p:extLst>
      <p:ext uri="{BB962C8B-B14F-4D97-AF65-F5344CB8AC3E}">
        <p14:creationId xmlns:p14="http://schemas.microsoft.com/office/powerpoint/2010/main" val="3046035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17446" y="75501"/>
            <a:ext cx="192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Golimumab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11061" y="1927867"/>
            <a:ext cx="9091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tr-TR" sz="2400" dirty="0"/>
              <a:t>2009 yılında RA, </a:t>
            </a:r>
            <a:r>
              <a:rPr lang="tr-TR" sz="2400" dirty="0" err="1"/>
              <a:t>PsA</a:t>
            </a:r>
            <a:r>
              <a:rPr lang="tr-TR" sz="2400" dirty="0"/>
              <a:t> ve AS için onay aldı</a:t>
            </a:r>
          </a:p>
          <a:p>
            <a:pPr marL="514350" indent="-514350">
              <a:buFont typeface="+mj-lt"/>
              <a:buAutoNum type="romanLcPeriod"/>
            </a:pPr>
            <a:r>
              <a:rPr lang="tr-TR" sz="2400" dirty="0"/>
              <a:t>İnsan </a:t>
            </a:r>
            <a:r>
              <a:rPr lang="tr-TR" sz="2400" dirty="0" err="1"/>
              <a:t>mAb</a:t>
            </a:r>
            <a:r>
              <a:rPr lang="tr-TR" sz="2400" dirty="0"/>
              <a:t>, insan </a:t>
            </a:r>
            <a:r>
              <a:rPr lang="tr-TR" sz="2400" dirty="0" err="1"/>
              <a:t>germline</a:t>
            </a:r>
            <a:r>
              <a:rPr lang="tr-TR" sz="2400" dirty="0"/>
              <a:t> IgG1 ile aminoasit sekansı ile uyumludur</a:t>
            </a:r>
          </a:p>
          <a:p>
            <a:pPr marL="514350" indent="-514350">
              <a:buFont typeface="+mj-lt"/>
              <a:buAutoNum type="romanLcPeriod"/>
            </a:pPr>
            <a:r>
              <a:rPr lang="tr-TR" sz="2400" dirty="0"/>
              <a:t>İnsan TNF alfasına yüksek </a:t>
            </a:r>
            <a:r>
              <a:rPr lang="tr-TR" sz="2400" dirty="0" err="1"/>
              <a:t>afinite</a:t>
            </a:r>
            <a:r>
              <a:rPr lang="tr-TR" sz="2400" dirty="0"/>
              <a:t> ile nötralize etme kapasitesi vardır</a:t>
            </a:r>
          </a:p>
        </p:txBody>
      </p:sp>
    </p:spTree>
    <p:extLst>
      <p:ext uri="{BB962C8B-B14F-4D97-AF65-F5344CB8AC3E}">
        <p14:creationId xmlns:p14="http://schemas.microsoft.com/office/powerpoint/2010/main" val="1398499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74141" y="131806"/>
            <a:ext cx="262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İmmünojenesite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80692" y="1555910"/>
            <a:ext cx="104152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tr-TR" sz="2800" dirty="0" err="1"/>
              <a:t>TNFi</a:t>
            </a:r>
            <a:r>
              <a:rPr lang="tr-TR" sz="2800" dirty="0"/>
              <a:t> büyük ve yabancı proteindir, potansiyel olarak </a:t>
            </a:r>
            <a:r>
              <a:rPr lang="tr-TR" sz="2800" dirty="0" err="1"/>
              <a:t>immünojeniktir</a:t>
            </a:r>
            <a:r>
              <a:rPr lang="tr-TR" sz="2800" dirty="0"/>
              <a:t>.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800" dirty="0"/>
              <a:t>Klinik anlamı net </a:t>
            </a:r>
            <a:r>
              <a:rPr lang="tr-TR" sz="2800" dirty="0" err="1"/>
              <a:t>olmamkla</a:t>
            </a:r>
            <a:r>
              <a:rPr lang="tr-TR" sz="2800" dirty="0"/>
              <a:t> birlikte ilaca karşı gelişen antikorlar tedavi cevabında </a:t>
            </a:r>
            <a:r>
              <a:rPr lang="tr-TR" sz="2800" dirty="0" err="1"/>
              <a:t>azalmayave</a:t>
            </a:r>
            <a:r>
              <a:rPr lang="tr-TR" sz="2800" dirty="0"/>
              <a:t> </a:t>
            </a:r>
            <a:r>
              <a:rPr lang="tr-TR" sz="2800" dirty="0" err="1"/>
              <a:t>hipersensitivite</a:t>
            </a:r>
            <a:r>
              <a:rPr lang="tr-TR" sz="2800" dirty="0"/>
              <a:t> reaksiyonlarına neden olduğu düşünülmektedir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800" dirty="0" err="1"/>
              <a:t>Adalimumab</a:t>
            </a:r>
            <a:r>
              <a:rPr lang="tr-TR" sz="2800" dirty="0"/>
              <a:t> kullanan 272 RA hastasının 3 yıllık takibinde %28 hastada anti-</a:t>
            </a:r>
            <a:r>
              <a:rPr lang="tr-TR" sz="2800" dirty="0" err="1"/>
              <a:t>adalimumab</a:t>
            </a:r>
            <a:r>
              <a:rPr lang="tr-TR" sz="2800" dirty="0"/>
              <a:t> antikoru gelişiyor. Bu durum ADA konsantrasyonunda azalma, klinik cevabın </a:t>
            </a:r>
            <a:r>
              <a:rPr lang="tr-TR" sz="2800" dirty="0" err="1"/>
              <a:t>azaması</a:t>
            </a:r>
            <a:r>
              <a:rPr lang="tr-TR" sz="2800" dirty="0"/>
              <a:t> ile ilişkilidir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800" dirty="0"/>
              <a:t> </a:t>
            </a:r>
            <a:r>
              <a:rPr lang="tr-TR" sz="2800" dirty="0" err="1"/>
              <a:t>Metaanaliz</a:t>
            </a:r>
            <a:r>
              <a:rPr lang="tr-TR" sz="2800" dirty="0"/>
              <a:t>; kümülatif anti-ilaç antikoru %12 (INF %25, ADA %14, CER %7, Gol %4, ETA %1)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800" dirty="0" err="1"/>
              <a:t>Mtx</a:t>
            </a:r>
            <a:r>
              <a:rPr lang="tr-TR" sz="2800" dirty="0"/>
              <a:t>, </a:t>
            </a:r>
            <a:r>
              <a:rPr lang="tr-TR" sz="2800" dirty="0" err="1"/>
              <a:t>azatiopurin</a:t>
            </a:r>
            <a:r>
              <a:rPr lang="tr-TR" sz="2800" dirty="0"/>
              <a:t> kullanımı antikor gelişimini azaltıyor</a:t>
            </a:r>
          </a:p>
        </p:txBody>
      </p:sp>
    </p:spTree>
    <p:extLst>
      <p:ext uri="{BB962C8B-B14F-4D97-AF65-F5344CB8AC3E}">
        <p14:creationId xmlns:p14="http://schemas.microsoft.com/office/powerpoint/2010/main" val="2668526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623" y="0"/>
            <a:ext cx="508149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7665" y="205946"/>
            <a:ext cx="3169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Diğer Kullanma ve Kullanmama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Endikasyonları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4085968" y="802850"/>
            <a:ext cx="972065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 flipV="1">
            <a:off x="4077730" y="1532238"/>
            <a:ext cx="2125362" cy="412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 flipV="1">
            <a:off x="6635579" y="798730"/>
            <a:ext cx="2125362" cy="41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6635579" y="1709351"/>
            <a:ext cx="2125362" cy="41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864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76"/>
            <a:ext cx="12192000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02" y="1553592"/>
            <a:ext cx="11923801" cy="45746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00002" y="131806"/>
            <a:ext cx="3023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TNFi</a:t>
            </a:r>
            <a:r>
              <a:rPr lang="tr-TR" sz="3200" b="1" dirty="0">
                <a:solidFill>
                  <a:srgbClr val="FF0000"/>
                </a:solidFill>
              </a:rPr>
              <a:t> kes(</a:t>
            </a:r>
            <a:r>
              <a:rPr lang="tr-TR" sz="3200" b="1" dirty="0" err="1">
                <a:solidFill>
                  <a:srgbClr val="FF0000"/>
                </a:solidFill>
              </a:rPr>
              <a:t>ebil</a:t>
            </a:r>
            <a:r>
              <a:rPr lang="tr-TR" sz="3200" b="1" dirty="0">
                <a:solidFill>
                  <a:srgbClr val="FF0000"/>
                </a:solidFill>
              </a:rPr>
              <a:t>)me</a:t>
            </a:r>
          </a:p>
        </p:txBody>
      </p:sp>
    </p:spTree>
    <p:extLst>
      <p:ext uri="{BB962C8B-B14F-4D97-AF65-F5344CB8AC3E}">
        <p14:creationId xmlns:p14="http://schemas.microsoft.com/office/powerpoint/2010/main" val="3979910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98854" y="131805"/>
            <a:ext cx="2867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Gebelik ve </a:t>
            </a:r>
            <a:r>
              <a:rPr lang="tr-TR" sz="2400" b="1" dirty="0" err="1">
                <a:solidFill>
                  <a:srgbClr val="FF0000"/>
                </a:solidFill>
              </a:rPr>
              <a:t>Laktasyon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98854" y="1194486"/>
            <a:ext cx="1142588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tr-TR" sz="2800" dirty="0"/>
              <a:t>Kontrollü çalışma yok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800" dirty="0"/>
              <a:t>FDA; Kategori B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800" dirty="0" err="1"/>
              <a:t>Maternal</a:t>
            </a:r>
            <a:r>
              <a:rPr lang="tr-TR" sz="2800" dirty="0"/>
              <a:t> </a:t>
            </a:r>
            <a:r>
              <a:rPr lang="tr-TR" sz="2800" dirty="0" err="1"/>
              <a:t>IgG</a:t>
            </a:r>
            <a:r>
              <a:rPr lang="tr-TR" sz="2800" dirty="0"/>
              <a:t> antikorlarının </a:t>
            </a:r>
            <a:r>
              <a:rPr lang="tr-TR" sz="2800" dirty="0" err="1"/>
              <a:t>plasental</a:t>
            </a:r>
            <a:r>
              <a:rPr lang="tr-TR" sz="2800" dirty="0"/>
              <a:t> transferi fetüse zararda önemli mekanizma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800" dirty="0"/>
              <a:t>Geçiş için </a:t>
            </a:r>
            <a:r>
              <a:rPr lang="tr-TR" sz="2800" dirty="0" err="1"/>
              <a:t>trofoblastlarda</a:t>
            </a:r>
            <a:r>
              <a:rPr lang="tr-TR" sz="2800" dirty="0"/>
              <a:t> </a:t>
            </a:r>
            <a:r>
              <a:rPr lang="tr-TR" sz="2800" dirty="0" err="1"/>
              <a:t>FcRn</a:t>
            </a:r>
            <a:r>
              <a:rPr lang="tr-TR" sz="2800" dirty="0"/>
              <a:t> gerekmektedir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800" dirty="0"/>
              <a:t>İlk 16 hafta anti-</a:t>
            </a:r>
            <a:r>
              <a:rPr lang="tr-TR" sz="2800" dirty="0" err="1"/>
              <a:t>TNF’ler</a:t>
            </a:r>
            <a:r>
              <a:rPr lang="tr-TR" sz="2800" dirty="0"/>
              <a:t> plasentayı geçememektedir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800" dirty="0" err="1"/>
              <a:t>CER’in</a:t>
            </a:r>
            <a:r>
              <a:rPr lang="tr-TR" sz="2800" dirty="0"/>
              <a:t> </a:t>
            </a:r>
            <a:r>
              <a:rPr lang="tr-TR" sz="2800" dirty="0" err="1"/>
              <a:t>Fc</a:t>
            </a:r>
            <a:r>
              <a:rPr lang="tr-TR" sz="2800" dirty="0"/>
              <a:t> parçası olmaması nedeniyle en az </a:t>
            </a:r>
            <a:r>
              <a:rPr lang="tr-TR" sz="2800" dirty="0" err="1"/>
              <a:t>plasental</a:t>
            </a:r>
            <a:r>
              <a:rPr lang="tr-TR" sz="2800" dirty="0"/>
              <a:t> transfer gelişmektedir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800" dirty="0" err="1"/>
              <a:t>Laktasyon’da</a:t>
            </a:r>
            <a:r>
              <a:rPr lang="tr-TR" sz="2800" dirty="0"/>
              <a:t> </a:t>
            </a:r>
            <a:r>
              <a:rPr lang="tr-TR" sz="2800" dirty="0" err="1"/>
              <a:t>TNFi</a:t>
            </a:r>
            <a:r>
              <a:rPr lang="tr-TR" sz="2800" dirty="0"/>
              <a:t> kullanım güvenliği ile ilgili bilgiler kesinleşmiş değil, genel olarak etkisi göz ardı edilebilir gibi görünmektedir.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800" dirty="0"/>
              <a:t>Gebeliğin son dönemine kadar </a:t>
            </a:r>
            <a:r>
              <a:rPr lang="tr-TR" sz="2800" dirty="0" err="1"/>
              <a:t>TNFi</a:t>
            </a:r>
            <a:r>
              <a:rPr lang="tr-TR" sz="2800" dirty="0"/>
              <a:t> kullanıldıysa, yeni doğanda canlı aşılardan sakınılmalıdır (7 aya kadar)</a:t>
            </a:r>
          </a:p>
          <a:p>
            <a:pPr marL="400050" indent="-400050">
              <a:buFont typeface="+mj-lt"/>
              <a:buAutoNum type="romanLcPeriod"/>
            </a:pPr>
            <a:endParaRPr lang="tr-TR" sz="2800" dirty="0"/>
          </a:p>
          <a:p>
            <a:pPr marL="400050" indent="-400050">
              <a:buFont typeface="+mj-lt"/>
              <a:buAutoNum type="romanLcPeriod"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654324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09" y="1414503"/>
            <a:ext cx="11531101" cy="47704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13696" y="153254"/>
            <a:ext cx="276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Dikkatli olunacak durumlar</a:t>
            </a:r>
          </a:p>
        </p:txBody>
      </p:sp>
    </p:spTree>
    <p:extLst>
      <p:ext uri="{BB962C8B-B14F-4D97-AF65-F5344CB8AC3E}">
        <p14:creationId xmlns:p14="http://schemas.microsoft.com/office/powerpoint/2010/main" val="382029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7" y="2207820"/>
            <a:ext cx="11888101" cy="28213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86047" y="194274"/>
            <a:ext cx="246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TNFi</a:t>
            </a:r>
            <a:r>
              <a:rPr lang="tr-TR" b="1" dirty="0">
                <a:solidFill>
                  <a:srgbClr val="FF0000"/>
                </a:solidFill>
              </a:rPr>
              <a:t> ve güvenlik verileri</a:t>
            </a:r>
          </a:p>
        </p:txBody>
      </p:sp>
    </p:spTree>
    <p:extLst>
      <p:ext uri="{BB962C8B-B14F-4D97-AF65-F5344CB8AC3E}">
        <p14:creationId xmlns:p14="http://schemas.microsoft.com/office/powerpoint/2010/main" val="1271072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23567" y="172994"/>
            <a:ext cx="214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İnfüzyon</a:t>
            </a:r>
            <a:r>
              <a:rPr lang="tr-TR" b="1" dirty="0">
                <a:solidFill>
                  <a:srgbClr val="FF0000"/>
                </a:solidFill>
              </a:rPr>
              <a:t> Reaksiyonu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23567" y="1253339"/>
            <a:ext cx="115119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tr-TR" sz="2400" dirty="0" err="1"/>
              <a:t>İnfliksimab</a:t>
            </a:r>
            <a:r>
              <a:rPr lang="tr-TR" sz="2400" dirty="0"/>
              <a:t> ile ilgili reaksiyonların çoğu uygulama sırasında veya 2 saat içerisinde ortaya çıkmaktadır.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Orta-ciddi reaksiyon hastaların %6’sından azında görülmektedir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 err="1"/>
              <a:t>Başağrısı</a:t>
            </a:r>
            <a:r>
              <a:rPr lang="tr-TR" sz="2400" dirty="0"/>
              <a:t> (%20), bulantı (%15), ürtiker, kaşıntı, </a:t>
            </a:r>
            <a:r>
              <a:rPr lang="tr-TR" sz="2400" dirty="0" err="1"/>
              <a:t>rash</a:t>
            </a:r>
            <a:r>
              <a:rPr lang="tr-TR" sz="2400" dirty="0"/>
              <a:t>, </a:t>
            </a:r>
            <a:r>
              <a:rPr lang="tr-TR" sz="2400" dirty="0" err="1"/>
              <a:t>flushing</a:t>
            </a:r>
            <a:r>
              <a:rPr lang="tr-TR" sz="2400" dirty="0"/>
              <a:t>, ateş, titreme, taşikardi, </a:t>
            </a:r>
            <a:r>
              <a:rPr lang="tr-TR" sz="2400" dirty="0" err="1"/>
              <a:t>dispne</a:t>
            </a:r>
            <a:r>
              <a:rPr lang="tr-TR" sz="2400" dirty="0"/>
              <a:t> görülebilir.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Çoğu reaksiyonun nedeni hızlı </a:t>
            </a:r>
            <a:r>
              <a:rPr lang="tr-TR" sz="2400" dirty="0" err="1"/>
              <a:t>infüzyondur</a:t>
            </a:r>
            <a:endParaRPr lang="tr-TR" sz="2400" dirty="0"/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Çoğu geçici, </a:t>
            </a:r>
            <a:r>
              <a:rPr lang="tr-TR" sz="2400" dirty="0" err="1"/>
              <a:t>haffi</a:t>
            </a:r>
            <a:r>
              <a:rPr lang="tr-TR" sz="2400" dirty="0"/>
              <a:t> düzeyde, </a:t>
            </a:r>
            <a:r>
              <a:rPr lang="tr-TR" sz="2400" dirty="0" err="1"/>
              <a:t>infüzyon</a:t>
            </a:r>
            <a:r>
              <a:rPr lang="tr-TR" sz="2400" dirty="0"/>
              <a:t> süresinin uzatılması ile kontrol edilebilir. </a:t>
            </a:r>
            <a:r>
              <a:rPr lang="tr-TR" sz="2400" dirty="0" err="1"/>
              <a:t>Acetominofen</a:t>
            </a:r>
            <a:r>
              <a:rPr lang="tr-TR" sz="2400" dirty="0"/>
              <a:t>, anti-</a:t>
            </a:r>
            <a:r>
              <a:rPr lang="tr-TR" sz="2400" dirty="0" err="1"/>
              <a:t>histaminik</a:t>
            </a:r>
            <a:r>
              <a:rPr lang="tr-TR" sz="2400" dirty="0"/>
              <a:t>, kısa etkili </a:t>
            </a:r>
            <a:r>
              <a:rPr lang="tr-TR" sz="2400" dirty="0" err="1"/>
              <a:t>steroid</a:t>
            </a:r>
            <a:r>
              <a:rPr lang="tr-TR" sz="2400" dirty="0"/>
              <a:t> kullanılabilir.  Daha önce reaksiyon görülende </a:t>
            </a:r>
            <a:r>
              <a:rPr lang="tr-TR" sz="2400" dirty="0" err="1"/>
              <a:t>premedikasyon</a:t>
            </a:r>
            <a:r>
              <a:rPr lang="tr-TR" sz="2400" dirty="0"/>
              <a:t> yapılabilir.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Nadiren </a:t>
            </a:r>
            <a:r>
              <a:rPr lang="tr-TR" sz="2400" dirty="0" err="1"/>
              <a:t>anafilaktik</a:t>
            </a:r>
            <a:r>
              <a:rPr lang="tr-TR" sz="2400" dirty="0"/>
              <a:t> reaksiyon görülebilir.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HACA olanlarda 2-3 kat sık </a:t>
            </a:r>
            <a:r>
              <a:rPr lang="tr-TR" sz="2400" dirty="0" err="1"/>
              <a:t>infüzyon</a:t>
            </a:r>
            <a:r>
              <a:rPr lang="tr-TR" sz="2400" dirty="0"/>
              <a:t> reaksiyonu görülür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Geç reaksiyon (3-12 gün sonra) görülebilir (</a:t>
            </a:r>
            <a:r>
              <a:rPr lang="tr-TR" sz="2400" dirty="0" err="1"/>
              <a:t>myalji</a:t>
            </a:r>
            <a:r>
              <a:rPr lang="tr-TR" sz="2400" dirty="0"/>
              <a:t>, </a:t>
            </a:r>
            <a:r>
              <a:rPr lang="tr-TR" sz="2400" dirty="0" err="1"/>
              <a:t>artralji</a:t>
            </a:r>
            <a:r>
              <a:rPr lang="tr-TR" sz="2400" dirty="0"/>
              <a:t>, ateş, titreme, </a:t>
            </a:r>
            <a:r>
              <a:rPr lang="tr-TR" sz="2400" dirty="0" err="1"/>
              <a:t>rash</a:t>
            </a:r>
            <a:r>
              <a:rPr lang="tr-TR" sz="2400" dirty="0"/>
              <a:t>, ödem, </a:t>
            </a:r>
            <a:r>
              <a:rPr lang="tr-TR" sz="2400" dirty="0" err="1"/>
              <a:t>disfaji</a:t>
            </a:r>
            <a:r>
              <a:rPr lang="tr-TR" sz="2400" dirty="0"/>
              <a:t> ve boğaz ağrısı ile)</a:t>
            </a:r>
          </a:p>
        </p:txBody>
      </p:sp>
    </p:spTree>
    <p:extLst>
      <p:ext uri="{BB962C8B-B14F-4D97-AF65-F5344CB8AC3E}">
        <p14:creationId xmlns:p14="http://schemas.microsoft.com/office/powerpoint/2010/main" val="416056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2046"/>
            <a:ext cx="12192000" cy="241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8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31805" y="205946"/>
            <a:ext cx="3496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İnjeksiyon</a:t>
            </a:r>
            <a:r>
              <a:rPr lang="tr-TR" sz="2400" b="1" dirty="0">
                <a:solidFill>
                  <a:srgbClr val="FF0000"/>
                </a:solidFill>
              </a:rPr>
              <a:t> yeri reaksiyonu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47135" y="1985319"/>
            <a:ext cx="113133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tr-TR" sz="2400" dirty="0"/>
              <a:t>Klinik çalışmalarda ADA ve ETA ile reaksiyon sıklığı %20-37 arasında olmakla birlikte günlük pratikte daha nadirdir.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Genelde hafif veya orta derecede reaksiyon görülmektedir, 7 gün içerisinde düzelmektedir.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İlk 4-8 hafta içerisinde reaksiyonlar daha sıktır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İlaç dozu, uygulama sıklığı ve </a:t>
            </a:r>
            <a:r>
              <a:rPr lang="tr-TR" sz="2400" dirty="0" err="1"/>
              <a:t>nötralizan</a:t>
            </a:r>
            <a:r>
              <a:rPr lang="tr-TR" sz="2400" dirty="0"/>
              <a:t> antikorlarla ilişkisi yoktur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 err="1"/>
              <a:t>Disestazi</a:t>
            </a:r>
            <a:r>
              <a:rPr lang="tr-TR" sz="2400" dirty="0"/>
              <a:t>, morarma, </a:t>
            </a:r>
            <a:r>
              <a:rPr lang="tr-TR" sz="2400" dirty="0" err="1"/>
              <a:t>eritem</a:t>
            </a:r>
            <a:r>
              <a:rPr lang="tr-TR" sz="2400" dirty="0"/>
              <a:t>, kaşıntı, ürtiker görülebilir</a:t>
            </a:r>
          </a:p>
        </p:txBody>
      </p:sp>
    </p:spTree>
    <p:extLst>
      <p:ext uri="{BB962C8B-B14F-4D97-AF65-F5344CB8AC3E}">
        <p14:creationId xmlns:p14="http://schemas.microsoft.com/office/powerpoint/2010/main" val="3104509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35460" y="1416908"/>
            <a:ext cx="433112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tr-TR" sz="2400" dirty="0" err="1"/>
              <a:t>Pnömoni</a:t>
            </a:r>
            <a:endParaRPr lang="tr-TR" sz="2400" dirty="0"/>
          </a:p>
          <a:p>
            <a:pPr marL="400050" indent="-400050">
              <a:buFont typeface="+mj-lt"/>
              <a:buAutoNum type="romanLcPeriod"/>
            </a:pPr>
            <a:r>
              <a:rPr lang="tr-TR" sz="2400" dirty="0" err="1"/>
              <a:t>Selülit</a:t>
            </a:r>
            <a:endParaRPr lang="tr-TR" sz="2400" dirty="0"/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Tüberküloz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 err="1"/>
              <a:t>Herpes-Zoster</a:t>
            </a:r>
            <a:endParaRPr lang="tr-TR" sz="2400" dirty="0"/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Septik </a:t>
            </a:r>
            <a:r>
              <a:rPr lang="tr-TR" sz="2400" dirty="0" err="1"/>
              <a:t>artrit</a:t>
            </a:r>
            <a:endParaRPr lang="tr-TR" sz="2400" dirty="0"/>
          </a:p>
          <a:p>
            <a:pPr marL="400050" indent="-400050">
              <a:buFont typeface="+mj-lt"/>
              <a:buAutoNum type="romanLcPeriod"/>
            </a:pPr>
            <a:r>
              <a:rPr lang="tr-TR" sz="2400" dirty="0" err="1"/>
              <a:t>Prostetik</a:t>
            </a:r>
            <a:r>
              <a:rPr lang="tr-TR" sz="2400" dirty="0"/>
              <a:t> eklem enfeksiyonları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Cerrahi sonrası enfeksiyonlar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 err="1"/>
              <a:t>Divertikülit</a:t>
            </a:r>
            <a:endParaRPr lang="tr-TR" sz="2400" dirty="0"/>
          </a:p>
          <a:p>
            <a:pPr marL="400050" indent="-400050">
              <a:buFont typeface="+mj-lt"/>
              <a:buAutoNum type="romanLcPeriod"/>
            </a:pPr>
            <a:r>
              <a:rPr lang="tr-TR" sz="2400" dirty="0" err="1"/>
              <a:t>Pyelonefrit</a:t>
            </a:r>
            <a:endParaRPr lang="tr-TR" sz="2400" dirty="0"/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Apse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 err="1"/>
              <a:t>Sepsis</a:t>
            </a:r>
            <a:endParaRPr lang="tr-TR" sz="24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313038" y="214184"/>
            <a:ext cx="183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İnfeksiyonlar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738551" y="2710249"/>
            <a:ext cx="331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Meta-analiz;</a:t>
            </a:r>
          </a:p>
          <a:p>
            <a:r>
              <a:rPr lang="tr-TR" dirty="0"/>
              <a:t>Ciddi enfeksiyonda 2x artış</a:t>
            </a:r>
          </a:p>
        </p:txBody>
      </p:sp>
    </p:spTree>
    <p:extLst>
      <p:ext uri="{BB962C8B-B14F-4D97-AF65-F5344CB8AC3E}">
        <p14:creationId xmlns:p14="http://schemas.microsoft.com/office/powerpoint/2010/main" val="3130275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23568" y="115330"/>
            <a:ext cx="1435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Malinite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71849" y="1746422"/>
            <a:ext cx="115143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tr-TR" sz="2400" dirty="0" err="1"/>
              <a:t>Lenfoma</a:t>
            </a:r>
            <a:r>
              <a:rPr lang="tr-TR" sz="2400" dirty="0"/>
              <a:t> riskinde artış (2003 FDA analizi 3.5-6.3 kat)…ARTIS ve NDBRD kayıt kütüklerinde artmış risk saptanmamış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Çoğu </a:t>
            </a:r>
            <a:r>
              <a:rPr lang="tr-TR" sz="2400" dirty="0" err="1"/>
              <a:t>lenfoma</a:t>
            </a:r>
            <a:r>
              <a:rPr lang="tr-TR" sz="2400" dirty="0"/>
              <a:t> olgusu </a:t>
            </a:r>
            <a:r>
              <a:rPr lang="tr-TR" sz="2400" dirty="0" err="1"/>
              <a:t>TNFi</a:t>
            </a:r>
            <a:r>
              <a:rPr lang="tr-TR" sz="2400" dirty="0"/>
              <a:t> 6-24 ay sonra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%15 </a:t>
            </a:r>
            <a:r>
              <a:rPr lang="tr-TR" sz="2400" dirty="0" err="1"/>
              <a:t>Hodgkin</a:t>
            </a:r>
            <a:r>
              <a:rPr lang="tr-TR" sz="2400" dirty="0"/>
              <a:t>, %85 NHL (çoğu </a:t>
            </a:r>
            <a:r>
              <a:rPr lang="tr-TR" sz="2400" dirty="0" err="1"/>
              <a:t>diffüz</a:t>
            </a:r>
            <a:r>
              <a:rPr lang="tr-TR" sz="2400" dirty="0"/>
              <a:t>, </a:t>
            </a:r>
            <a:r>
              <a:rPr lang="tr-TR" sz="2400" dirty="0" err="1"/>
              <a:t>large</a:t>
            </a:r>
            <a:r>
              <a:rPr lang="tr-TR" sz="2400" dirty="0"/>
              <a:t> B hücreli)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 err="1"/>
              <a:t>Metaanaliz</a:t>
            </a:r>
            <a:r>
              <a:rPr lang="tr-TR" sz="2400" dirty="0"/>
              <a:t> (6 çalışma); </a:t>
            </a:r>
            <a:r>
              <a:rPr lang="tr-TR" sz="2400" dirty="0" err="1"/>
              <a:t>Malinite</a:t>
            </a:r>
            <a:r>
              <a:rPr lang="tr-TR" sz="2400" dirty="0"/>
              <a:t> riskinde artış yok, </a:t>
            </a:r>
            <a:r>
              <a:rPr lang="tr-TR" sz="2400" dirty="0" err="1"/>
              <a:t>Non-melanom</a:t>
            </a:r>
            <a:r>
              <a:rPr lang="tr-TR" sz="2400" dirty="0"/>
              <a:t> deri kanserinde artış RR 1.45 (%95GA 1.15-1.85)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ANCA ilişkili </a:t>
            </a:r>
            <a:r>
              <a:rPr lang="tr-TR" sz="2400" dirty="0" err="1"/>
              <a:t>vskülitte</a:t>
            </a:r>
            <a:r>
              <a:rPr lang="tr-TR" sz="2400" dirty="0"/>
              <a:t> ETA (birlikte </a:t>
            </a:r>
            <a:r>
              <a:rPr lang="tr-TR" sz="2400" dirty="0" err="1"/>
              <a:t>CyC</a:t>
            </a:r>
            <a:r>
              <a:rPr lang="tr-TR" sz="2400" dirty="0"/>
              <a:t>) </a:t>
            </a:r>
            <a:r>
              <a:rPr lang="tr-TR" sz="2400" dirty="0" err="1"/>
              <a:t>malinite</a:t>
            </a:r>
            <a:r>
              <a:rPr lang="tr-TR" sz="2400" dirty="0"/>
              <a:t> artmış, </a:t>
            </a:r>
            <a:r>
              <a:rPr lang="tr-TR" sz="2400" dirty="0" err="1"/>
              <a:t>KOAH’da</a:t>
            </a:r>
            <a:r>
              <a:rPr lang="tr-TR" sz="2400" dirty="0"/>
              <a:t> INF ile </a:t>
            </a:r>
            <a:r>
              <a:rPr lang="tr-TR" sz="2400" dirty="0" err="1"/>
              <a:t>solid</a:t>
            </a:r>
            <a:r>
              <a:rPr lang="tr-TR" sz="2400" dirty="0"/>
              <a:t> tümör riski artmış (riskli popülasyona dikkat)</a:t>
            </a:r>
          </a:p>
        </p:txBody>
      </p:sp>
    </p:spTree>
    <p:extLst>
      <p:ext uri="{BB962C8B-B14F-4D97-AF65-F5344CB8AC3E}">
        <p14:creationId xmlns:p14="http://schemas.microsoft.com/office/powerpoint/2010/main" val="3863878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14184" y="182416"/>
            <a:ext cx="1997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Oto-</a:t>
            </a:r>
            <a:r>
              <a:rPr lang="tr-TR" sz="2400" b="1" dirty="0" err="1">
                <a:solidFill>
                  <a:srgbClr val="FF0000"/>
                </a:solidFill>
              </a:rPr>
              <a:t>immünite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2485" y="1659285"/>
            <a:ext cx="112962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tr-TR" sz="2800" dirty="0"/>
              <a:t>ANA %40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800" dirty="0"/>
              <a:t>Ds-DNA %5-10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800" dirty="0"/>
              <a:t>İlaç ilişkili SLE %0.2-0.4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800" dirty="0"/>
              <a:t>ANA veya </a:t>
            </a:r>
            <a:r>
              <a:rPr lang="tr-TR" sz="2800" dirty="0" err="1"/>
              <a:t>ds</a:t>
            </a:r>
            <a:r>
              <a:rPr lang="tr-TR" sz="2800" dirty="0"/>
              <a:t>-DNA pozitifliğinin </a:t>
            </a:r>
            <a:r>
              <a:rPr lang="tr-TR" sz="2800" dirty="0" err="1"/>
              <a:t>toksisiteyi</a:t>
            </a:r>
            <a:r>
              <a:rPr lang="tr-TR" sz="2800" dirty="0"/>
              <a:t> </a:t>
            </a:r>
            <a:r>
              <a:rPr lang="tr-TR" sz="2800" dirty="0" err="1"/>
              <a:t>predikte</a:t>
            </a:r>
            <a:r>
              <a:rPr lang="tr-TR" sz="2800" dirty="0"/>
              <a:t> etmiyor, rutin </a:t>
            </a:r>
            <a:r>
              <a:rPr lang="tr-TR" sz="2800" dirty="0" err="1"/>
              <a:t>monitorizasyon</a:t>
            </a:r>
            <a:r>
              <a:rPr lang="tr-TR" sz="2800" dirty="0"/>
              <a:t> önerilmemektedir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800" dirty="0" err="1"/>
              <a:t>Diskoid</a:t>
            </a:r>
            <a:r>
              <a:rPr lang="tr-TR" sz="2800" dirty="0"/>
              <a:t> </a:t>
            </a:r>
            <a:r>
              <a:rPr lang="tr-TR" sz="2800" dirty="0" err="1"/>
              <a:t>rash</a:t>
            </a:r>
            <a:r>
              <a:rPr lang="tr-TR" sz="2800" dirty="0"/>
              <a:t>, SCL, </a:t>
            </a:r>
            <a:r>
              <a:rPr lang="tr-TR" sz="2800" dirty="0" err="1"/>
              <a:t>hipersensitivite</a:t>
            </a:r>
            <a:r>
              <a:rPr lang="tr-TR" sz="2800" dirty="0"/>
              <a:t> </a:t>
            </a:r>
            <a:r>
              <a:rPr lang="tr-TR" sz="2800" dirty="0" err="1"/>
              <a:t>vasküliti</a:t>
            </a:r>
            <a:r>
              <a:rPr lang="tr-TR" sz="2800" dirty="0"/>
              <a:t>, ateş, </a:t>
            </a:r>
            <a:r>
              <a:rPr lang="tr-TR" sz="2800" dirty="0" err="1"/>
              <a:t>serozit</a:t>
            </a:r>
            <a:r>
              <a:rPr lang="tr-TR" sz="2800" dirty="0"/>
              <a:t>, </a:t>
            </a:r>
            <a:r>
              <a:rPr lang="tr-TR" sz="2800" dirty="0" err="1"/>
              <a:t>sitopeni</a:t>
            </a:r>
            <a:r>
              <a:rPr lang="tr-TR" sz="2800" dirty="0"/>
              <a:t>, </a:t>
            </a:r>
            <a:r>
              <a:rPr lang="tr-TR" sz="2800" dirty="0" err="1"/>
              <a:t>poliartrit</a:t>
            </a:r>
            <a:r>
              <a:rPr lang="tr-TR" sz="2800" dirty="0"/>
              <a:t> gelişebilir</a:t>
            </a:r>
          </a:p>
          <a:p>
            <a:pPr marL="400050" indent="-400050">
              <a:buFont typeface="+mj-lt"/>
              <a:buAutoNum type="romanLcPeriod"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696137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59391" y="251670"/>
            <a:ext cx="245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Demyelizan</a:t>
            </a:r>
            <a:r>
              <a:rPr lang="tr-TR" b="1" dirty="0">
                <a:solidFill>
                  <a:srgbClr val="FF0000"/>
                </a:solidFill>
              </a:rPr>
              <a:t> Sendromlar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93615" y="1375794"/>
            <a:ext cx="45316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tr-TR" dirty="0" err="1"/>
              <a:t>Multiple</a:t>
            </a:r>
            <a:r>
              <a:rPr lang="tr-TR" dirty="0"/>
              <a:t> skleroz</a:t>
            </a:r>
          </a:p>
          <a:p>
            <a:pPr marL="400050" indent="-400050">
              <a:buFont typeface="+mj-lt"/>
              <a:buAutoNum type="romanLcPeriod"/>
            </a:pPr>
            <a:r>
              <a:rPr lang="tr-TR" dirty="0"/>
              <a:t>Optik </a:t>
            </a:r>
            <a:r>
              <a:rPr lang="tr-TR" dirty="0" err="1"/>
              <a:t>nörit</a:t>
            </a:r>
            <a:endParaRPr lang="tr-TR" dirty="0"/>
          </a:p>
          <a:p>
            <a:pPr marL="400050" indent="-400050">
              <a:buFont typeface="+mj-lt"/>
              <a:buAutoNum type="romanLcPeriod"/>
            </a:pPr>
            <a:r>
              <a:rPr lang="tr-TR" dirty="0" err="1"/>
              <a:t>Ensefalit</a:t>
            </a:r>
            <a:endParaRPr lang="tr-TR" dirty="0"/>
          </a:p>
          <a:p>
            <a:pPr marL="400050" indent="-400050">
              <a:buFont typeface="+mj-lt"/>
              <a:buAutoNum type="romanLcPeriod"/>
            </a:pPr>
            <a:r>
              <a:rPr lang="tr-TR" dirty="0" err="1"/>
              <a:t>Myelit</a:t>
            </a:r>
            <a:endParaRPr lang="tr-TR" dirty="0"/>
          </a:p>
          <a:p>
            <a:pPr marL="400050" indent="-400050">
              <a:buFont typeface="+mj-lt"/>
              <a:buAutoNum type="romanLcPeriod"/>
            </a:pPr>
            <a:r>
              <a:rPr lang="tr-TR" dirty="0"/>
              <a:t>GBS</a:t>
            </a:r>
          </a:p>
          <a:p>
            <a:pPr marL="400050" indent="-400050">
              <a:buFont typeface="+mj-lt"/>
              <a:buAutoNum type="romanLcPeriod"/>
            </a:pPr>
            <a:r>
              <a:rPr lang="tr-TR" dirty="0"/>
              <a:t>Kronik </a:t>
            </a:r>
            <a:r>
              <a:rPr lang="tr-TR" dirty="0" err="1"/>
              <a:t>inflamtuar</a:t>
            </a:r>
            <a:r>
              <a:rPr lang="tr-TR" dirty="0"/>
              <a:t> </a:t>
            </a:r>
            <a:r>
              <a:rPr lang="tr-TR" dirty="0" err="1"/>
              <a:t>demyelizan</a:t>
            </a:r>
            <a:r>
              <a:rPr lang="tr-TR" dirty="0"/>
              <a:t> </a:t>
            </a:r>
            <a:r>
              <a:rPr lang="tr-TR" dirty="0" err="1"/>
              <a:t>polinöropati</a:t>
            </a:r>
            <a:endParaRPr lang="tr-TR" dirty="0"/>
          </a:p>
          <a:p>
            <a:pPr marL="400050" indent="-400050">
              <a:buFont typeface="+mj-lt"/>
              <a:buAutoNum type="romanLcPeriod"/>
            </a:pPr>
            <a:r>
              <a:rPr lang="tr-TR" dirty="0"/>
              <a:t>Nöbet</a:t>
            </a:r>
          </a:p>
          <a:p>
            <a:pPr marL="400050" indent="-400050">
              <a:buFont typeface="+mj-lt"/>
              <a:buAutoNum type="romanLcPeriod"/>
            </a:pPr>
            <a:r>
              <a:rPr lang="tr-TR" dirty="0" err="1"/>
              <a:t>Lökoensefelopati</a:t>
            </a:r>
            <a:endParaRPr lang="tr-TR" dirty="0"/>
          </a:p>
          <a:p>
            <a:pPr marL="400050" indent="-400050">
              <a:buFont typeface="+mj-lt"/>
              <a:buAutoNum type="romanL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953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89470" y="214184"/>
            <a:ext cx="2966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TNF etki mekanizması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89470" y="1298821"/>
            <a:ext cx="116153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tr-TR" sz="2400" dirty="0"/>
              <a:t>TNF alfa asıl olarak </a:t>
            </a:r>
            <a:r>
              <a:rPr lang="tr-TR" sz="2400" dirty="0" err="1"/>
              <a:t>monosit</a:t>
            </a:r>
            <a:r>
              <a:rPr lang="tr-TR" sz="2400" dirty="0"/>
              <a:t>/</a:t>
            </a:r>
            <a:r>
              <a:rPr lang="tr-TR" sz="2400" dirty="0" err="1"/>
              <a:t>makrofajlarda</a:t>
            </a:r>
            <a:r>
              <a:rPr lang="tr-TR" sz="2400" dirty="0"/>
              <a:t> üretilir, ancak diğer hücrelerde de üretimi vardır (T hücresi, B hücresi, </a:t>
            </a:r>
            <a:r>
              <a:rPr lang="tr-TR" sz="2400" dirty="0" err="1"/>
              <a:t>Fibroblast</a:t>
            </a:r>
            <a:r>
              <a:rPr lang="tr-TR" sz="2400" dirty="0"/>
              <a:t>, </a:t>
            </a:r>
            <a:r>
              <a:rPr lang="tr-TR" sz="2400" dirty="0" err="1"/>
              <a:t>mast</a:t>
            </a:r>
            <a:r>
              <a:rPr lang="tr-TR" sz="2400" dirty="0"/>
              <a:t> hücresi gibi)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TNF ve TNFR; hücre aktivasyonu ve </a:t>
            </a:r>
            <a:r>
              <a:rPr lang="tr-TR" sz="2400" dirty="0" err="1"/>
              <a:t>apoptosisin</a:t>
            </a:r>
            <a:r>
              <a:rPr lang="tr-TR" sz="2400" dirty="0"/>
              <a:t> düzenlenmesinde görevli bir ailenin üyesidir (Fas/</a:t>
            </a:r>
            <a:r>
              <a:rPr lang="tr-TR" sz="2400" dirty="0" err="1"/>
              <a:t>Fasligand</a:t>
            </a:r>
            <a:r>
              <a:rPr lang="tr-TR" sz="2400" dirty="0"/>
              <a:t>, CD40/CD40 </a:t>
            </a:r>
            <a:r>
              <a:rPr lang="tr-TR" sz="2400" dirty="0" err="1"/>
              <a:t>ligand</a:t>
            </a:r>
            <a:r>
              <a:rPr lang="tr-TR" sz="2400" dirty="0"/>
              <a:t>)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TNF-alfa hücre içerisinde yapılır, TNF-alfa </a:t>
            </a:r>
            <a:r>
              <a:rPr lang="tr-TR" sz="2400" dirty="0" err="1"/>
              <a:t>coverting</a:t>
            </a:r>
            <a:r>
              <a:rPr lang="tr-TR" sz="2400" dirty="0"/>
              <a:t> enzim tarafından </a:t>
            </a:r>
            <a:r>
              <a:rPr lang="tr-TR" sz="2400" dirty="0" err="1"/>
              <a:t>prekürsör</a:t>
            </a:r>
            <a:r>
              <a:rPr lang="tr-TR" sz="2400" dirty="0"/>
              <a:t> form kesilir ve </a:t>
            </a:r>
            <a:r>
              <a:rPr lang="tr-TR" sz="2400" dirty="0" err="1"/>
              <a:t>soluble</a:t>
            </a:r>
            <a:r>
              <a:rPr lang="tr-TR" sz="2400" dirty="0"/>
              <a:t> biyolojik aktif form üretilmiş olur, aktif formunda </a:t>
            </a:r>
            <a:r>
              <a:rPr lang="tr-TR" sz="2400" dirty="0" err="1"/>
              <a:t>homotrimer</a:t>
            </a:r>
            <a:r>
              <a:rPr lang="tr-TR" sz="2400" dirty="0"/>
              <a:t> şeklindedir. 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TNF-alfa ve TNF-beta (</a:t>
            </a:r>
            <a:r>
              <a:rPr lang="tr-TR" sz="2400" dirty="0" err="1"/>
              <a:t>lenfotoksin</a:t>
            </a:r>
            <a:r>
              <a:rPr lang="tr-TR" sz="2400" dirty="0"/>
              <a:t>-alfa) eşit olarak birçok hücrede bulunan reseptörler olan TNFR1 (p55, CD120a) ve TNFR2 (p75, CD120b) bağlanır.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 err="1"/>
              <a:t>TNFR’in</a:t>
            </a:r>
            <a:r>
              <a:rPr lang="tr-TR" sz="2400" dirty="0"/>
              <a:t> aynı zamanda </a:t>
            </a:r>
            <a:r>
              <a:rPr lang="tr-TR" sz="2400" dirty="0" err="1"/>
              <a:t>ekstrasellüler</a:t>
            </a:r>
            <a:r>
              <a:rPr lang="tr-TR" sz="2400" dirty="0"/>
              <a:t> bir parçası da vardır, bu parçada da kesilip serbest hale gelebilir, buna </a:t>
            </a:r>
            <a:r>
              <a:rPr lang="tr-TR" sz="2400" dirty="0" err="1"/>
              <a:t>soluble</a:t>
            </a:r>
            <a:r>
              <a:rPr lang="tr-TR" sz="2400" dirty="0"/>
              <a:t> TNFR denir, fonksiyonu asıl olarak </a:t>
            </a:r>
            <a:r>
              <a:rPr lang="tr-TR" sz="2400" dirty="0" err="1"/>
              <a:t>inhibisyondur</a:t>
            </a:r>
            <a:r>
              <a:rPr lang="tr-TR" sz="2400" dirty="0"/>
              <a:t>.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 err="1"/>
              <a:t>Soluble</a:t>
            </a:r>
            <a:r>
              <a:rPr lang="tr-TR" sz="2400" dirty="0"/>
              <a:t> </a:t>
            </a:r>
            <a:r>
              <a:rPr lang="tr-TR" sz="2400" dirty="0" err="1"/>
              <a:t>TNF’nin</a:t>
            </a:r>
            <a:r>
              <a:rPr lang="tr-TR" sz="2400" dirty="0"/>
              <a:t> fizyolojik aktivitelerinin çoğu TNFR1 reseptörü üzerinden olurken, TNFR2 </a:t>
            </a:r>
            <a:r>
              <a:rPr lang="tr-TR" sz="2400" dirty="0" err="1"/>
              <a:t>ligand</a:t>
            </a:r>
            <a:r>
              <a:rPr lang="tr-TR" sz="2400" dirty="0"/>
              <a:t> bağlanmasından daha fazla sorumludur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1789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11" y="1156061"/>
            <a:ext cx="10082178" cy="54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5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863" y="1411544"/>
            <a:ext cx="6791937" cy="42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27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4" y="2400571"/>
            <a:ext cx="12092052" cy="2385611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89470" y="345989"/>
            <a:ext cx="2454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TNFi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endikasyonları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486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958" y="1258689"/>
            <a:ext cx="5725297" cy="4804312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81232" y="140043"/>
            <a:ext cx="2182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TNFi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vs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Mtx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0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38898" y="86609"/>
            <a:ext cx="2364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Adalimumab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38898" y="1622854"/>
            <a:ext cx="116063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tr-TR" sz="2400" dirty="0"/>
              <a:t>2002’de onay aldı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İnsan IgG1 karşı gelişmiş </a:t>
            </a:r>
            <a:r>
              <a:rPr lang="tr-TR" sz="2400" dirty="0" err="1"/>
              <a:t>mAb</a:t>
            </a:r>
            <a:endParaRPr lang="tr-TR" sz="2400" dirty="0"/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Yarı ömrü 10-20 gün (ortalama 14 gün)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40 mg/2 haftada bir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Maksimum konsantrasyonuna 131 (56) saatte ulaşıyor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Dolaşan ve hücreye bağlı TNF-alfaya bağlanır ve p55 ve p75 reseptörü ile ilişkisini bloke eder, </a:t>
            </a:r>
            <a:r>
              <a:rPr lang="tr-TR" sz="2400" dirty="0" err="1"/>
              <a:t>lenfotoksine</a:t>
            </a:r>
            <a:r>
              <a:rPr lang="tr-TR" sz="2400" dirty="0"/>
              <a:t> etkisi yok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TNF eksprese </a:t>
            </a:r>
            <a:r>
              <a:rPr lang="tr-TR" sz="2400" dirty="0" err="1"/>
              <a:t>edenhücrelerde</a:t>
            </a:r>
            <a:r>
              <a:rPr lang="tr-TR" sz="2400" dirty="0"/>
              <a:t> </a:t>
            </a:r>
            <a:r>
              <a:rPr lang="tr-TR" sz="2400" dirty="0" err="1"/>
              <a:t>lizisi</a:t>
            </a:r>
            <a:r>
              <a:rPr lang="tr-TR" sz="2400" dirty="0"/>
              <a:t> indükler (</a:t>
            </a:r>
            <a:r>
              <a:rPr lang="tr-TR" sz="2400" dirty="0" err="1"/>
              <a:t>kompleman</a:t>
            </a:r>
            <a:r>
              <a:rPr lang="tr-TR" sz="2400" dirty="0"/>
              <a:t> aracılı)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Beraberinde </a:t>
            </a:r>
            <a:r>
              <a:rPr lang="tr-TR" sz="2400" dirty="0" err="1"/>
              <a:t>Mtx</a:t>
            </a:r>
            <a:r>
              <a:rPr lang="tr-TR" sz="2400" dirty="0"/>
              <a:t> kullanımı </a:t>
            </a:r>
            <a:r>
              <a:rPr lang="tr-TR" sz="2400" dirty="0" err="1"/>
              <a:t>kliriensini</a:t>
            </a:r>
            <a:r>
              <a:rPr lang="tr-TR" sz="2400" dirty="0"/>
              <a:t> %29-44 oranında azaltır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Böbrek ve karaciğer yetmezliğinde </a:t>
            </a:r>
            <a:r>
              <a:rPr lang="tr-TR" sz="2400" dirty="0" err="1"/>
              <a:t>farmakokinetikteki</a:t>
            </a:r>
            <a:r>
              <a:rPr lang="tr-TR" sz="2400" dirty="0"/>
              <a:t> değişiklik bilinmemektedir.</a:t>
            </a:r>
          </a:p>
        </p:txBody>
      </p:sp>
    </p:spTree>
    <p:extLst>
      <p:ext uri="{BB962C8B-B14F-4D97-AF65-F5344CB8AC3E}">
        <p14:creationId xmlns:p14="http://schemas.microsoft.com/office/powerpoint/2010/main" val="70579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31805" y="115330"/>
            <a:ext cx="1798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Etanercept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31805" y="1600361"/>
            <a:ext cx="117954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tr-TR" sz="2400" dirty="0"/>
              <a:t>1999 yılında onay aldı (RA)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 err="1"/>
              <a:t>IgG’nin</a:t>
            </a:r>
            <a:r>
              <a:rPr lang="tr-TR" sz="2400" dirty="0"/>
              <a:t> </a:t>
            </a:r>
            <a:r>
              <a:rPr lang="tr-TR" sz="2400" dirty="0" err="1"/>
              <a:t>Fc</a:t>
            </a:r>
            <a:r>
              <a:rPr lang="tr-TR" sz="2400" dirty="0"/>
              <a:t> parçası ile iki TNFR2 link oluşturduğu </a:t>
            </a:r>
            <a:r>
              <a:rPr lang="tr-TR" sz="2400" dirty="0" err="1"/>
              <a:t>dimerik</a:t>
            </a:r>
            <a:r>
              <a:rPr lang="tr-TR" sz="2400" dirty="0"/>
              <a:t> füzyon molekülüdür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İki dolaşan veya </a:t>
            </a:r>
            <a:r>
              <a:rPr lang="tr-TR" sz="2400" dirty="0" err="1"/>
              <a:t>hücereye</a:t>
            </a:r>
            <a:r>
              <a:rPr lang="tr-TR" sz="2400" dirty="0"/>
              <a:t> bağlı TNF-alfa </a:t>
            </a:r>
            <a:r>
              <a:rPr lang="tr-TR" sz="2400" dirty="0" err="1"/>
              <a:t>molokülünü</a:t>
            </a:r>
            <a:r>
              <a:rPr lang="tr-TR" sz="2400" dirty="0"/>
              <a:t> bağlama kapasitesine sahiptir ve TNF-alfa ve TNF-Betanın (</a:t>
            </a:r>
            <a:r>
              <a:rPr lang="tr-TR" sz="2400" dirty="0" err="1"/>
              <a:t>lenfotoksin</a:t>
            </a:r>
            <a:r>
              <a:rPr lang="tr-TR" sz="2400" dirty="0"/>
              <a:t>) TNFR bağlanmasını </a:t>
            </a:r>
            <a:r>
              <a:rPr lang="tr-TR" sz="2400" dirty="0" err="1"/>
              <a:t>inhibe</a:t>
            </a:r>
            <a:r>
              <a:rPr lang="tr-TR" sz="2400" dirty="0"/>
              <a:t> eder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 err="1"/>
              <a:t>mAb</a:t>
            </a:r>
            <a:r>
              <a:rPr lang="tr-TR" sz="2400" dirty="0"/>
              <a:t> aksine, TNF eksprese eden hücrelerde </a:t>
            </a:r>
            <a:r>
              <a:rPr lang="tr-TR" sz="2400" dirty="0" err="1"/>
              <a:t>lizis</a:t>
            </a:r>
            <a:r>
              <a:rPr lang="tr-TR" sz="2400" dirty="0"/>
              <a:t> veya </a:t>
            </a:r>
            <a:r>
              <a:rPr lang="tr-TR" sz="2400" dirty="0" err="1"/>
              <a:t>apoptozisi</a:t>
            </a:r>
            <a:r>
              <a:rPr lang="tr-TR" sz="2400" dirty="0"/>
              <a:t> indüklemez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Yarı ömrü 102 (30 saat), 4.1-12.5 gün arası. 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50 mg/hafta veya 25 mg/haftada 2 defa kullanılması ile stabil serum konsantrasyonuna ulaşılır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Dolaşımdan nasıl temizlendiği net değil (muhtemelen </a:t>
            </a:r>
            <a:r>
              <a:rPr lang="tr-TR" sz="2400" dirty="0" err="1"/>
              <a:t>Fc’nin</a:t>
            </a:r>
            <a:r>
              <a:rPr lang="tr-TR" sz="2400" dirty="0"/>
              <a:t> RES bağlanması ile)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 err="1"/>
              <a:t>Mtx</a:t>
            </a:r>
            <a:r>
              <a:rPr lang="tr-TR" sz="2400" dirty="0"/>
              <a:t> kullanımı </a:t>
            </a:r>
            <a:r>
              <a:rPr lang="tr-TR" sz="2400" dirty="0" err="1"/>
              <a:t>etanerceptin</a:t>
            </a:r>
            <a:r>
              <a:rPr lang="tr-TR" sz="2400" dirty="0"/>
              <a:t> </a:t>
            </a:r>
            <a:r>
              <a:rPr lang="tr-TR" sz="2400" dirty="0" err="1"/>
              <a:t>farmakonietiğine</a:t>
            </a:r>
            <a:r>
              <a:rPr lang="tr-TR" sz="2400" dirty="0"/>
              <a:t> etkide bulunmaz</a:t>
            </a:r>
          </a:p>
          <a:p>
            <a:pPr marL="400050" indent="-400050">
              <a:buFont typeface="+mj-lt"/>
              <a:buAutoNum type="romanLcPeriod"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39351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1113</Words>
  <Application>Microsoft Macintosh PowerPoint</Application>
  <PresentationFormat>Widescreen</PresentationFormat>
  <Paragraphs>122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Burak Ayan</cp:lastModifiedBy>
  <cp:revision>24</cp:revision>
  <dcterms:created xsi:type="dcterms:W3CDTF">2022-02-14T08:26:58Z</dcterms:created>
  <dcterms:modified xsi:type="dcterms:W3CDTF">2022-02-15T09:42:34Z</dcterms:modified>
</cp:coreProperties>
</file>