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0" r:id="rId5"/>
    <p:sldId id="261" r:id="rId6"/>
    <p:sldId id="262" r:id="rId7"/>
    <p:sldId id="263" r:id="rId8"/>
    <p:sldId id="275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  <p:sldId id="277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91AEE4-3AC7-4A86-8095-9289A75B2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F376E2F-C127-4EEC-B855-0758629DF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6668153-9661-4C70-9415-E853287A8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277043A-4A8C-44C6-B9F1-3B1E4C8C7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119679-5225-4B12-BE0C-531C9DA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8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78320-DB00-4764-95C3-FE4E7BB41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6ED1149-2301-4179-B72C-856241BA0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17262A-4DBE-40F0-AE3C-F8A005E0C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D0C503-AFB2-4914-8E65-909EA60C4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9A9EFB7-9EE3-4865-8763-8DD803D56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5F1C73D-EB85-48CD-84FD-96FA8521A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56E672AD-84FA-4499-B877-047F3D5FB9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CA8E4CB-6B35-4DC3-A878-77279573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64E7861-245B-4BD7-A6F4-1D073F6E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2E3651E-CCC3-41CD-BF42-643BDF8FF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0EA895-ABB9-4E91-BE36-BC608230B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84DB57-A219-4EF7-B04C-1A1AA1720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5E07C51-6F14-4852-8EBF-E7718BFB7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EB81B8-92B8-45FE-8620-64116CC67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0BAF7A-6580-4E4B-ADBF-8EF2638C1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0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0C300A-8BA7-4B23-8294-1CECDCF83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3739EDE-DACB-4538-92BA-D62EDB498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0AD8123-8E08-48AC-82BA-0A708CFF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9E029A0-403D-47B9-BDB2-BBD10262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0D8EFBE-2879-4735-A2E9-7620A6418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22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148DBD-3313-4EB9-B71B-708902FEB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AEBFD2-533A-43D6-85A8-9117C5BF1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22FECD7-DEFB-420E-8654-E5729B26A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F077CC-EBC1-465E-AB8F-BE79E724A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FC55DA7-C630-4C93-ADB7-BC97F6008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BC6A239-69F9-4A25-BC58-0DB503DAF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24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801172-A1B4-4912-ACDD-1219D8AA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0012ACC-9EC3-40F0-93B3-8895EBF87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02F7BBC-FB6A-4F75-B9BF-4F20C92808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609C894-4385-44ED-B563-245334FF8B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73D35CF-7D08-481A-A85E-46A46A698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5F8C052-235D-470F-B356-6D61F5C6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6D96E1F-B083-48B1-9AB9-717405D4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693198D-0305-4973-9E2A-470C5DFB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5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200624-2B36-4063-BBBA-E8805B800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4156985C-31EB-4161-9C18-3A8B8ADD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CCCF528-5F9F-4B8F-ABBD-A3D81241A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39609E4-5DC1-4611-9DED-91CFD7042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1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68DDD74-B365-4B10-8F67-8D5D22C9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B68985C-41F9-40CB-BF78-E0094D4A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4A02468A-3F28-4B1B-8102-47A25FDA8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0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EED27C-DFEB-4DCB-AC3F-89FD8690A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8D0A506-5DFE-4872-AD44-2A80611AF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5B199D1-3811-47D8-8281-B0D609A6E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63ED92D-4EE7-4DE0-BF6D-8AAD9E1FA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CE4DAE0-2EEB-4099-8B88-458D159FB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C370BEA-3AB4-48F1-920D-2C8786BC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2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320697-9014-4DB5-8F9B-1AA2E24A4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E544864E-BDB9-47FB-B2F1-728C2085FB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D119020-BEDA-4861-8FC2-627EA95C3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8855BAF-2EF6-4454-8C5D-CA624AD16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DF88E5E-9F84-4DCC-9DD9-40597E6E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1C76D64-64DD-478E-AA3C-F7CADFB99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97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76A9901D-52EE-4C4E-AB0D-452237F5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9B185CE-3EFA-4146-B218-18A5CF237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F124525-BA6A-4CE9-8527-61E681EACD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E4655-81C5-4D2C-96D0-426C20292C5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8CE86D-CB03-4942-BB6B-37259B078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3C7C9D-2803-461A-80AD-AA281C81EB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3FFD-1B54-4EEE-ABA8-55BD7767B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F14A1A-1C6C-48D4-99A3-EECAECB68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1293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srgbClr val="0070C0"/>
                </a:solidFill>
              </a:rPr>
              <a:t>İlaçlara Bağlı Karaciğer Fonksiyon Testlerinde Bozulmalar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0EAA50C-0223-48E7-9BDB-75E3A7995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4587"/>
            <a:ext cx="9144000" cy="1655762"/>
          </a:xfrm>
        </p:spPr>
        <p:txBody>
          <a:bodyPr/>
          <a:lstStyle/>
          <a:p>
            <a:r>
              <a:rPr lang="tr-TR" dirty="0"/>
              <a:t>Dr. Onur Keskin</a:t>
            </a:r>
          </a:p>
          <a:p>
            <a:r>
              <a:rPr lang="tr-TR" dirty="0"/>
              <a:t>Hacettepe Üniversitesi Tıp Fakültesi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086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76006E71-1DE2-49DB-BE3D-B9B59524D30A}"/>
              </a:ext>
            </a:extLst>
          </p:cNvPr>
          <p:cNvSpPr txBox="1"/>
          <p:nvPr/>
        </p:nvSpPr>
        <p:spPr>
          <a:xfrm>
            <a:off x="838200" y="1508289"/>
            <a:ext cx="3312382" cy="2426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Klinik </a:t>
            </a:r>
            <a:r>
              <a:rPr lang="tr-TR" sz="2400" b="1" dirty="0" err="1">
                <a:solidFill>
                  <a:srgbClr val="FF0000"/>
                </a:solidFill>
              </a:rPr>
              <a:t>prezentasyon</a:t>
            </a:r>
            <a:endParaRPr lang="en-US" sz="2400" b="1" dirty="0">
              <a:solidFill>
                <a:srgbClr val="FF0000"/>
              </a:solidFill>
            </a:endParaRPr>
          </a:p>
          <a:p>
            <a:pPr algn="just">
              <a:lnSpc>
                <a:spcPct val="250000"/>
              </a:lnSpc>
            </a:pPr>
            <a:r>
              <a:rPr lang="en-US" dirty="0"/>
              <a:t>• </a:t>
            </a:r>
            <a:r>
              <a:rPr lang="en-US" dirty="0" err="1"/>
              <a:t>Hepato</a:t>
            </a:r>
            <a:r>
              <a:rPr lang="tr-TR" dirty="0" err="1"/>
              <a:t>selüler</a:t>
            </a:r>
            <a:r>
              <a:rPr lang="en-US" dirty="0"/>
              <a:t> (</a:t>
            </a:r>
            <a:r>
              <a:rPr lang="tr-TR" dirty="0" err="1"/>
              <a:t>sitotoksik</a:t>
            </a:r>
            <a:r>
              <a:rPr lang="en-US" dirty="0"/>
              <a:t>) </a:t>
            </a:r>
            <a:r>
              <a:rPr lang="tr-TR" dirty="0"/>
              <a:t>hasar</a:t>
            </a:r>
            <a:endParaRPr lang="en-US" dirty="0"/>
          </a:p>
          <a:p>
            <a:pPr algn="just">
              <a:lnSpc>
                <a:spcPct val="250000"/>
              </a:lnSpc>
            </a:pPr>
            <a:r>
              <a:rPr lang="en-US" dirty="0"/>
              <a:t>• </a:t>
            </a:r>
            <a:r>
              <a:rPr lang="tr-TR" dirty="0" err="1"/>
              <a:t>Kolestatik</a:t>
            </a:r>
            <a:r>
              <a:rPr lang="tr-TR" dirty="0"/>
              <a:t> hasar</a:t>
            </a:r>
            <a:endParaRPr lang="en-US" dirty="0"/>
          </a:p>
          <a:p>
            <a:pPr algn="just">
              <a:lnSpc>
                <a:spcPct val="250000"/>
              </a:lnSpc>
            </a:pPr>
            <a:r>
              <a:rPr lang="en-US" dirty="0"/>
              <a:t>• Mi</a:t>
            </a:r>
            <a:r>
              <a:rPr lang="tr-TR" dirty="0" err="1"/>
              <a:t>ks</a:t>
            </a:r>
            <a:r>
              <a:rPr lang="tr-TR" dirty="0"/>
              <a:t> hasar</a:t>
            </a:r>
            <a:endParaRPr lang="en-US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DE5CEF0-BD53-484D-AE9B-D2EFBA6D7920}"/>
              </a:ext>
            </a:extLst>
          </p:cNvPr>
          <p:cNvSpPr txBox="1"/>
          <p:nvPr/>
        </p:nvSpPr>
        <p:spPr>
          <a:xfrm>
            <a:off x="4610345" y="1508289"/>
            <a:ext cx="39230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err="1">
                <a:solidFill>
                  <a:srgbClr val="FF0000"/>
                </a:solidFill>
              </a:rPr>
              <a:t>Hepatotoksisite</a:t>
            </a:r>
            <a:r>
              <a:rPr lang="tr-TR" sz="2400" b="1" dirty="0">
                <a:solidFill>
                  <a:srgbClr val="FF0000"/>
                </a:solidFill>
              </a:rPr>
              <a:t> mekanizması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dirty="0"/>
              <a:t>• </a:t>
            </a:r>
            <a:r>
              <a:rPr lang="tr-TR" dirty="0"/>
              <a:t>Öngörülebilir (ör. </a:t>
            </a:r>
            <a:r>
              <a:rPr lang="tr-TR" dirty="0" err="1"/>
              <a:t>Asetaminofen</a:t>
            </a:r>
            <a:r>
              <a:rPr lang="tr-TR" dirty="0"/>
              <a:t>)</a:t>
            </a:r>
          </a:p>
          <a:p>
            <a:endParaRPr lang="tr-TR" dirty="0"/>
          </a:p>
          <a:p>
            <a:endParaRPr lang="en-US" dirty="0"/>
          </a:p>
          <a:p>
            <a:r>
              <a:rPr lang="en-US" dirty="0"/>
              <a:t>• Idi</a:t>
            </a:r>
            <a:r>
              <a:rPr lang="tr-TR" dirty="0"/>
              <a:t>y</a:t>
            </a:r>
            <a:r>
              <a:rPr lang="en-US" dirty="0" err="1"/>
              <a:t>os</a:t>
            </a:r>
            <a:r>
              <a:rPr lang="tr-TR" dirty="0" err="1"/>
              <a:t>enkrazik</a:t>
            </a:r>
            <a:endParaRPr lang="en-US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B9C9D89-4CCC-42F5-80D3-98A528DDAC91}"/>
              </a:ext>
            </a:extLst>
          </p:cNvPr>
          <p:cNvSpPr txBox="1"/>
          <p:nvPr/>
        </p:nvSpPr>
        <p:spPr>
          <a:xfrm>
            <a:off x="8993170" y="1508289"/>
            <a:ext cx="257628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Histolojik bulgular 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Hepatit</a:t>
            </a:r>
            <a:endParaRPr lang="tr-TR" dirty="0"/>
          </a:p>
          <a:p>
            <a:endParaRPr lang="en-US" dirty="0"/>
          </a:p>
          <a:p>
            <a:r>
              <a:rPr lang="en-US" dirty="0"/>
              <a:t>• </a:t>
            </a:r>
            <a:r>
              <a:rPr lang="tr-TR" dirty="0"/>
              <a:t>   </a:t>
            </a:r>
            <a:r>
              <a:rPr lang="tr-TR" dirty="0" err="1"/>
              <a:t>Kolestaz</a:t>
            </a:r>
            <a:endParaRPr lang="tr-TR" dirty="0"/>
          </a:p>
          <a:p>
            <a:endParaRPr lang="en-US" dirty="0"/>
          </a:p>
          <a:p>
            <a:r>
              <a:rPr lang="en-US" dirty="0"/>
              <a:t>• </a:t>
            </a:r>
            <a:r>
              <a:rPr lang="tr-TR" dirty="0"/>
              <a:t>   </a:t>
            </a:r>
            <a:r>
              <a:rPr lang="en-US" dirty="0" err="1"/>
              <a:t>Steato</a:t>
            </a:r>
            <a:r>
              <a:rPr lang="tr-TR" dirty="0"/>
              <a:t>z</a:t>
            </a:r>
            <a:r>
              <a:rPr lang="en-US" dirty="0"/>
              <a:t>is</a:t>
            </a:r>
            <a:r>
              <a:rPr lang="tr-TR" dirty="0"/>
              <a:t> (yağlanma)</a:t>
            </a:r>
            <a:endParaRPr lang="en-US" dirty="0"/>
          </a:p>
        </p:txBody>
      </p:sp>
      <p:sp>
        <p:nvSpPr>
          <p:cNvPr id="5" name="Unvan 1">
            <a:extLst>
              <a:ext uri="{FF2B5EF4-FFF2-40B4-BE49-F238E27FC236}">
                <a16:creationId xmlns:a16="http://schemas.microsoft.com/office/drawing/2014/main" id="{F914B6D9-7038-484E-B837-E535313D7765}"/>
              </a:ext>
            </a:extLst>
          </p:cNvPr>
          <p:cNvSpPr txBox="1">
            <a:spLocks/>
          </p:cNvSpPr>
          <p:nvPr/>
        </p:nvSpPr>
        <p:spPr>
          <a:xfrm>
            <a:off x="838200" y="395927"/>
            <a:ext cx="10515600" cy="6881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b="1" dirty="0">
                <a:solidFill>
                  <a:schemeClr val="bg1"/>
                </a:solidFill>
              </a:rPr>
              <a:t>                               </a:t>
            </a:r>
            <a:r>
              <a:rPr lang="tr-TR" dirty="0">
                <a:solidFill>
                  <a:srgbClr val="FFFF00"/>
                </a:solidFill>
              </a:rPr>
              <a:t>Sınıflama</a:t>
            </a:r>
          </a:p>
        </p:txBody>
      </p:sp>
    </p:spTree>
    <p:extLst>
      <p:ext uri="{BB962C8B-B14F-4D97-AF65-F5344CB8AC3E}">
        <p14:creationId xmlns:p14="http://schemas.microsoft.com/office/powerpoint/2010/main" val="1252756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23111153-3CAB-4457-8EE6-860D678308CD}"/>
              </a:ext>
            </a:extLst>
          </p:cNvPr>
          <p:cNvSpPr txBox="1"/>
          <p:nvPr/>
        </p:nvSpPr>
        <p:spPr>
          <a:xfrm>
            <a:off x="1517716" y="952107"/>
            <a:ext cx="973397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</a:rPr>
              <a:t>Hepato</a:t>
            </a:r>
            <a:r>
              <a:rPr lang="tr-TR" sz="2800" b="1" dirty="0" err="1">
                <a:solidFill>
                  <a:srgbClr val="0070C0"/>
                </a:solidFill>
              </a:rPr>
              <a:t>selüler</a:t>
            </a:r>
            <a:r>
              <a:rPr lang="tr-TR" sz="2800" b="1" dirty="0">
                <a:solidFill>
                  <a:srgbClr val="0070C0"/>
                </a:solidFill>
              </a:rPr>
              <a:t> hasar</a:t>
            </a:r>
            <a:r>
              <a:rPr lang="en-US" sz="2800" b="1" dirty="0">
                <a:solidFill>
                  <a:srgbClr val="0070C0"/>
                </a:solidFill>
              </a:rPr>
              <a:t> (</a:t>
            </a:r>
            <a:r>
              <a:rPr lang="en-US" sz="2800" b="1" dirty="0" err="1">
                <a:solidFill>
                  <a:srgbClr val="0070C0"/>
                </a:solidFill>
              </a:rPr>
              <a:t>hepatit</a:t>
            </a:r>
            <a:r>
              <a:rPr lang="en-US" sz="2800" b="1" dirty="0">
                <a:solidFill>
                  <a:srgbClr val="0070C0"/>
                </a:solidFill>
              </a:rPr>
              <a:t>)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İlaca bağlı akut </a:t>
            </a:r>
            <a:r>
              <a:rPr lang="tr-TR" dirty="0" err="1"/>
              <a:t>hepatoselüler</a:t>
            </a:r>
            <a:r>
              <a:rPr lang="tr-TR" dirty="0"/>
              <a:t> (</a:t>
            </a:r>
            <a:r>
              <a:rPr lang="tr-TR" dirty="0" err="1"/>
              <a:t>sitolitik</a:t>
            </a:r>
            <a:r>
              <a:rPr lang="tr-TR" dirty="0"/>
              <a:t>, </a:t>
            </a:r>
            <a:r>
              <a:rPr lang="tr-TR" dirty="0" err="1"/>
              <a:t>sitotoksik</a:t>
            </a:r>
            <a:r>
              <a:rPr lang="tr-TR" dirty="0"/>
              <a:t>) hasarı </a:t>
            </a:r>
            <a:r>
              <a:rPr lang="tr-TR" b="1" dirty="0" err="1">
                <a:solidFill>
                  <a:srgbClr val="0070C0"/>
                </a:solidFill>
              </a:rPr>
              <a:t>ALT’de</a:t>
            </a:r>
            <a:r>
              <a:rPr lang="tr-TR" b="1" dirty="0">
                <a:solidFill>
                  <a:srgbClr val="0070C0"/>
                </a:solidFill>
              </a:rPr>
              <a:t> normalin üst sınırında 2 kattan fazla artış olması ya da ALT/ALP oranının  ≥5 olması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Apoptozis</a:t>
            </a:r>
            <a:r>
              <a:rPr lang="tr-TR" dirty="0"/>
              <a:t> ya da hücre nekrozu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Noktasal (</a:t>
            </a:r>
            <a:r>
              <a:rPr lang="tr-TR" dirty="0" err="1"/>
              <a:t>spotty</a:t>
            </a:r>
            <a:r>
              <a:rPr lang="tr-TR" dirty="0"/>
              <a:t>) ya da birleşik (</a:t>
            </a:r>
            <a:r>
              <a:rPr lang="tr-TR" dirty="0" err="1"/>
              <a:t>confluent</a:t>
            </a:r>
            <a:r>
              <a:rPr lang="tr-TR" dirty="0"/>
              <a:t>) nekroz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Yaygın </a:t>
            </a:r>
            <a:r>
              <a:rPr lang="tr-TR" dirty="0" err="1"/>
              <a:t>confluent</a:t>
            </a:r>
            <a:r>
              <a:rPr lang="tr-TR" dirty="0"/>
              <a:t> nekroz alanları olan hastalarda akut karaciğer yetmezliği riski de artmıştır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Serum </a:t>
            </a:r>
            <a:r>
              <a:rPr lang="tr-TR" dirty="0" err="1"/>
              <a:t>bilirubini</a:t>
            </a:r>
            <a:r>
              <a:rPr lang="tr-TR" dirty="0"/>
              <a:t> de yükselmiş olabilir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Karaciğer sentetik fonksiyonları bozulabilir</a:t>
            </a:r>
            <a:endParaRPr lang="en-US" dirty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931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022F6141-86CE-4D0D-858F-765A4ABA1C63}"/>
              </a:ext>
            </a:extLst>
          </p:cNvPr>
          <p:cNvSpPr txBox="1"/>
          <p:nvPr/>
        </p:nvSpPr>
        <p:spPr>
          <a:xfrm>
            <a:off x="1229011" y="1461155"/>
            <a:ext cx="973397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>
                <a:solidFill>
                  <a:srgbClr val="0070C0"/>
                </a:solidFill>
              </a:rPr>
              <a:t>Kolestatik</a:t>
            </a:r>
            <a:r>
              <a:rPr lang="tr-TR" sz="3200" b="1" dirty="0">
                <a:solidFill>
                  <a:srgbClr val="0070C0"/>
                </a:solidFill>
              </a:rPr>
              <a:t> hasar</a:t>
            </a:r>
            <a:endParaRPr lang="en-US" sz="3200" b="1" dirty="0">
              <a:solidFill>
                <a:srgbClr val="0070C0"/>
              </a:solidFill>
            </a:endParaRP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rgbClr val="0070C0"/>
                </a:solidFill>
              </a:rPr>
              <a:t>ALP düzeyinin normalin 2 katından fazla yükselmesi veya ALT/ALP≤2 </a:t>
            </a:r>
            <a:r>
              <a:rPr lang="tr-TR" dirty="0"/>
              <a:t>olması şeklinde tanımlanır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Sarılık ve kaşıntı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4 tip hasar vardır (</a:t>
            </a:r>
            <a:r>
              <a:rPr lang="tr-TR" dirty="0" err="1"/>
              <a:t>kanaliküler</a:t>
            </a:r>
            <a:r>
              <a:rPr lang="tr-TR" dirty="0"/>
              <a:t>, </a:t>
            </a:r>
            <a:r>
              <a:rPr lang="tr-TR" dirty="0" err="1"/>
              <a:t>hepatokanaliküler</a:t>
            </a:r>
            <a:r>
              <a:rPr lang="tr-TR" dirty="0"/>
              <a:t>, </a:t>
            </a:r>
            <a:r>
              <a:rPr lang="tr-TR" dirty="0" err="1"/>
              <a:t>duktopenik</a:t>
            </a:r>
            <a:r>
              <a:rPr lang="tr-TR" dirty="0"/>
              <a:t> </a:t>
            </a:r>
            <a:r>
              <a:rPr lang="tr-TR" dirty="0" err="1"/>
              <a:t>kolestaz</a:t>
            </a:r>
            <a:r>
              <a:rPr lang="tr-TR" dirty="0"/>
              <a:t> ve </a:t>
            </a:r>
            <a:r>
              <a:rPr lang="tr-TR" dirty="0" err="1"/>
              <a:t>sklerozan</a:t>
            </a:r>
            <a:r>
              <a:rPr lang="tr-TR" dirty="0"/>
              <a:t> </a:t>
            </a:r>
            <a:r>
              <a:rPr lang="tr-TR" dirty="0" err="1"/>
              <a:t>kolanjit</a:t>
            </a:r>
            <a:r>
              <a:rPr lang="tr-T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89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3D9CFCB6-A29F-4DA1-95F1-7D6F1568F287}"/>
              </a:ext>
            </a:extLst>
          </p:cNvPr>
          <p:cNvSpPr txBox="1"/>
          <p:nvPr/>
        </p:nvSpPr>
        <p:spPr>
          <a:xfrm>
            <a:off x="1229011" y="556182"/>
            <a:ext cx="973397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b="1" dirty="0" err="1">
                <a:solidFill>
                  <a:srgbClr val="0070C0"/>
                </a:solidFill>
              </a:rPr>
              <a:t>Miks</a:t>
            </a:r>
            <a:r>
              <a:rPr lang="tr-TR" sz="3200" b="1" dirty="0">
                <a:solidFill>
                  <a:srgbClr val="0070C0"/>
                </a:solidFill>
              </a:rPr>
              <a:t> tipte hasar</a:t>
            </a:r>
          </a:p>
          <a:p>
            <a:endParaRPr lang="tr-TR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Hepatoselüler</a:t>
            </a:r>
            <a:r>
              <a:rPr lang="tr-TR" dirty="0"/>
              <a:t> + </a:t>
            </a:r>
            <a:r>
              <a:rPr lang="tr-TR" dirty="0" err="1"/>
              <a:t>kolestatik</a:t>
            </a:r>
            <a:r>
              <a:rPr lang="tr-TR" dirty="0"/>
              <a:t> hasar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Genelde </a:t>
            </a:r>
            <a:r>
              <a:rPr lang="tr-TR" b="1" dirty="0">
                <a:solidFill>
                  <a:srgbClr val="0070C0"/>
                </a:solidFill>
              </a:rPr>
              <a:t>ALT/ALP oranı 2-5 </a:t>
            </a:r>
            <a:r>
              <a:rPr lang="tr-TR" dirty="0"/>
              <a:t>arasındadır</a:t>
            </a:r>
          </a:p>
          <a:p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Miks</a:t>
            </a:r>
            <a:r>
              <a:rPr lang="tr-TR" dirty="0"/>
              <a:t> tipte hasar saptanan bir olguda olası neden büyük ihtimalle ilaç </a:t>
            </a:r>
            <a:r>
              <a:rPr lang="tr-TR" dirty="0" err="1"/>
              <a:t>toksisitesi</a:t>
            </a:r>
            <a:r>
              <a:rPr lang="tr-TR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Kolestatik</a:t>
            </a:r>
            <a:r>
              <a:rPr lang="tr-TR" dirty="0"/>
              <a:t> hasar yapan tüm ilaçlar </a:t>
            </a:r>
            <a:r>
              <a:rPr lang="tr-TR" dirty="0" err="1"/>
              <a:t>miks</a:t>
            </a:r>
            <a:r>
              <a:rPr lang="tr-TR" dirty="0"/>
              <a:t> tipte hasar da yapabilir.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Kolestatik</a:t>
            </a:r>
            <a:r>
              <a:rPr lang="tr-TR" dirty="0"/>
              <a:t> ve </a:t>
            </a:r>
            <a:r>
              <a:rPr lang="tr-TR" dirty="0" err="1"/>
              <a:t>miks</a:t>
            </a:r>
            <a:r>
              <a:rPr lang="tr-TR" dirty="0"/>
              <a:t> tipte hasarlar </a:t>
            </a:r>
            <a:r>
              <a:rPr lang="tr-TR" dirty="0" err="1"/>
              <a:t>hepatoselüler</a:t>
            </a:r>
            <a:r>
              <a:rPr lang="tr-TR" dirty="0"/>
              <a:t> tipe göre </a:t>
            </a:r>
            <a:r>
              <a:rPr lang="tr-TR" b="1" dirty="0">
                <a:solidFill>
                  <a:srgbClr val="0070C0"/>
                </a:solidFill>
              </a:rPr>
              <a:t>nadiren akut karaciğer yetmezliğine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/>
              <a:t>ilerler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/>
              <a:t>Kolestatik</a:t>
            </a:r>
            <a:r>
              <a:rPr lang="tr-TR" dirty="0"/>
              <a:t> ve </a:t>
            </a:r>
            <a:r>
              <a:rPr lang="tr-TR" dirty="0" err="1"/>
              <a:t>miks</a:t>
            </a:r>
            <a:r>
              <a:rPr lang="tr-TR" dirty="0"/>
              <a:t> tipte ilaç hasarında </a:t>
            </a:r>
            <a:r>
              <a:rPr lang="tr-TR" b="1" dirty="0">
                <a:solidFill>
                  <a:srgbClr val="0070C0"/>
                </a:solidFill>
              </a:rPr>
              <a:t>düzelme </a:t>
            </a:r>
            <a:r>
              <a:rPr lang="tr-TR" b="1" dirty="0" err="1">
                <a:solidFill>
                  <a:srgbClr val="0070C0"/>
                </a:solidFill>
              </a:rPr>
              <a:t>peryodu</a:t>
            </a:r>
            <a:r>
              <a:rPr lang="tr-TR" b="1" dirty="0">
                <a:solidFill>
                  <a:srgbClr val="0070C0"/>
                </a:solidFill>
              </a:rPr>
              <a:t> daha uzundur</a:t>
            </a:r>
            <a:r>
              <a:rPr lang="tr-TR" dirty="0"/>
              <a:t>.  </a:t>
            </a:r>
          </a:p>
          <a:p>
            <a:endParaRPr lang="en-US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5396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3">
            <a:extLst>
              <a:ext uri="{FF2B5EF4-FFF2-40B4-BE49-F238E27FC236}">
                <a16:creationId xmlns:a16="http://schemas.microsoft.com/office/drawing/2014/main" id="{A841A37B-E57F-4466-805E-066068B6D9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237316"/>
              </p:ext>
            </p:extLst>
          </p:nvPr>
        </p:nvGraphicFramePr>
        <p:xfrm>
          <a:off x="1356179" y="2802066"/>
          <a:ext cx="10188121" cy="35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541">
                  <a:extLst>
                    <a:ext uri="{9D8B030D-6E8A-4147-A177-3AD203B41FA5}">
                      <a16:colId xmlns:a16="http://schemas.microsoft.com/office/drawing/2014/main" val="1506978071"/>
                    </a:ext>
                  </a:extLst>
                </a:gridCol>
                <a:gridCol w="2660738">
                  <a:extLst>
                    <a:ext uri="{9D8B030D-6E8A-4147-A177-3AD203B41FA5}">
                      <a16:colId xmlns:a16="http://schemas.microsoft.com/office/drawing/2014/main" val="2631428200"/>
                    </a:ext>
                  </a:extLst>
                </a:gridCol>
                <a:gridCol w="6062842">
                  <a:extLst>
                    <a:ext uri="{9D8B030D-6E8A-4147-A177-3AD203B41FA5}">
                      <a16:colId xmlns:a16="http://schemas.microsoft.com/office/drawing/2014/main" val="3154996009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tr-TR" dirty="0"/>
                        <a:t>                                                                     </a:t>
                      </a:r>
                      <a:r>
                        <a:rPr lang="tr-TR" dirty="0">
                          <a:solidFill>
                            <a:srgbClr val="FFFF00"/>
                          </a:solidFill>
                        </a:rPr>
                        <a:t>ABD DILI çalışma grubu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962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Hafif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Yüksek ALT ve/veya ALP fakat </a:t>
                      </a:r>
                      <a:r>
                        <a:rPr lang="tr-TR" dirty="0" err="1"/>
                        <a:t>Tbil</a:t>
                      </a:r>
                      <a:r>
                        <a:rPr lang="tr-TR" dirty="0"/>
                        <a:t>&lt;2.5 mg/dl ve INR&lt;1.5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653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Orta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Yüksek ALT ve/veya ALP ve </a:t>
                      </a:r>
                      <a:r>
                        <a:rPr lang="tr-TR" dirty="0" err="1"/>
                        <a:t>Tbil</a:t>
                      </a:r>
                      <a:r>
                        <a:rPr lang="tr-TR" dirty="0"/>
                        <a:t>&gt;2.5 mg/dl veya INR&gt;1.5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1913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Orta-ağır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Yüksek ALT, ALP, TBL ve INR düzeyleri ve </a:t>
                      </a:r>
                      <a:r>
                        <a:rPr lang="tr-TR" dirty="0" err="1"/>
                        <a:t>hospitalizasyon</a:t>
                      </a:r>
                      <a:r>
                        <a:rPr lang="tr-TR" dirty="0"/>
                        <a:t> gerekliliği ya da uzamış </a:t>
                      </a:r>
                      <a:r>
                        <a:rPr lang="tr-TR" dirty="0" err="1"/>
                        <a:t>hospitalizasyon</a:t>
                      </a:r>
                      <a:r>
                        <a:rPr lang="tr-TR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751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Ağır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Yüksek ALT ve/veya ALP ve </a:t>
                      </a:r>
                      <a:r>
                        <a:rPr lang="tr-TR" dirty="0" err="1"/>
                        <a:t>Tbil</a:t>
                      </a:r>
                      <a:r>
                        <a:rPr lang="tr-TR" dirty="0"/>
                        <a:t>&gt;2.5 mg/dl ve aşağıdakilerden en az birisi;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-Karaciğer yetmezliği bulguları (INR&gt;1.5, Asit ve/veya </a:t>
                      </a:r>
                      <a:r>
                        <a:rPr lang="tr-TR" dirty="0" err="1"/>
                        <a:t>ensefalopatİ</a:t>
                      </a:r>
                      <a:r>
                        <a:rPr lang="tr-TR" dirty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- DILI ilişkili diğer organ yetmezlikleri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016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Ölümcül/transplantasyon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Ölüm veya DILI ilişkili nakil ihtiyacının belirmesi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8190502"/>
                  </a:ext>
                </a:extLst>
              </a:tr>
            </a:tbl>
          </a:graphicData>
        </a:graphic>
      </p:graphicFrame>
      <p:sp>
        <p:nvSpPr>
          <p:cNvPr id="5" name="Dikdörtgen 4">
            <a:extLst>
              <a:ext uri="{FF2B5EF4-FFF2-40B4-BE49-F238E27FC236}">
                <a16:creationId xmlns:a16="http://schemas.microsoft.com/office/drawing/2014/main" id="{10E5391B-ADCF-4976-937D-139F360F11E3}"/>
              </a:ext>
            </a:extLst>
          </p:cNvPr>
          <p:cNvSpPr/>
          <p:nvPr/>
        </p:nvSpPr>
        <p:spPr>
          <a:xfrm>
            <a:off x="4432903" y="1084083"/>
            <a:ext cx="40346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>
                <a:solidFill>
                  <a:srgbClr val="FFFF00"/>
                </a:solidFill>
              </a:rPr>
              <a:t>Karaciğer hasarının ciddiyeti ve derecelendirilmesi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852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0FA1B8F-FF00-4B55-A841-4151CD2A7860}"/>
              </a:ext>
            </a:extLst>
          </p:cNvPr>
          <p:cNvSpPr/>
          <p:nvPr/>
        </p:nvSpPr>
        <p:spPr>
          <a:xfrm>
            <a:off x="3949831" y="678730"/>
            <a:ext cx="48736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rgbClr val="FFFF00"/>
                </a:solidFill>
              </a:rPr>
              <a:t>İlaç ne zaman sonlandırılmalı?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1F5C744-302A-42B7-B0D7-185E20D6D61D}"/>
              </a:ext>
            </a:extLst>
          </p:cNvPr>
          <p:cNvSpPr/>
          <p:nvPr/>
        </p:nvSpPr>
        <p:spPr>
          <a:xfrm>
            <a:off x="1291471" y="2366128"/>
            <a:ext cx="3789575" cy="34030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>
                <a:solidFill>
                  <a:srgbClr val="FFFF00"/>
                </a:solidFill>
              </a:rPr>
              <a:t>‘’</a:t>
            </a:r>
            <a:r>
              <a:rPr lang="tr-TR" sz="2000" b="1" dirty="0" err="1">
                <a:solidFill>
                  <a:srgbClr val="FFFF00"/>
                </a:solidFill>
              </a:rPr>
              <a:t>Hy’s</a:t>
            </a:r>
            <a:r>
              <a:rPr lang="tr-TR" sz="2000" b="1" dirty="0">
                <a:solidFill>
                  <a:srgbClr val="FFFF00"/>
                </a:solidFill>
              </a:rPr>
              <a:t> </a:t>
            </a:r>
            <a:r>
              <a:rPr lang="tr-TR" sz="2000" b="1" dirty="0" err="1">
                <a:solidFill>
                  <a:srgbClr val="FFFF00"/>
                </a:solidFill>
              </a:rPr>
              <a:t>law</a:t>
            </a:r>
            <a:r>
              <a:rPr lang="tr-TR" sz="2000" b="1" dirty="0">
                <a:solidFill>
                  <a:srgbClr val="FFFF00"/>
                </a:solidFill>
              </a:rPr>
              <a:t> </a:t>
            </a:r>
            <a:r>
              <a:rPr lang="tr-TR" sz="2000" b="1" dirty="0" err="1">
                <a:solidFill>
                  <a:srgbClr val="FFFF00"/>
                </a:solidFill>
              </a:rPr>
              <a:t>cases</a:t>
            </a:r>
            <a:r>
              <a:rPr lang="tr-TR" sz="2000" b="1" dirty="0">
                <a:solidFill>
                  <a:srgbClr val="FFFF00"/>
                </a:solidFill>
              </a:rPr>
              <a:t>’’</a:t>
            </a:r>
          </a:p>
          <a:p>
            <a:pPr algn="ctr"/>
            <a:r>
              <a:rPr lang="tr-TR" dirty="0">
                <a:solidFill>
                  <a:schemeClr val="bg1"/>
                </a:solidFill>
              </a:rPr>
              <a:t>ALT veya AST normalin üst sınırından en az 3 kat yüksek</a:t>
            </a:r>
          </a:p>
          <a:p>
            <a:pPr algn="ctr"/>
            <a:r>
              <a:rPr lang="tr-TR" dirty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tr-TR" dirty="0">
                <a:solidFill>
                  <a:schemeClr val="bg1"/>
                </a:solidFill>
              </a:rPr>
              <a:t>Total </a:t>
            </a:r>
            <a:r>
              <a:rPr lang="tr-TR" dirty="0" err="1">
                <a:solidFill>
                  <a:schemeClr val="bg1"/>
                </a:solidFill>
              </a:rPr>
              <a:t>bilirubin</a:t>
            </a:r>
            <a:r>
              <a:rPr lang="tr-TR" dirty="0">
                <a:solidFill>
                  <a:schemeClr val="bg1"/>
                </a:solidFill>
              </a:rPr>
              <a:t> normalin en az 2 katı yüksek </a:t>
            </a:r>
          </a:p>
          <a:p>
            <a:pPr algn="ctr"/>
            <a:r>
              <a:rPr lang="tr-TR" dirty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tr-TR" dirty="0" err="1" smtClean="0">
                <a:solidFill>
                  <a:schemeClr val="bg1"/>
                </a:solidFill>
              </a:rPr>
              <a:t>Kolestaz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>
                <a:solidFill>
                  <a:schemeClr val="bg1"/>
                </a:solidFill>
              </a:rPr>
              <a:t>bulguları olmayacak</a:t>
            </a:r>
          </a:p>
          <a:p>
            <a:pPr algn="ctr"/>
            <a:r>
              <a:rPr lang="tr-TR" dirty="0">
                <a:solidFill>
                  <a:schemeClr val="bg1"/>
                </a:solidFill>
              </a:rPr>
              <a:t>+</a:t>
            </a:r>
          </a:p>
          <a:p>
            <a:pPr algn="ctr"/>
            <a:r>
              <a:rPr lang="tr-TR" dirty="0">
                <a:solidFill>
                  <a:schemeClr val="bg1"/>
                </a:solidFill>
              </a:rPr>
              <a:t>Test yüksekliklerini açıklayabilecek diğer nedenler ekarte edilecek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Ok: Sağ 3">
            <a:extLst>
              <a:ext uri="{FF2B5EF4-FFF2-40B4-BE49-F238E27FC236}">
                <a16:creationId xmlns:a16="http://schemas.microsoft.com/office/drawing/2014/main" id="{937999CD-EB41-4D0C-9DDE-F20C26E82C93}"/>
              </a:ext>
            </a:extLst>
          </p:cNvPr>
          <p:cNvSpPr/>
          <p:nvPr/>
        </p:nvSpPr>
        <p:spPr>
          <a:xfrm>
            <a:off x="6004874" y="370473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ikdörtgen 5">
            <a:extLst>
              <a:ext uri="{FF2B5EF4-FFF2-40B4-BE49-F238E27FC236}">
                <a16:creationId xmlns:a16="http://schemas.microsoft.com/office/drawing/2014/main" id="{A1BE5928-3A19-4C4F-A5D0-03C33C8ABFEB}"/>
              </a:ext>
            </a:extLst>
          </p:cNvPr>
          <p:cNvSpPr/>
          <p:nvPr/>
        </p:nvSpPr>
        <p:spPr>
          <a:xfrm>
            <a:off x="7907110" y="2377487"/>
            <a:ext cx="3421930" cy="3139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-Karaciğer sentetik fonksiyonları bozacak kadar şiddetli bir </a:t>
            </a:r>
            <a:r>
              <a:rPr lang="tr-TR" dirty="0" err="1"/>
              <a:t>hepatoselüler</a:t>
            </a:r>
            <a:r>
              <a:rPr lang="tr-TR" dirty="0"/>
              <a:t> hasar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-Vakaların en az %10’unda karaciğer nakli gerekecek kadar ciddi hasar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98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D02D507-F8D0-4A31-86FA-991AEA8787E0}"/>
              </a:ext>
            </a:extLst>
          </p:cNvPr>
          <p:cNvSpPr/>
          <p:nvPr/>
        </p:nvSpPr>
        <p:spPr>
          <a:xfrm>
            <a:off x="3949831" y="678730"/>
            <a:ext cx="48736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rgbClr val="FFFF00"/>
                </a:solidFill>
              </a:rPr>
              <a:t>İlaç ne zaman sonlandırılmalı?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57B15274-C2FC-4EC9-8192-C4A239682BFC}"/>
              </a:ext>
            </a:extLst>
          </p:cNvPr>
          <p:cNvSpPr/>
          <p:nvPr/>
        </p:nvSpPr>
        <p:spPr>
          <a:xfrm>
            <a:off x="2586038" y="2300140"/>
            <a:ext cx="7815262" cy="33747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/>
              <a:t>     ALT veya AST &gt; 8 x ULN</a:t>
            </a:r>
          </a:p>
          <a:p>
            <a:pPr algn="ctr"/>
            <a:endParaRPr lang="tr-TR" sz="2000" dirty="0"/>
          </a:p>
          <a:p>
            <a:pPr algn="ctr"/>
            <a:r>
              <a:rPr lang="tr-TR" sz="2000" dirty="0"/>
              <a:t>ALT veya AST &gt; 5 x ULN (2 haftadan fazla)</a:t>
            </a:r>
          </a:p>
          <a:p>
            <a:pPr algn="ctr"/>
            <a:endParaRPr lang="tr-TR" sz="2000" dirty="0"/>
          </a:p>
          <a:p>
            <a:pPr algn="ctr"/>
            <a:r>
              <a:rPr lang="tr-TR" sz="2000" dirty="0"/>
              <a:t>ALT veya AST &gt; 3 x ULN ve </a:t>
            </a:r>
            <a:r>
              <a:rPr lang="tr-TR" sz="2000" dirty="0" err="1" smtClean="0"/>
              <a:t>T.bil</a:t>
            </a:r>
            <a:r>
              <a:rPr lang="tr-TR" sz="2000" dirty="0" smtClean="0"/>
              <a:t> </a:t>
            </a:r>
            <a:r>
              <a:rPr lang="tr-TR" sz="2000" dirty="0"/>
              <a:t>&gt; 2 x ULN veya INR&gt;1.5</a:t>
            </a:r>
          </a:p>
          <a:p>
            <a:pPr algn="ctr"/>
            <a:endParaRPr lang="tr-TR" sz="2000" dirty="0"/>
          </a:p>
          <a:p>
            <a:pPr algn="ctr"/>
            <a:r>
              <a:rPr lang="tr-TR" sz="2000" dirty="0"/>
              <a:t>ALT veya AST &gt; 3 x ULN + yorgunluk, bulantı, kusma, sağ üst kadran ağrısı veya hassasiyeti, ateş, döküntü ve </a:t>
            </a:r>
            <a:r>
              <a:rPr lang="tr-TR" sz="2000" dirty="0" err="1"/>
              <a:t>eozinofili</a:t>
            </a:r>
            <a:endParaRPr lang="tr-TR" sz="2000" dirty="0"/>
          </a:p>
          <a:p>
            <a:pPr algn="ctr"/>
            <a:endParaRPr lang="tr-TR" dirty="0"/>
          </a:p>
          <a:p>
            <a:pPr algn="ctr"/>
            <a:r>
              <a:rPr lang="tr-T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712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5">
            <a:extLst>
              <a:ext uri="{FF2B5EF4-FFF2-40B4-BE49-F238E27FC236}">
                <a16:creationId xmlns:a16="http://schemas.microsoft.com/office/drawing/2014/main" id="{E588EA6B-EA81-48ED-BA43-8EB009957F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71390"/>
              </p:ext>
            </p:extLst>
          </p:nvPr>
        </p:nvGraphicFramePr>
        <p:xfrm>
          <a:off x="1209771" y="1470581"/>
          <a:ext cx="4012677" cy="34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559">
                  <a:extLst>
                    <a:ext uri="{9D8B030D-6E8A-4147-A177-3AD203B41FA5}">
                      <a16:colId xmlns:a16="http://schemas.microsoft.com/office/drawing/2014/main" val="3904570187"/>
                    </a:ext>
                  </a:extLst>
                </a:gridCol>
                <a:gridCol w="1337559">
                  <a:extLst>
                    <a:ext uri="{9D8B030D-6E8A-4147-A177-3AD203B41FA5}">
                      <a16:colId xmlns:a16="http://schemas.microsoft.com/office/drawing/2014/main" val="2937666584"/>
                    </a:ext>
                  </a:extLst>
                </a:gridCol>
                <a:gridCol w="1337559">
                  <a:extLst>
                    <a:ext uri="{9D8B030D-6E8A-4147-A177-3AD203B41FA5}">
                      <a16:colId xmlns:a16="http://schemas.microsoft.com/office/drawing/2014/main" val="4270079988"/>
                    </a:ext>
                  </a:extLst>
                </a:gridCol>
              </a:tblGrid>
              <a:tr h="4246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İlk yüksek değer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15.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889714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ALT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900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465933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AST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873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508446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GGT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49462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ALP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51383"/>
                  </a:ext>
                </a:extLst>
              </a:tr>
              <a:tr h="732884">
                <a:tc>
                  <a:txBody>
                    <a:bodyPr/>
                    <a:lstStyle/>
                    <a:p>
                      <a:r>
                        <a:rPr lang="tr-TR" dirty="0"/>
                        <a:t>T BIL (mg/dl)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20976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PTZ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828873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E632E220-5C77-4AC3-BF53-243EB1AB17DA}"/>
              </a:ext>
            </a:extLst>
          </p:cNvPr>
          <p:cNvSpPr/>
          <p:nvPr/>
        </p:nvSpPr>
        <p:spPr>
          <a:xfrm>
            <a:off x="7334053" y="1470581"/>
            <a:ext cx="4012676" cy="3393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tr-TR" dirty="0"/>
          </a:p>
          <a:p>
            <a:pPr marL="285750" indent="-285750" algn="ctr">
              <a:buFontTx/>
              <a:buChar char="-"/>
            </a:pPr>
            <a:endParaRPr lang="tr-TR" dirty="0"/>
          </a:p>
          <a:p>
            <a:pPr marL="285750" indent="-285750" algn="ctr">
              <a:buFontTx/>
              <a:buChar char="-"/>
            </a:pPr>
            <a:endParaRPr lang="tr-TR" dirty="0"/>
          </a:p>
          <a:p>
            <a:pPr marL="285750" indent="-285750" algn="ctr">
              <a:buFontTx/>
              <a:buChar char="-"/>
            </a:pPr>
            <a:r>
              <a:rPr lang="tr-TR" dirty="0"/>
              <a:t>ALT/ALP oranı: 2-5 arasında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tr-TR" dirty="0" err="1">
                <a:sym typeface="Wingdings" panose="05000000000000000000" pitchFamily="2" charset="2"/>
              </a:rPr>
              <a:t>Miks</a:t>
            </a:r>
            <a:r>
              <a:rPr lang="tr-TR" dirty="0">
                <a:sym typeface="Wingdings" panose="05000000000000000000" pitchFamily="2" charset="2"/>
              </a:rPr>
              <a:t> tipte bir hasar</a:t>
            </a:r>
          </a:p>
          <a:p>
            <a:pPr algn="ctr"/>
            <a:endParaRPr lang="tr-TR" dirty="0">
              <a:sym typeface="Wingdings" panose="05000000000000000000" pitchFamily="2" charset="2"/>
            </a:endParaRPr>
          </a:p>
          <a:p>
            <a:pPr marL="285750" indent="-285750" algn="ctr">
              <a:buFontTx/>
              <a:buChar char="-"/>
            </a:pPr>
            <a:r>
              <a:rPr lang="tr-TR" dirty="0">
                <a:sym typeface="Wingdings" panose="05000000000000000000" pitchFamily="2" charset="2"/>
              </a:rPr>
              <a:t>Uluslararası DILI çalışma grubu skalasına göre hafif hasar grubunda</a:t>
            </a:r>
          </a:p>
          <a:p>
            <a:pPr algn="ctr"/>
            <a:endParaRPr lang="tr-TR" dirty="0">
              <a:sym typeface="Wingdings" panose="05000000000000000000" pitchFamily="2" charset="2"/>
            </a:endParaRPr>
          </a:p>
          <a:p>
            <a:pPr marL="285750" indent="-285750" algn="ctr">
              <a:buFontTx/>
              <a:buChar char="-"/>
            </a:pPr>
            <a:r>
              <a:rPr lang="tr-TR" dirty="0">
                <a:sym typeface="Wingdings" panose="05000000000000000000" pitchFamily="2" charset="2"/>
              </a:rPr>
              <a:t>Önerilere göre ALT normalin üst sınırına göre neredeyse 20 kat fazla artmış ilacın kesilmesi uygun </a:t>
            </a:r>
          </a:p>
          <a:p>
            <a:pPr marL="285750" indent="-285750" algn="ctr">
              <a:buFontTx/>
              <a:buChar char="-"/>
            </a:pPr>
            <a:endParaRPr lang="tr-TR" dirty="0">
              <a:sym typeface="Wingdings" panose="05000000000000000000" pitchFamily="2" charset="2"/>
            </a:endParaRPr>
          </a:p>
          <a:p>
            <a:pPr algn="ctr"/>
            <a:endParaRPr lang="tr-TR" dirty="0">
              <a:sym typeface="Wingdings" panose="05000000000000000000" pitchFamily="2" charset="2"/>
            </a:endParaRPr>
          </a:p>
          <a:p>
            <a:pPr algn="ctr"/>
            <a:r>
              <a:rPr lang="tr-T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20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681C09E-DDE8-42D5-9D7B-5DFE846CF611}"/>
              </a:ext>
            </a:extLst>
          </p:cNvPr>
          <p:cNvSpPr/>
          <p:nvPr/>
        </p:nvSpPr>
        <p:spPr>
          <a:xfrm>
            <a:off x="433633" y="443059"/>
            <a:ext cx="111142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>
                <a:solidFill>
                  <a:srgbClr val="FFFF00"/>
                </a:solidFill>
              </a:rPr>
              <a:t>TEDAVİ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9051C389-C8A3-4C85-B089-7647B26C4121}"/>
              </a:ext>
            </a:extLst>
          </p:cNvPr>
          <p:cNvSpPr txBox="1"/>
          <p:nvPr/>
        </p:nvSpPr>
        <p:spPr>
          <a:xfrm>
            <a:off x="867266" y="2290713"/>
            <a:ext cx="968547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tr-TR" dirty="0"/>
              <a:t>Şüpheli ilacı kesmek</a:t>
            </a:r>
          </a:p>
          <a:p>
            <a:pPr marL="285750" indent="-285750">
              <a:buFontTx/>
              <a:buChar char="-"/>
            </a:pPr>
            <a:endParaRPr lang="tr-TR" dirty="0"/>
          </a:p>
          <a:p>
            <a:pPr marL="285750" indent="-285750">
              <a:buFontTx/>
              <a:buChar char="-"/>
            </a:pPr>
            <a:r>
              <a:rPr lang="tr-TR" dirty="0"/>
              <a:t>Erken tanımak </a:t>
            </a:r>
          </a:p>
          <a:p>
            <a:pPr marL="285750" indent="-285750">
              <a:buFontTx/>
              <a:buChar char="-"/>
            </a:pPr>
            <a:endParaRPr lang="tr-TR" dirty="0"/>
          </a:p>
          <a:p>
            <a:pPr marL="285750" indent="-285750">
              <a:buFontTx/>
              <a:buChar char="-"/>
            </a:pPr>
            <a:r>
              <a:rPr lang="tr-TR" dirty="0"/>
              <a:t>Antidotlar: </a:t>
            </a:r>
            <a:r>
              <a:rPr lang="en-US" dirty="0"/>
              <a:t>N-acetylcysteine  </a:t>
            </a:r>
            <a:r>
              <a:rPr lang="tr-TR" dirty="0"/>
              <a:t>(</a:t>
            </a:r>
            <a:r>
              <a:rPr lang="en-US" dirty="0"/>
              <a:t>a</a:t>
            </a:r>
            <a:r>
              <a:rPr lang="tr-TR" dirty="0" err="1"/>
              <a:t>setamninofen</a:t>
            </a:r>
            <a:r>
              <a:rPr lang="tr-TR" dirty="0"/>
              <a:t> </a:t>
            </a:r>
            <a:r>
              <a:rPr lang="tr-TR" dirty="0" err="1"/>
              <a:t>toksisitesi</a:t>
            </a:r>
            <a:r>
              <a:rPr lang="tr-TR" dirty="0"/>
              <a:t>) ve</a:t>
            </a:r>
            <a:r>
              <a:rPr lang="en-US" dirty="0"/>
              <a:t> L-carnitine</a:t>
            </a:r>
            <a:r>
              <a:rPr lang="tr-TR" dirty="0"/>
              <a:t> (</a:t>
            </a:r>
            <a:r>
              <a:rPr lang="tr-TR" dirty="0" err="1"/>
              <a:t>valproik</a:t>
            </a:r>
            <a:r>
              <a:rPr lang="tr-TR" dirty="0"/>
              <a:t> asit yüksek doz)</a:t>
            </a:r>
          </a:p>
          <a:p>
            <a:pPr marL="285750" indent="-285750">
              <a:buFontTx/>
              <a:buChar char="-"/>
            </a:pPr>
            <a:endParaRPr lang="tr-TR" dirty="0"/>
          </a:p>
          <a:p>
            <a:pPr marL="285750" indent="-285750">
              <a:buFontTx/>
              <a:buChar char="-"/>
            </a:pPr>
            <a:r>
              <a:rPr lang="tr-TR" dirty="0" err="1"/>
              <a:t>Glukokortikoidlerin</a:t>
            </a:r>
            <a:r>
              <a:rPr lang="tr-TR" dirty="0"/>
              <a:t> etkinliği kanıtlanmadı</a:t>
            </a:r>
          </a:p>
          <a:p>
            <a:pPr marL="285750" indent="-285750">
              <a:buFontTx/>
              <a:buChar char="-"/>
            </a:pPr>
            <a:endParaRPr lang="tr-TR" dirty="0"/>
          </a:p>
          <a:p>
            <a:r>
              <a:rPr lang="tr-TR" dirty="0"/>
              <a:t>-     Yakın takip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61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B6D75AC1-AF58-4155-9C83-3AFA08C2B761}"/>
              </a:ext>
            </a:extLst>
          </p:cNvPr>
          <p:cNvSpPr txBox="1"/>
          <p:nvPr/>
        </p:nvSpPr>
        <p:spPr>
          <a:xfrm>
            <a:off x="1385740" y="848412"/>
            <a:ext cx="91402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err="1" smtClean="0"/>
              <a:t>Leflunamide</a:t>
            </a:r>
            <a:r>
              <a:rPr lang="tr-TR" b="1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 </a:t>
            </a:r>
            <a:r>
              <a:rPr lang="tr-TR" dirty="0" err="1">
                <a:sym typeface="Wingdings" panose="05000000000000000000" pitchFamily="2" charset="2"/>
              </a:rPr>
              <a:t>enterohepatik</a:t>
            </a:r>
            <a:r>
              <a:rPr lang="tr-TR" dirty="0">
                <a:sym typeface="Wingdings" panose="05000000000000000000" pitchFamily="2" charset="2"/>
              </a:rPr>
              <a:t> sirkülasyonu olan yarı ömrü uzun olan bir ilaç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>
                <a:sym typeface="Wingdings" panose="05000000000000000000" pitchFamily="2" charset="2"/>
              </a:rPr>
              <a:t>                        İlacın atılımını hızlandırmak için safra asit reçinesi olan </a:t>
            </a:r>
            <a:r>
              <a:rPr lang="tr-TR" dirty="0" err="1">
                <a:sym typeface="Wingdings" panose="05000000000000000000" pitchFamily="2" charset="2"/>
              </a:rPr>
              <a:t>kolestiramin</a:t>
            </a:r>
            <a:r>
              <a:rPr lang="tr-TR" dirty="0">
                <a:sym typeface="Wingdings" panose="05000000000000000000" pitchFamily="2" charset="2"/>
              </a:rPr>
              <a:t> kullanılabilir</a:t>
            </a:r>
          </a:p>
          <a:p>
            <a:endParaRPr lang="tr-TR" dirty="0">
              <a:sym typeface="Wingdings" panose="05000000000000000000" pitchFamily="2" charset="2"/>
            </a:endParaRPr>
          </a:p>
          <a:p>
            <a:r>
              <a:rPr lang="tr-TR" dirty="0">
                <a:sym typeface="Wingdings" panose="05000000000000000000" pitchFamily="2" charset="2"/>
              </a:rPr>
              <a:t>                        önerilen doz: her 6 saatte 4 gr; 2 hafta  </a:t>
            </a:r>
            <a:endParaRPr lang="en-US" dirty="0"/>
          </a:p>
        </p:txBody>
      </p:sp>
      <p:pic>
        <p:nvPicPr>
          <p:cNvPr id="1026" name="Grafik 1">
            <a:extLst>
              <a:ext uri="{FF2B5EF4-FFF2-40B4-BE49-F238E27FC236}">
                <a16:creationId xmlns:a16="http://schemas.microsoft.com/office/drawing/2014/main" id="{73755442-888C-4E9A-850C-08054D43EA4E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"/>
          <a:stretch>
            <a:fillRect/>
          </a:stretch>
        </p:blipFill>
        <p:spPr bwMode="auto">
          <a:xfrm>
            <a:off x="2380317" y="2710256"/>
            <a:ext cx="553243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420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49FABA-1E89-47AE-A4FF-5B723866A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1046" y="2080149"/>
            <a:ext cx="669303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      - Tanım</a:t>
            </a:r>
          </a:p>
          <a:p>
            <a:pPr marL="0" indent="0">
              <a:buNone/>
            </a:pPr>
            <a:r>
              <a:rPr lang="tr-TR" dirty="0"/>
              <a:t>       - Tipleri (sınıflama)</a:t>
            </a:r>
          </a:p>
          <a:p>
            <a:pPr marL="0" indent="0">
              <a:buNone/>
            </a:pPr>
            <a:r>
              <a:rPr lang="tr-TR" dirty="0"/>
              <a:t>       - Tanı (hangi hastalıklar ekarte edilmeli?) Biyopsi gerekli mi?</a:t>
            </a:r>
          </a:p>
          <a:p>
            <a:pPr marL="0" indent="0">
              <a:buNone/>
            </a:pPr>
            <a:r>
              <a:rPr lang="tr-TR" dirty="0"/>
              <a:t>       - Hasarı nasıl derecelendiririz?</a:t>
            </a:r>
          </a:p>
          <a:p>
            <a:pPr marL="0" indent="0">
              <a:buNone/>
            </a:pPr>
            <a:r>
              <a:rPr lang="tr-TR" dirty="0"/>
              <a:t>       - Şüpheli ilacı kesmemiz her zaman gerekli mi?</a:t>
            </a:r>
          </a:p>
          <a:p>
            <a:pPr marL="0" indent="0">
              <a:buNone/>
            </a:pPr>
            <a:r>
              <a:rPr lang="tr-TR" dirty="0"/>
              <a:t>       - Tedavide neler yapabiliyoruz?</a:t>
            </a:r>
            <a:endParaRPr lang="en-US" dirty="0"/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76E00C8-A909-4C2F-964F-54F496CEF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709" y="2080149"/>
            <a:ext cx="3429000" cy="3990975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B00CF669-9467-4F8D-B1D8-742A9865EBA6}"/>
              </a:ext>
            </a:extLst>
          </p:cNvPr>
          <p:cNvSpPr/>
          <p:nvPr/>
        </p:nvSpPr>
        <p:spPr>
          <a:xfrm>
            <a:off x="1564848" y="311085"/>
            <a:ext cx="945508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>
                <a:solidFill>
                  <a:srgbClr val="FFFF00"/>
                </a:solidFill>
              </a:rPr>
              <a:t>İlaç ilişkili karaciğer hasarı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91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1061" y="269033"/>
            <a:ext cx="9239250" cy="6096000"/>
          </a:xfrm>
          <a:prstGeom prst="rect">
            <a:avLst/>
          </a:prstGeom>
        </p:spPr>
      </p:pic>
      <p:sp>
        <p:nvSpPr>
          <p:cNvPr id="3" name="Metin kutusu 2"/>
          <p:cNvSpPr txBox="1"/>
          <p:nvPr/>
        </p:nvSpPr>
        <p:spPr>
          <a:xfrm flipH="1">
            <a:off x="8098038" y="6180367"/>
            <a:ext cx="38451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smtClean="0"/>
              <a:t>J of </a:t>
            </a:r>
            <a:r>
              <a:rPr lang="tr-TR" sz="1600" dirty="0" err="1" smtClean="0"/>
              <a:t>Hepatology</a:t>
            </a:r>
            <a:r>
              <a:rPr lang="tr-TR" sz="1600" dirty="0" smtClean="0"/>
              <a:t> 2023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292725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06F158E2-26DD-4E1D-B605-27EDB8DF36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91442"/>
              </p:ext>
            </p:extLst>
          </p:nvPr>
        </p:nvGraphicFramePr>
        <p:xfrm>
          <a:off x="1328739" y="269240"/>
          <a:ext cx="9258298" cy="631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6593">
                  <a:extLst>
                    <a:ext uri="{9D8B030D-6E8A-4147-A177-3AD203B41FA5}">
                      <a16:colId xmlns:a16="http://schemas.microsoft.com/office/drawing/2014/main" val="745645506"/>
                    </a:ext>
                  </a:extLst>
                </a:gridCol>
                <a:gridCol w="2349753">
                  <a:extLst>
                    <a:ext uri="{9D8B030D-6E8A-4147-A177-3AD203B41FA5}">
                      <a16:colId xmlns:a16="http://schemas.microsoft.com/office/drawing/2014/main" val="2034926696"/>
                    </a:ext>
                  </a:extLst>
                </a:gridCol>
                <a:gridCol w="3661952">
                  <a:extLst>
                    <a:ext uri="{9D8B030D-6E8A-4147-A177-3AD203B41FA5}">
                      <a16:colId xmlns:a16="http://schemas.microsoft.com/office/drawing/2014/main" val="12381687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            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Klinik anlamı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Karaciğer hastalığını göstermede ne kadar duyarlı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385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/>
                        <a:t>Alaninaminotransferaz</a:t>
                      </a:r>
                      <a:r>
                        <a:rPr lang="tr-TR" b="1" dirty="0"/>
                        <a:t> (ALT)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Hepatoselüler</a:t>
                      </a:r>
                      <a:r>
                        <a:rPr lang="tr-TR" dirty="0"/>
                        <a:t> hasar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Spesifik ; özellikle de &gt;3 kat yükseklik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0247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/>
                        <a:t>Aspartat</a:t>
                      </a:r>
                      <a:r>
                        <a:rPr lang="tr-TR" b="1" dirty="0"/>
                        <a:t> </a:t>
                      </a:r>
                      <a:r>
                        <a:rPr lang="tr-TR" b="1" dirty="0" err="1"/>
                        <a:t>aminotransferaz</a:t>
                      </a:r>
                      <a:r>
                        <a:rPr lang="tr-TR" b="1" dirty="0"/>
                        <a:t> (AST)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Hepatoselüler</a:t>
                      </a:r>
                      <a:r>
                        <a:rPr lang="tr-TR" dirty="0"/>
                        <a:t> hasar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Spesifik değil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340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Total </a:t>
                      </a:r>
                      <a:r>
                        <a:rPr lang="tr-TR" b="1" dirty="0" err="1"/>
                        <a:t>bilirubin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Kolestaz</a:t>
                      </a:r>
                      <a:r>
                        <a:rPr lang="tr-TR" dirty="0"/>
                        <a:t>, bozulmuş </a:t>
                      </a:r>
                      <a:r>
                        <a:rPr lang="tr-TR" dirty="0" err="1"/>
                        <a:t>uptake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konjügasyon</a:t>
                      </a:r>
                      <a:r>
                        <a:rPr lang="tr-TR" dirty="0"/>
                        <a:t> veya atılım, </a:t>
                      </a:r>
                      <a:r>
                        <a:rPr lang="tr-TR" dirty="0" err="1"/>
                        <a:t>biliyer</a:t>
                      </a:r>
                      <a:r>
                        <a:rPr lang="tr-TR" dirty="0"/>
                        <a:t> obstrüksiyon, </a:t>
                      </a:r>
                      <a:r>
                        <a:rPr lang="tr-TR" dirty="0" err="1"/>
                        <a:t>hemoliz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Spesifik değil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566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Alkalin </a:t>
                      </a:r>
                      <a:r>
                        <a:rPr lang="tr-TR" b="1" dirty="0" err="1"/>
                        <a:t>fosfataz</a:t>
                      </a:r>
                      <a:r>
                        <a:rPr lang="tr-TR" b="1" dirty="0"/>
                        <a:t> (ALP)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Kolestaz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infiltratif</a:t>
                      </a:r>
                      <a:r>
                        <a:rPr lang="tr-TR" dirty="0"/>
                        <a:t> bozukluklar, </a:t>
                      </a:r>
                      <a:r>
                        <a:rPr lang="tr-TR" dirty="0" err="1"/>
                        <a:t>biliyer</a:t>
                      </a:r>
                      <a:r>
                        <a:rPr lang="tr-TR" dirty="0"/>
                        <a:t> obstrüksiyon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Spesifik değil (kemik, </a:t>
                      </a:r>
                      <a:r>
                        <a:rPr lang="tr-TR" dirty="0" err="1"/>
                        <a:t>tükrük</a:t>
                      </a:r>
                      <a:r>
                        <a:rPr lang="tr-TR" dirty="0"/>
                        <a:t> bezleri, bağırsak)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4860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Gama </a:t>
                      </a:r>
                      <a:r>
                        <a:rPr lang="tr-TR" b="1" dirty="0" err="1"/>
                        <a:t>glutamil</a:t>
                      </a:r>
                      <a:r>
                        <a:rPr lang="tr-TR" b="1" dirty="0"/>
                        <a:t> </a:t>
                      </a:r>
                      <a:r>
                        <a:rPr lang="tr-TR" b="1" dirty="0" err="1"/>
                        <a:t>transferaz</a:t>
                      </a:r>
                      <a:r>
                        <a:rPr lang="tr-TR" b="1" dirty="0"/>
                        <a:t> (GGT)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Kolestaz</a:t>
                      </a:r>
                      <a:r>
                        <a:rPr lang="tr-TR" dirty="0"/>
                        <a:t> ve </a:t>
                      </a:r>
                      <a:r>
                        <a:rPr lang="tr-TR" dirty="0" err="1"/>
                        <a:t>biliyer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obstr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Spesifik değil (böbrek, KC, pankreas, GI </a:t>
                      </a:r>
                      <a:r>
                        <a:rPr lang="tr-TR" dirty="0" err="1"/>
                        <a:t>trakt</a:t>
                      </a:r>
                      <a:r>
                        <a:rPr lang="tr-TR" dirty="0"/>
                        <a:t>, akciğer)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412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/>
                        <a:t>Albumin</a:t>
                      </a:r>
                      <a:r>
                        <a:rPr lang="tr-TR" b="1" dirty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Bozulmuş sentetik fonksiyonlar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Malnütrisyon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nefrotik</a:t>
                      </a:r>
                      <a:r>
                        <a:rPr lang="tr-TR" dirty="0"/>
                        <a:t> sendrom, siroz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375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/>
                        <a:t>INR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/>
                        <a:t>Bozulmuş sentetik fonksiyonlar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Vit</a:t>
                      </a:r>
                      <a:r>
                        <a:rPr lang="tr-TR" dirty="0"/>
                        <a:t> K eksikliği, </a:t>
                      </a:r>
                      <a:r>
                        <a:rPr lang="tr-TR" dirty="0" err="1"/>
                        <a:t>antikoagülan</a:t>
                      </a:r>
                      <a:r>
                        <a:rPr lang="tr-TR" dirty="0"/>
                        <a:t> kullanımı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405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/>
                        <a:t>Kreatin</a:t>
                      </a:r>
                      <a:r>
                        <a:rPr lang="tr-TR" b="1" dirty="0"/>
                        <a:t> </a:t>
                      </a:r>
                      <a:r>
                        <a:rPr lang="tr-TR" b="1" dirty="0" err="1"/>
                        <a:t>kinaz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Kas hasarı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Kas-karaciğer hastalığı ayırımında önemli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569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18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>
            <a:extLst>
              <a:ext uri="{FF2B5EF4-FFF2-40B4-BE49-F238E27FC236}">
                <a16:creationId xmlns:a16="http://schemas.microsoft.com/office/drawing/2014/main" id="{426C2524-504A-4350-8222-85E4015AC812}"/>
              </a:ext>
            </a:extLst>
          </p:cNvPr>
          <p:cNvSpPr/>
          <p:nvPr/>
        </p:nvSpPr>
        <p:spPr>
          <a:xfrm>
            <a:off x="1112361" y="358219"/>
            <a:ext cx="93608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b="1" dirty="0">
                <a:solidFill>
                  <a:srgbClr val="FFFF00"/>
                </a:solidFill>
              </a:rPr>
              <a:t>VAKA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3B9AC634-A889-4AF5-B313-EDAC7F57FA66}"/>
              </a:ext>
            </a:extLst>
          </p:cNvPr>
          <p:cNvSpPr/>
          <p:nvPr/>
        </p:nvSpPr>
        <p:spPr>
          <a:xfrm>
            <a:off x="1112361" y="1998482"/>
            <a:ext cx="4562573" cy="3789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60 yaş kadın hasta</a:t>
            </a:r>
          </a:p>
          <a:p>
            <a:pPr algn="ctr"/>
            <a:r>
              <a:rPr lang="tr-TR" dirty="0" err="1"/>
              <a:t>Romatoid</a:t>
            </a:r>
            <a:r>
              <a:rPr lang="tr-TR" dirty="0"/>
              <a:t> </a:t>
            </a:r>
            <a:r>
              <a:rPr lang="tr-TR" dirty="0" err="1"/>
              <a:t>artrit</a:t>
            </a:r>
            <a:r>
              <a:rPr lang="tr-TR" dirty="0"/>
              <a:t> (13 yıllık)</a:t>
            </a:r>
          </a:p>
          <a:p>
            <a:pPr algn="ctr"/>
            <a:r>
              <a:rPr lang="tr-TR" dirty="0"/>
              <a:t>Geçmişte biyolojik tedaviler dahil çok sayıda ilaç kullanmış (çeşitli nedenlerle kesilmiş)</a:t>
            </a:r>
          </a:p>
          <a:p>
            <a:pPr algn="ctr"/>
            <a:r>
              <a:rPr lang="tr-TR" dirty="0" err="1"/>
              <a:t>Prednizolon</a:t>
            </a:r>
            <a:r>
              <a:rPr lang="tr-TR" dirty="0"/>
              <a:t> 5mg +</a:t>
            </a:r>
            <a:r>
              <a:rPr lang="tr-TR" dirty="0" err="1"/>
              <a:t>leflunomid</a:t>
            </a:r>
            <a:r>
              <a:rPr lang="tr-TR" dirty="0"/>
              <a:t> (20 mg/gün)</a:t>
            </a:r>
          </a:p>
          <a:p>
            <a:pPr algn="ctr"/>
            <a:r>
              <a:rPr lang="tr-TR" dirty="0"/>
              <a:t>1. Ay kontrolde şikayetler azalmış fakat karaciğer testleri yüksek</a:t>
            </a:r>
            <a:endParaRPr lang="en-US" dirty="0"/>
          </a:p>
        </p:txBody>
      </p:sp>
      <p:graphicFrame>
        <p:nvGraphicFramePr>
          <p:cNvPr id="5" name="Tablo 5">
            <a:extLst>
              <a:ext uri="{FF2B5EF4-FFF2-40B4-BE49-F238E27FC236}">
                <a16:creationId xmlns:a16="http://schemas.microsoft.com/office/drawing/2014/main" id="{82105809-E60C-485E-BE4F-656EB8E2D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323885"/>
              </p:ext>
            </p:extLst>
          </p:nvPr>
        </p:nvGraphicFramePr>
        <p:xfrm>
          <a:off x="7431462" y="2007909"/>
          <a:ext cx="3041716" cy="3280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858">
                  <a:extLst>
                    <a:ext uri="{9D8B030D-6E8A-4147-A177-3AD203B41FA5}">
                      <a16:colId xmlns:a16="http://schemas.microsoft.com/office/drawing/2014/main" val="3904570187"/>
                    </a:ext>
                  </a:extLst>
                </a:gridCol>
                <a:gridCol w="1520858">
                  <a:extLst>
                    <a:ext uri="{9D8B030D-6E8A-4147-A177-3AD203B41FA5}">
                      <a16:colId xmlns:a16="http://schemas.microsoft.com/office/drawing/2014/main" val="2937666584"/>
                    </a:ext>
                  </a:extLst>
                </a:gridCol>
              </a:tblGrid>
              <a:tr h="4246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889714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ALT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670 (&lt;30)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465933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AST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301 (&lt;35)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508446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GGT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298 (&lt;38)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49462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ALP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261 (&lt;114)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51383"/>
                  </a:ext>
                </a:extLst>
              </a:tr>
              <a:tr h="732884">
                <a:tc>
                  <a:txBody>
                    <a:bodyPr/>
                    <a:lstStyle/>
                    <a:p>
                      <a:r>
                        <a:rPr lang="tr-TR" dirty="0"/>
                        <a:t>T BIL (mg/dl)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0,6 (&lt;1)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20976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PTZ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828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28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14C8B66-F7B4-4CD1-A703-5949FF26C1C0}"/>
              </a:ext>
            </a:extLst>
          </p:cNvPr>
          <p:cNvSpPr/>
          <p:nvPr/>
        </p:nvSpPr>
        <p:spPr>
          <a:xfrm>
            <a:off x="3112415" y="1087954"/>
            <a:ext cx="5967167" cy="20323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FFFF00"/>
                </a:solidFill>
              </a:rPr>
              <a:t>Ne yapalım?</a:t>
            </a:r>
          </a:p>
          <a:p>
            <a:pPr algn="ctr"/>
            <a:r>
              <a:rPr lang="tr-TR" b="1" dirty="0">
                <a:solidFill>
                  <a:srgbClr val="FFFF00"/>
                </a:solidFill>
              </a:rPr>
              <a:t>Hangi testleri isteyelim?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AAC5F5A0-CB34-431B-826E-0A42D0E6ABFB}"/>
              </a:ext>
            </a:extLst>
          </p:cNvPr>
          <p:cNvSpPr/>
          <p:nvPr/>
        </p:nvSpPr>
        <p:spPr>
          <a:xfrm>
            <a:off x="3112416" y="4127929"/>
            <a:ext cx="596716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rgbClr val="FFFF00"/>
                </a:solidFill>
              </a:rPr>
              <a:t>İlaç ilişkili karaciğer hasarı bir dışlama tanısıdır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99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2">
            <a:extLst>
              <a:ext uri="{FF2B5EF4-FFF2-40B4-BE49-F238E27FC236}">
                <a16:creationId xmlns:a16="http://schemas.microsoft.com/office/drawing/2014/main" id="{C7F456D0-0F3C-4FB0-978F-9BC8FA2B6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3240"/>
              </p:ext>
            </p:extLst>
          </p:nvPr>
        </p:nvGraphicFramePr>
        <p:xfrm>
          <a:off x="914400" y="719666"/>
          <a:ext cx="10011266" cy="452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4692">
                  <a:extLst>
                    <a:ext uri="{9D8B030D-6E8A-4147-A177-3AD203B41FA5}">
                      <a16:colId xmlns:a16="http://schemas.microsoft.com/office/drawing/2014/main" val="971604517"/>
                    </a:ext>
                  </a:extLst>
                </a:gridCol>
                <a:gridCol w="5436574">
                  <a:extLst>
                    <a:ext uri="{9D8B030D-6E8A-4147-A177-3AD203B41FA5}">
                      <a16:colId xmlns:a16="http://schemas.microsoft.com/office/drawing/2014/main" val="18973920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                         Hastalık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                   Değerlendirme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41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Hepatit A,B,C,E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Anti HAV </a:t>
                      </a:r>
                      <a:r>
                        <a:rPr lang="tr-TR" b="1" dirty="0" err="1"/>
                        <a:t>IgM</a:t>
                      </a:r>
                      <a:r>
                        <a:rPr lang="tr-TR" dirty="0"/>
                        <a:t>, </a:t>
                      </a:r>
                      <a:r>
                        <a:rPr lang="tr-TR" b="1" dirty="0" err="1"/>
                        <a:t>HBsAg</a:t>
                      </a:r>
                      <a:r>
                        <a:rPr lang="tr-TR" dirty="0"/>
                        <a:t>, </a:t>
                      </a:r>
                      <a:r>
                        <a:rPr lang="tr-TR" b="1" dirty="0"/>
                        <a:t>Anti </a:t>
                      </a:r>
                      <a:r>
                        <a:rPr lang="tr-TR" b="1" dirty="0" err="1"/>
                        <a:t>HBc</a:t>
                      </a:r>
                      <a:r>
                        <a:rPr lang="tr-TR" b="1" dirty="0"/>
                        <a:t> </a:t>
                      </a:r>
                      <a:r>
                        <a:rPr lang="tr-TR" b="1" dirty="0" err="1"/>
                        <a:t>IgM</a:t>
                      </a:r>
                      <a:r>
                        <a:rPr lang="tr-TR" dirty="0"/>
                        <a:t>, HBVDNA, </a:t>
                      </a:r>
                      <a:r>
                        <a:rPr lang="tr-TR" b="1" dirty="0"/>
                        <a:t>Anti HCV</a:t>
                      </a:r>
                      <a:r>
                        <a:rPr lang="tr-TR" dirty="0"/>
                        <a:t>, </a:t>
                      </a:r>
                      <a:r>
                        <a:rPr lang="tr-TR" b="1" dirty="0"/>
                        <a:t>HCVRNA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AntiHEV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IgM-IgG</a:t>
                      </a:r>
                      <a:r>
                        <a:rPr lang="tr-TR" dirty="0"/>
                        <a:t>, HEVRNA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7052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CMV, HSV, EBV enfeksiyonları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Anti-CMV </a:t>
                      </a:r>
                      <a:r>
                        <a:rPr lang="tr-TR" dirty="0" err="1"/>
                        <a:t>IgM-IgG</a:t>
                      </a:r>
                      <a:r>
                        <a:rPr lang="tr-TR" dirty="0"/>
                        <a:t>, anti-HSV </a:t>
                      </a:r>
                      <a:r>
                        <a:rPr lang="tr-TR" dirty="0" err="1"/>
                        <a:t>IgM-IgG</a:t>
                      </a:r>
                      <a:r>
                        <a:rPr lang="tr-TR" dirty="0"/>
                        <a:t>, Anti-EBV </a:t>
                      </a:r>
                      <a:r>
                        <a:rPr lang="tr-TR" dirty="0" err="1"/>
                        <a:t>IgM-IgG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108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Otoimmün</a:t>
                      </a:r>
                      <a:r>
                        <a:rPr lang="tr-TR" dirty="0"/>
                        <a:t> hepatit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ANA, ASMA </a:t>
                      </a:r>
                      <a:r>
                        <a:rPr lang="tr-TR" b="1" dirty="0" err="1"/>
                        <a:t>titreleri</a:t>
                      </a:r>
                      <a:r>
                        <a:rPr lang="tr-TR" dirty="0"/>
                        <a:t>, Total </a:t>
                      </a:r>
                      <a:r>
                        <a:rPr lang="tr-TR" dirty="0" err="1"/>
                        <a:t>IgM</a:t>
                      </a:r>
                      <a:r>
                        <a:rPr lang="tr-TR" dirty="0"/>
                        <a:t>, </a:t>
                      </a:r>
                      <a:r>
                        <a:rPr lang="tr-TR" b="1" dirty="0" err="1"/>
                        <a:t>IgG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IgE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IgA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309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Alkol dışı </a:t>
                      </a:r>
                      <a:r>
                        <a:rPr lang="tr-TR" dirty="0" err="1"/>
                        <a:t>steatohepatit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USG</a:t>
                      </a:r>
                      <a:r>
                        <a:rPr lang="tr-TR" dirty="0"/>
                        <a:t> veya MR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865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Hipoksik-iskemik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hepatopati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Medikal öykü; akut-kronik </a:t>
                      </a:r>
                      <a:r>
                        <a:rPr lang="tr-TR" dirty="0" err="1"/>
                        <a:t>konjestif</a:t>
                      </a:r>
                      <a:r>
                        <a:rPr lang="tr-TR" dirty="0"/>
                        <a:t> kalp yetmezliği, hipotansiyon, </a:t>
                      </a:r>
                      <a:r>
                        <a:rPr lang="tr-TR" dirty="0" err="1"/>
                        <a:t>hipoksi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hepatik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venöz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oklüzyon</a:t>
                      </a:r>
                      <a:r>
                        <a:rPr lang="tr-TR" dirty="0"/>
                        <a:t>; USG- MRI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54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Biliyer</a:t>
                      </a:r>
                      <a:r>
                        <a:rPr lang="tr-TR" dirty="0"/>
                        <a:t> sistem hastalıkları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/>
                        <a:t>USG</a:t>
                      </a:r>
                      <a:r>
                        <a:rPr lang="tr-TR" dirty="0"/>
                        <a:t>- MRI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23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Wilson hastalığı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err="1"/>
                        <a:t>Seruloplazmin</a:t>
                      </a:r>
                      <a:r>
                        <a:rPr lang="tr-TR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34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/>
                        <a:t>Hemokromatozis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err="1"/>
                        <a:t>Ferritin</a:t>
                      </a:r>
                      <a:r>
                        <a:rPr lang="tr-TR" b="1" dirty="0"/>
                        <a:t>, </a:t>
                      </a:r>
                      <a:r>
                        <a:rPr lang="tr-TR" b="1" dirty="0" err="1"/>
                        <a:t>transferrin</a:t>
                      </a:r>
                      <a:r>
                        <a:rPr lang="tr-TR" b="1" dirty="0"/>
                        <a:t> </a:t>
                      </a:r>
                      <a:r>
                        <a:rPr lang="tr-TR" b="1" dirty="0" err="1"/>
                        <a:t>saturasyonu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899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Alfa-1 </a:t>
                      </a:r>
                      <a:r>
                        <a:rPr lang="tr-TR" dirty="0" err="1"/>
                        <a:t>antitripsin</a:t>
                      </a:r>
                      <a:r>
                        <a:rPr lang="tr-TR" dirty="0"/>
                        <a:t> eksikliği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Alfa-1 </a:t>
                      </a:r>
                      <a:r>
                        <a:rPr lang="tr-TR" dirty="0" err="1"/>
                        <a:t>antitripsin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090126"/>
                  </a:ext>
                </a:extLst>
              </a:tr>
            </a:tbl>
          </a:graphicData>
        </a:graphic>
      </p:graphicFrame>
      <p:sp>
        <p:nvSpPr>
          <p:cNvPr id="4" name="Metin kutusu 3">
            <a:extLst>
              <a:ext uri="{FF2B5EF4-FFF2-40B4-BE49-F238E27FC236}">
                <a16:creationId xmlns:a16="http://schemas.microsoft.com/office/drawing/2014/main" id="{95EDC01E-86D4-480E-BB8C-73B9481A3C48}"/>
              </a:ext>
            </a:extLst>
          </p:cNvPr>
          <p:cNvSpPr txBox="1"/>
          <p:nvPr/>
        </p:nvSpPr>
        <p:spPr>
          <a:xfrm>
            <a:off x="6353666" y="5656082"/>
            <a:ext cx="414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EASL CPG; </a:t>
            </a:r>
            <a:r>
              <a:rPr lang="tr-TR" dirty="0" err="1"/>
              <a:t>Drug-induced</a:t>
            </a:r>
            <a:r>
              <a:rPr lang="tr-TR" dirty="0"/>
              <a:t> </a:t>
            </a:r>
            <a:r>
              <a:rPr lang="tr-TR" dirty="0" err="1"/>
              <a:t>liver</a:t>
            </a:r>
            <a:r>
              <a:rPr lang="tr-TR" dirty="0"/>
              <a:t> </a:t>
            </a:r>
            <a:r>
              <a:rPr lang="tr-TR" dirty="0" err="1"/>
              <a:t>injury</a:t>
            </a:r>
            <a:r>
              <a:rPr lang="tr-TR" dirty="0"/>
              <a:t> ;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760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C4B635C-11FA-4A10-890D-6DD337AE5620}"/>
              </a:ext>
            </a:extLst>
          </p:cNvPr>
          <p:cNvSpPr/>
          <p:nvPr/>
        </p:nvSpPr>
        <p:spPr>
          <a:xfrm>
            <a:off x="848412" y="1253764"/>
            <a:ext cx="9964132" cy="44494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>
                <a:solidFill>
                  <a:srgbClr val="FFFF00"/>
                </a:solidFill>
              </a:rPr>
              <a:t>                                                                                   </a:t>
            </a:r>
            <a:r>
              <a:rPr lang="tr-TR" sz="2800" b="1" dirty="0">
                <a:solidFill>
                  <a:srgbClr val="FFFF00"/>
                </a:solidFill>
              </a:rPr>
              <a:t>TANI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bg1"/>
                </a:solidFill>
              </a:rPr>
              <a:t>Bir ilaç kullanımı sonrası spesifik olmayan semptomlar ve KC test yüksekliği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rgbClr val="FFFF00"/>
                </a:solidFill>
              </a:rPr>
              <a:t>Öykü</a:t>
            </a:r>
            <a:r>
              <a:rPr lang="tr-TR" dirty="0">
                <a:solidFill>
                  <a:schemeClr val="bg1"/>
                </a:solidFill>
              </a:rPr>
              <a:t> ve diğer nedenleri ekarte edecek </a:t>
            </a:r>
            <a:r>
              <a:rPr lang="tr-TR" b="1" dirty="0" err="1">
                <a:solidFill>
                  <a:srgbClr val="FFFF00"/>
                </a:solidFill>
              </a:rPr>
              <a:t>lab</a:t>
            </a:r>
            <a:r>
              <a:rPr lang="tr-TR" b="1" dirty="0">
                <a:solidFill>
                  <a:schemeClr val="bg1"/>
                </a:solidFill>
              </a:rPr>
              <a:t> </a:t>
            </a:r>
            <a:r>
              <a:rPr lang="tr-TR" dirty="0">
                <a:solidFill>
                  <a:schemeClr val="bg1"/>
                </a:solidFill>
              </a:rPr>
              <a:t>testleri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chemeClr val="bg1"/>
                </a:solidFill>
              </a:rPr>
              <a:t>Kolestaz</a:t>
            </a:r>
            <a:r>
              <a:rPr lang="tr-TR" dirty="0">
                <a:solidFill>
                  <a:schemeClr val="bg1"/>
                </a:solidFill>
              </a:rPr>
              <a:t> bulguları varsa </a:t>
            </a:r>
            <a:r>
              <a:rPr lang="tr-TR" b="1" dirty="0">
                <a:solidFill>
                  <a:srgbClr val="FFFF00"/>
                </a:solidFill>
              </a:rPr>
              <a:t>mutlaka görüntüleme tetkiki </a:t>
            </a:r>
            <a:r>
              <a:rPr lang="tr-TR" dirty="0">
                <a:solidFill>
                  <a:schemeClr val="bg1"/>
                </a:solidFill>
              </a:rPr>
              <a:t>yapılmalı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chemeClr val="bg1"/>
                </a:solidFill>
              </a:rPr>
              <a:t>Diğer nedenler ekarte edilmiş ve bilinen bir ilaç kullanımı varsa biyopsi yapılması önerilmez</a:t>
            </a:r>
          </a:p>
          <a:p>
            <a:endParaRPr lang="tr-TR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>
                <a:solidFill>
                  <a:srgbClr val="FFFF00"/>
                </a:solidFill>
              </a:rPr>
              <a:t>Eğer tanı kesin değilse, hasarın derecesi hakkında belirsizlik varsa, altta yatan kronik bir KC hastalığı şüphesi varsa </a:t>
            </a:r>
            <a:r>
              <a:rPr lang="tr-TR" b="1" dirty="0">
                <a:solidFill>
                  <a:srgbClr val="FFFF00"/>
                </a:solidFill>
                <a:sym typeface="Wingdings" panose="05000000000000000000" pitchFamily="2" charset="2"/>
              </a:rPr>
              <a:t> KC biyopsi yapılmalı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43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74A8D3C7-0B73-44BA-B5D5-F69F06331AFE}"/>
              </a:ext>
            </a:extLst>
          </p:cNvPr>
          <p:cNvSpPr txBox="1"/>
          <p:nvPr/>
        </p:nvSpPr>
        <p:spPr>
          <a:xfrm>
            <a:off x="867265" y="1582340"/>
            <a:ext cx="108879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/>
          </a:p>
          <a:p>
            <a:pPr marL="285750" indent="-285750">
              <a:buFontTx/>
              <a:buChar char="-"/>
            </a:pPr>
            <a:r>
              <a:rPr lang="tr-TR" dirty="0"/>
              <a:t>Tipik serum belirleyicisi ya da tipik histolojik bulgu yok</a:t>
            </a:r>
          </a:p>
          <a:p>
            <a:pPr marL="285750" indent="-285750">
              <a:buFontTx/>
              <a:buChar char="-"/>
            </a:pPr>
            <a:endParaRPr lang="tr-TR" dirty="0"/>
          </a:p>
          <a:p>
            <a:r>
              <a:rPr lang="en-US" dirty="0">
                <a:solidFill>
                  <a:srgbClr val="FF0000"/>
                </a:solidFill>
              </a:rPr>
              <a:t>●</a:t>
            </a:r>
            <a:r>
              <a:rPr lang="en-US" dirty="0"/>
              <a:t> </a:t>
            </a:r>
            <a:r>
              <a:rPr lang="tr-TR" dirty="0">
                <a:solidFill>
                  <a:srgbClr val="0070C0"/>
                </a:solidFill>
              </a:rPr>
              <a:t>Eğer ilaç kullanımını takiben karaciğer testleri yükselmişse (</a:t>
            </a:r>
            <a:r>
              <a:rPr lang="tr-TR" dirty="0" err="1">
                <a:solidFill>
                  <a:srgbClr val="0070C0"/>
                </a:solidFill>
              </a:rPr>
              <a:t>latent</a:t>
            </a:r>
            <a:r>
              <a:rPr lang="tr-TR" dirty="0">
                <a:solidFill>
                  <a:srgbClr val="0070C0"/>
                </a:solidFill>
              </a:rPr>
              <a:t> </a:t>
            </a:r>
            <a:r>
              <a:rPr lang="tr-TR" dirty="0" err="1">
                <a:solidFill>
                  <a:srgbClr val="0070C0"/>
                </a:solidFill>
              </a:rPr>
              <a:t>peryot</a:t>
            </a:r>
            <a:r>
              <a:rPr lang="tr-TR" dirty="0">
                <a:solidFill>
                  <a:srgbClr val="0070C0"/>
                </a:solidFill>
              </a:rPr>
              <a:t> değişken)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●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Olası nedenler ekarte edilmişse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●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70C0"/>
                </a:solidFill>
              </a:rPr>
              <a:t>İlacın kesilmesiyle testlerde düzelme olmuşsa tanı konur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tr-TR" dirty="0">
                <a:solidFill>
                  <a:srgbClr val="0070C0"/>
                </a:solidFill>
              </a:rPr>
              <a:t>‘</a:t>
            </a:r>
            <a:r>
              <a:rPr lang="tr-TR" dirty="0" err="1">
                <a:solidFill>
                  <a:srgbClr val="0070C0"/>
                </a:solidFill>
              </a:rPr>
              <a:t>Rechallenge</a:t>
            </a:r>
            <a:r>
              <a:rPr lang="tr-TR" dirty="0">
                <a:solidFill>
                  <a:srgbClr val="0070C0"/>
                </a:solidFill>
              </a:rPr>
              <a:t> önerilmiyor’</a:t>
            </a:r>
          </a:p>
          <a:p>
            <a:endParaRPr lang="tr-TR" dirty="0"/>
          </a:p>
          <a:p>
            <a:r>
              <a:rPr lang="tr-TR" dirty="0"/>
              <a:t>Çoklu ilaç kullananlarda etkeni bulmak bazen çok zor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8561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5">
            <a:extLst>
              <a:ext uri="{FF2B5EF4-FFF2-40B4-BE49-F238E27FC236}">
                <a16:creationId xmlns:a16="http://schemas.microsoft.com/office/drawing/2014/main" id="{BECBE85F-F09E-4436-A6FC-2927BBFB3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49077"/>
              </p:ext>
            </p:extLst>
          </p:nvPr>
        </p:nvGraphicFramePr>
        <p:xfrm>
          <a:off x="1209771" y="1470581"/>
          <a:ext cx="4012677" cy="34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559">
                  <a:extLst>
                    <a:ext uri="{9D8B030D-6E8A-4147-A177-3AD203B41FA5}">
                      <a16:colId xmlns:a16="http://schemas.microsoft.com/office/drawing/2014/main" val="3904570187"/>
                    </a:ext>
                  </a:extLst>
                </a:gridCol>
                <a:gridCol w="1337559">
                  <a:extLst>
                    <a:ext uri="{9D8B030D-6E8A-4147-A177-3AD203B41FA5}">
                      <a16:colId xmlns:a16="http://schemas.microsoft.com/office/drawing/2014/main" val="2937666584"/>
                    </a:ext>
                  </a:extLst>
                </a:gridCol>
                <a:gridCol w="1337559">
                  <a:extLst>
                    <a:ext uri="{9D8B030D-6E8A-4147-A177-3AD203B41FA5}">
                      <a16:colId xmlns:a16="http://schemas.microsoft.com/office/drawing/2014/main" val="4270079988"/>
                    </a:ext>
                  </a:extLst>
                </a:gridCol>
              </a:tblGrid>
              <a:tr h="4246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İlk yüksek değer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15. gün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4889714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ALT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670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900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465933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AST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873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508446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GGT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306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549462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ALP (U/L)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272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51383"/>
                  </a:ext>
                </a:extLst>
              </a:tr>
              <a:tr h="732884">
                <a:tc>
                  <a:txBody>
                    <a:bodyPr/>
                    <a:lstStyle/>
                    <a:p>
                      <a:r>
                        <a:rPr lang="tr-TR" dirty="0"/>
                        <a:t>T BIL (mg/dl)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0,8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7620976"/>
                  </a:ext>
                </a:extLst>
              </a:tr>
              <a:tr h="424607">
                <a:tc>
                  <a:txBody>
                    <a:bodyPr/>
                    <a:lstStyle/>
                    <a:p>
                      <a:r>
                        <a:rPr lang="tr-TR" dirty="0"/>
                        <a:t>PTZ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1828873"/>
                  </a:ext>
                </a:extLst>
              </a:tr>
            </a:tbl>
          </a:graphicData>
        </a:graphic>
      </p:graphicFrame>
      <p:sp>
        <p:nvSpPr>
          <p:cNvPr id="3" name="Dikdörtgen 2">
            <a:extLst>
              <a:ext uri="{FF2B5EF4-FFF2-40B4-BE49-F238E27FC236}">
                <a16:creationId xmlns:a16="http://schemas.microsoft.com/office/drawing/2014/main" id="{E39430EA-54CD-4138-A6BC-F90CF63514C0}"/>
              </a:ext>
            </a:extLst>
          </p:cNvPr>
          <p:cNvSpPr/>
          <p:nvPr/>
        </p:nvSpPr>
        <p:spPr>
          <a:xfrm>
            <a:off x="5872899" y="1470581"/>
            <a:ext cx="5344998" cy="3280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Tüm testler negatif, spesifik bir patoloji düşünülmedi.</a:t>
            </a:r>
          </a:p>
          <a:p>
            <a:pPr algn="ctr"/>
            <a:endParaRPr lang="tr-TR" dirty="0"/>
          </a:p>
          <a:p>
            <a:pPr algn="ctr"/>
            <a:r>
              <a:rPr lang="tr-TR" dirty="0"/>
              <a:t>Testler </a:t>
            </a:r>
            <a:r>
              <a:rPr lang="tr-TR" dirty="0" err="1"/>
              <a:t>leflunamid</a:t>
            </a:r>
            <a:r>
              <a:rPr lang="tr-TR" dirty="0"/>
              <a:t> kesilmesine rağmen yüksek seyretmeye devam etti</a:t>
            </a:r>
          </a:p>
          <a:p>
            <a:pPr algn="ctr"/>
            <a:endParaRPr lang="tr-TR" dirty="0"/>
          </a:p>
          <a:p>
            <a:pPr algn="ctr"/>
            <a:r>
              <a:rPr lang="tr-TR" b="1" dirty="0">
                <a:solidFill>
                  <a:srgbClr val="FFFF00"/>
                </a:solidFill>
              </a:rPr>
              <a:t>Biyopsi:</a:t>
            </a:r>
            <a:r>
              <a:rPr lang="tr-TR" dirty="0"/>
              <a:t> portal alanda hafif </a:t>
            </a:r>
            <a:r>
              <a:rPr lang="tr-TR" dirty="0" err="1"/>
              <a:t>şiddetde</a:t>
            </a:r>
            <a:r>
              <a:rPr lang="tr-TR" dirty="0"/>
              <a:t> </a:t>
            </a:r>
            <a:r>
              <a:rPr lang="tr-TR" dirty="0" err="1"/>
              <a:t>mononükleer</a:t>
            </a:r>
            <a:r>
              <a:rPr lang="tr-TR" dirty="0"/>
              <a:t> </a:t>
            </a:r>
            <a:r>
              <a:rPr lang="tr-TR" dirty="0" err="1"/>
              <a:t>inflamasyon</a:t>
            </a:r>
            <a:r>
              <a:rPr lang="tr-TR" dirty="0"/>
              <a:t>,  </a:t>
            </a:r>
            <a:r>
              <a:rPr lang="tr-TR" dirty="0" err="1"/>
              <a:t>hepatositlerde</a:t>
            </a:r>
            <a:r>
              <a:rPr lang="tr-TR" dirty="0"/>
              <a:t> reaktif değişiklikler, %40 oranında </a:t>
            </a:r>
            <a:r>
              <a:rPr lang="tr-TR" dirty="0" err="1"/>
              <a:t>makroveziküler</a:t>
            </a:r>
            <a:r>
              <a:rPr lang="tr-TR" dirty="0"/>
              <a:t>  yağlanma  ,  balon  dejenerasyon ve  </a:t>
            </a:r>
            <a:r>
              <a:rPr lang="tr-TR" dirty="0" err="1"/>
              <a:t>grade</a:t>
            </a:r>
            <a:r>
              <a:rPr lang="tr-TR" dirty="0"/>
              <a:t> 1 </a:t>
            </a:r>
            <a:r>
              <a:rPr lang="tr-TR" dirty="0" err="1"/>
              <a:t>steatohepatit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6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3857</TotalTime>
  <Words>1158</Words>
  <Application>Microsoft Office PowerPoint</Application>
  <PresentationFormat>Geniş ekran</PresentationFormat>
  <Paragraphs>266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 Teması</vt:lpstr>
      <vt:lpstr>İlaçlara Bağlı Karaciğer Fonksiyon Testlerinde Bozulmalar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İlaçlara Bağlı Karaciğer Fonksiyon Testlerinde Bozulmalar</dc:title>
  <dc:creator>onur keskin</dc:creator>
  <cp:lastModifiedBy>USER</cp:lastModifiedBy>
  <cp:revision>41</cp:revision>
  <dcterms:created xsi:type="dcterms:W3CDTF">2020-01-08T18:17:58Z</dcterms:created>
  <dcterms:modified xsi:type="dcterms:W3CDTF">2023-03-13T13:38:21Z</dcterms:modified>
</cp:coreProperties>
</file>