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7" r:id="rId11"/>
    <p:sldId id="305" r:id="rId12"/>
    <p:sldId id="306" r:id="rId13"/>
    <p:sldId id="307" r:id="rId14"/>
    <p:sldId id="266" r:id="rId15"/>
    <p:sldId id="268" r:id="rId16"/>
    <p:sldId id="342" r:id="rId17"/>
    <p:sldId id="30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09" r:id="rId47"/>
    <p:sldId id="310" r:id="rId48"/>
    <p:sldId id="311" r:id="rId49"/>
    <p:sldId id="312" r:id="rId50"/>
    <p:sldId id="314" r:id="rId51"/>
    <p:sldId id="315" r:id="rId52"/>
    <p:sldId id="316" r:id="rId53"/>
    <p:sldId id="317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2" r:id="rId74"/>
    <p:sldId id="333" r:id="rId75"/>
    <p:sldId id="341" r:id="rId76"/>
    <p:sldId id="334" r:id="rId77"/>
    <p:sldId id="335" r:id="rId78"/>
    <p:sldId id="336" r:id="rId79"/>
    <p:sldId id="337" r:id="rId80"/>
    <p:sldId id="338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10BF4-3961-5C44-8E7C-419376549C6C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98ED-604F-BA43-9C08-8992EF5FB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8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PET-</a:t>
            </a:r>
            <a:r>
              <a:rPr lang="en-US" baseline="0" dirty="0" smtClean="0"/>
              <a:t> SAKROİLİİT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98ED-604F-BA43-9C08-8992EF5FB6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4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62 </a:t>
            </a:r>
            <a:r>
              <a:rPr lang="en-US" dirty="0" err="1" smtClean="0"/>
              <a:t>yaşında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 hasta. RA </a:t>
            </a:r>
            <a:r>
              <a:rPr lang="en-US" dirty="0" err="1" smtClean="0"/>
              <a:t>tanısı</a:t>
            </a:r>
            <a:r>
              <a:rPr lang="en-US" dirty="0" smtClean="0"/>
              <a:t> </a:t>
            </a:r>
            <a:r>
              <a:rPr lang="en-US" dirty="0" err="1" smtClean="0"/>
              <a:t>mevcut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zamanda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98ED-604F-BA43-9C08-8992EF5FB6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Hastanın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periferik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yaymasında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miyeloblastlar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22D30-8F49-FA4C-A6C2-108282FA662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4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1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9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477B-D490-0A4D-8B40-2A51D1680932}" type="datetimeFigureOut">
              <a:rPr lang="en-US" smtClean="0"/>
              <a:t>23.05.21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7DA2-8B04-F749-937E-1694B231B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3366FF"/>
          </a:solidFill>
        </p:spPr>
        <p:txBody>
          <a:bodyPr>
            <a:normAutofit/>
          </a:bodyPr>
          <a:lstStyle/>
          <a:p>
            <a:r>
              <a:rPr lang="tr-TR" b="1" dirty="0" smtClean="0"/>
              <a:t>ROMATOLOJİDE PARANEOPLAZİ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/>
              <a:t>Doç</a:t>
            </a:r>
            <a:r>
              <a:rPr lang="en-US" b="1" dirty="0" smtClean="0"/>
              <a:t>. Dr. </a:t>
            </a:r>
            <a:r>
              <a:rPr lang="en-US" b="1" dirty="0" err="1" smtClean="0"/>
              <a:t>Bünyamin</a:t>
            </a:r>
            <a:r>
              <a:rPr lang="en-US" b="1" dirty="0" smtClean="0"/>
              <a:t> KISACIK</a:t>
            </a:r>
          </a:p>
          <a:p>
            <a:r>
              <a:rPr lang="en-US" b="1" dirty="0" smtClean="0"/>
              <a:t>Medical Park </a:t>
            </a:r>
            <a:r>
              <a:rPr lang="en-US" b="1" dirty="0" err="1" smtClean="0"/>
              <a:t>Romatoloji</a:t>
            </a:r>
            <a:r>
              <a:rPr lang="en-US" b="1" dirty="0" smtClean="0"/>
              <a:t> </a:t>
            </a:r>
            <a:r>
              <a:rPr lang="en-US" b="1" dirty="0" err="1" smtClean="0"/>
              <a:t>Kliniği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00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Toraks-Batın</a:t>
            </a:r>
            <a:r>
              <a:rPr lang="en-US" dirty="0" smtClean="0"/>
              <a:t> 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1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63" y="327872"/>
            <a:ext cx="8252240" cy="61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49" y="405937"/>
            <a:ext cx="8203675" cy="61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5" y="374711"/>
            <a:ext cx="8273073" cy="62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445"/>
            <a:ext cx="9144000" cy="3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/>
              <a:t>Patoloji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 </a:t>
            </a:r>
            <a:r>
              <a:rPr lang="en-US" dirty="0" err="1" smtClean="0"/>
              <a:t>servikal</a:t>
            </a:r>
            <a:r>
              <a:rPr lang="en-US" dirty="0" smtClean="0"/>
              <a:t> </a:t>
            </a:r>
            <a:r>
              <a:rPr lang="en-US" dirty="0" err="1" smtClean="0"/>
              <a:t>zincirdeki</a:t>
            </a:r>
            <a:r>
              <a:rPr lang="en-US" dirty="0" smtClean="0"/>
              <a:t> </a:t>
            </a:r>
            <a:r>
              <a:rPr lang="en-US" dirty="0" err="1" smtClean="0"/>
              <a:t>patolojik</a:t>
            </a:r>
            <a:r>
              <a:rPr lang="en-US" dirty="0" smtClean="0"/>
              <a:t> LAP </a:t>
            </a:r>
            <a:r>
              <a:rPr lang="en-US" dirty="0" err="1" smtClean="0"/>
              <a:t>eksize</a:t>
            </a:r>
            <a:r>
              <a:rPr lang="en-US" dirty="0" smtClean="0"/>
              <a:t> </a:t>
            </a:r>
            <a:r>
              <a:rPr lang="en-US" dirty="0" err="1" smtClean="0"/>
              <a:t>edildi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Klasik</a:t>
            </a:r>
            <a:r>
              <a:rPr lang="en-US" dirty="0" smtClean="0"/>
              <a:t> Hodgkin </a:t>
            </a:r>
            <a:r>
              <a:rPr lang="en-US" dirty="0" err="1" smtClean="0"/>
              <a:t>lenfoma</a:t>
            </a:r>
            <a:r>
              <a:rPr lang="en-US" dirty="0" smtClean="0"/>
              <a:t> (</a:t>
            </a:r>
            <a:r>
              <a:rPr lang="en-US" dirty="0" err="1" smtClean="0"/>
              <a:t>Nodüler</a:t>
            </a:r>
            <a:r>
              <a:rPr lang="en-US" dirty="0" smtClean="0"/>
              <a:t> </a:t>
            </a:r>
            <a:r>
              <a:rPr lang="en-US" dirty="0" err="1" smtClean="0"/>
              <a:t>sklerozan</a:t>
            </a:r>
            <a:r>
              <a:rPr lang="en-US" dirty="0" smtClean="0"/>
              <a:t> tip)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1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PET-CT SAKROİLİİT GÖSTERİR Mİ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0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75" y="0"/>
            <a:ext cx="426162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893" y="0"/>
            <a:ext cx="412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9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smtClean="0"/>
              <a:t>Non-</a:t>
            </a:r>
            <a:r>
              <a:rPr lang="en-US" b="1" dirty="0" err="1" smtClean="0"/>
              <a:t>Hodkin</a:t>
            </a:r>
            <a:r>
              <a:rPr lang="en-US" b="1" dirty="0" smtClean="0"/>
              <a:t> </a:t>
            </a:r>
            <a:r>
              <a:rPr lang="en-US" b="1" dirty="0" err="1" smtClean="0"/>
              <a:t>Lenfoma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52 </a:t>
            </a:r>
            <a:r>
              <a:rPr lang="en-US" dirty="0" err="1" smtClean="0"/>
              <a:t>yaşında</a:t>
            </a:r>
            <a:r>
              <a:rPr lang="en-US" dirty="0" smtClean="0"/>
              <a:t> </a:t>
            </a:r>
            <a:r>
              <a:rPr lang="en-US" dirty="0" err="1" smtClean="0"/>
              <a:t>erkek</a:t>
            </a:r>
            <a:endParaRPr lang="en-US" dirty="0" smtClean="0"/>
          </a:p>
          <a:p>
            <a:r>
              <a:rPr lang="en-US" dirty="0" smtClean="0"/>
              <a:t>Sol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artriti</a:t>
            </a:r>
            <a:r>
              <a:rPr lang="en-US" dirty="0" smtClean="0"/>
              <a:t> </a:t>
            </a:r>
            <a:r>
              <a:rPr lang="en-US" dirty="0" err="1" smtClean="0"/>
              <a:t>mevcut</a:t>
            </a:r>
            <a:r>
              <a:rPr lang="en-US" dirty="0" smtClean="0"/>
              <a:t>.</a:t>
            </a:r>
          </a:p>
          <a:p>
            <a:r>
              <a:rPr lang="en-US" dirty="0" smtClean="0"/>
              <a:t>Lyme </a:t>
            </a:r>
            <a:r>
              <a:rPr lang="en-US" dirty="0" err="1" smtClean="0"/>
              <a:t>artriti</a:t>
            </a:r>
            <a:r>
              <a:rPr lang="en-US" dirty="0" smtClean="0"/>
              <a:t> </a:t>
            </a:r>
            <a:r>
              <a:rPr lang="en-US" dirty="0" err="1" smtClean="0"/>
              <a:t>düşünülmüş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klinik</a:t>
            </a:r>
            <a:r>
              <a:rPr lang="en-US" dirty="0" smtClean="0"/>
              <a:t> </a:t>
            </a:r>
            <a:r>
              <a:rPr lang="en-US" dirty="0" err="1" smtClean="0"/>
              <a:t>iyileşme</a:t>
            </a:r>
            <a:r>
              <a:rPr lang="en-US" dirty="0" smtClean="0"/>
              <a:t> </a:t>
            </a:r>
            <a:r>
              <a:rPr lang="en-US" dirty="0" err="1" smtClean="0"/>
              <a:t>olmayınca</a:t>
            </a:r>
            <a:endParaRPr lang="en-US" dirty="0" smtClean="0"/>
          </a:p>
          <a:p>
            <a:r>
              <a:rPr lang="en-US" dirty="0" err="1" smtClean="0"/>
              <a:t>Sinovyal</a:t>
            </a:r>
            <a:r>
              <a:rPr lang="en-US" dirty="0" smtClean="0"/>
              <a:t> </a:t>
            </a:r>
            <a:r>
              <a:rPr lang="en-US" dirty="0" err="1" smtClean="0"/>
              <a:t>biyopsi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8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Lenfoplazmasitik</a:t>
            </a:r>
            <a:r>
              <a:rPr lang="en-US" dirty="0" smtClean="0"/>
              <a:t> B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infiltrasyonu</a:t>
            </a:r>
            <a:r>
              <a:rPr lang="en-US" dirty="0" smtClean="0"/>
              <a:t> </a:t>
            </a:r>
            <a:r>
              <a:rPr lang="en-US" dirty="0" err="1" smtClean="0"/>
              <a:t>saptanmış</a:t>
            </a:r>
            <a:r>
              <a:rPr lang="en-US" dirty="0" smtClean="0"/>
              <a:t>.</a:t>
            </a:r>
          </a:p>
          <a:p>
            <a:r>
              <a:rPr lang="en-US" dirty="0" smtClean="0"/>
              <a:t>İnguinal LAP </a:t>
            </a:r>
            <a:r>
              <a:rPr lang="en-US" dirty="0" err="1" smtClean="0"/>
              <a:t>Bx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Non-Hodgkin </a:t>
            </a:r>
            <a:r>
              <a:rPr lang="en-US" dirty="0" err="1" smtClean="0"/>
              <a:t>lenfoma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2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tr-TR" b="1" dirty="0" smtClean="0"/>
              <a:t>Vaka 1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21 yaşında kadın hasta</a:t>
            </a:r>
          </a:p>
          <a:p>
            <a:r>
              <a:rPr lang="tr-TR" dirty="0" smtClean="0"/>
              <a:t>Sol kalça ağrısı yakınması ile başvurdu.</a:t>
            </a:r>
          </a:p>
          <a:p>
            <a:r>
              <a:rPr lang="tr-TR" dirty="0" smtClean="0"/>
              <a:t>Özellikle geceleri yakınmaları daha </a:t>
            </a:r>
            <a:r>
              <a:rPr lang="tr-TR" dirty="0" smtClean="0"/>
              <a:t>şiddetli. </a:t>
            </a:r>
          </a:p>
          <a:p>
            <a:r>
              <a:rPr lang="tr-TR" dirty="0" smtClean="0"/>
              <a:t>5 aydır yakınmaları mevcut.</a:t>
            </a:r>
            <a:endParaRPr lang="tr-TR" dirty="0" smtClean="0"/>
          </a:p>
          <a:p>
            <a:r>
              <a:rPr lang="tr-TR" dirty="0" smtClean="0"/>
              <a:t>Sabahları 1 saat süren </a:t>
            </a:r>
            <a:r>
              <a:rPr lang="tr-TR" dirty="0" smtClean="0"/>
              <a:t>tutukluğu oluyormuş.</a:t>
            </a:r>
            <a:endParaRPr lang="tr-TR" dirty="0" smtClean="0"/>
          </a:p>
          <a:p>
            <a:r>
              <a:rPr lang="tr-TR" dirty="0" smtClean="0"/>
              <a:t>Son 2 aydır yakınmaları daha şiddetlenmiş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385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8.4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409"/>
            <a:ext cx="9144000" cy="21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smtClean="0"/>
              <a:t>Non-Hodgkin </a:t>
            </a:r>
            <a:r>
              <a:rPr lang="en-US" b="1" dirty="0" err="1" smtClean="0"/>
              <a:t>Lenfoma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 </a:t>
            </a:r>
            <a:r>
              <a:rPr lang="en-US" dirty="0" err="1" smtClean="0"/>
              <a:t>ve</a:t>
            </a:r>
            <a:r>
              <a:rPr lang="en-US" dirty="0" smtClean="0"/>
              <a:t> T </a:t>
            </a:r>
            <a:r>
              <a:rPr lang="en-US" dirty="0" err="1" smtClean="0"/>
              <a:t>lenfositlerin</a:t>
            </a:r>
            <a:r>
              <a:rPr lang="en-US" dirty="0" smtClean="0"/>
              <a:t> </a:t>
            </a:r>
            <a:r>
              <a:rPr lang="en-US" dirty="0" err="1" smtClean="0"/>
              <a:t>kontrolsüz</a:t>
            </a:r>
            <a:r>
              <a:rPr lang="en-US" dirty="0" smtClean="0"/>
              <a:t> </a:t>
            </a:r>
            <a:r>
              <a:rPr lang="en-US" dirty="0" err="1" smtClean="0"/>
              <a:t>proliferasyonu</a:t>
            </a:r>
            <a:r>
              <a:rPr lang="en-US" dirty="0" smtClean="0"/>
              <a:t> </a:t>
            </a:r>
            <a:r>
              <a:rPr lang="en-US" dirty="0" err="1" smtClean="0"/>
              <a:t>kaynaklı</a:t>
            </a:r>
            <a:r>
              <a:rPr lang="en-US" dirty="0" smtClean="0"/>
              <a:t> </a:t>
            </a:r>
            <a:r>
              <a:rPr lang="en-US" dirty="0" err="1" smtClean="0"/>
              <a:t>malignite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%5-25 </a:t>
            </a:r>
            <a:r>
              <a:rPr lang="en-US" dirty="0" err="1" smtClean="0"/>
              <a:t>kas</a:t>
            </a:r>
            <a:r>
              <a:rPr lang="en-US" dirty="0" smtClean="0"/>
              <a:t> </a:t>
            </a:r>
            <a:r>
              <a:rPr lang="en-US" dirty="0" err="1" smtClean="0"/>
              <a:t>iskelet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bulguları</a:t>
            </a:r>
            <a:r>
              <a:rPr lang="en-US" dirty="0" smtClean="0"/>
              <a:t> </a:t>
            </a:r>
            <a:r>
              <a:rPr lang="en-US" dirty="0" err="1" smtClean="0"/>
              <a:t>yapar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Primer </a:t>
            </a:r>
            <a:r>
              <a:rPr lang="en-US" b="1" dirty="0" err="1" smtClean="0"/>
              <a:t>kemik</a:t>
            </a:r>
            <a:r>
              <a:rPr lang="en-US" b="1" dirty="0" smtClean="0"/>
              <a:t> </a:t>
            </a:r>
            <a:r>
              <a:rPr lang="en-US" b="1" dirty="0" err="1" smtClean="0"/>
              <a:t>lezyonu</a:t>
            </a:r>
            <a:r>
              <a:rPr lang="en-US" b="1" dirty="0" smtClean="0"/>
              <a:t> </a:t>
            </a:r>
            <a:r>
              <a:rPr lang="en-US" b="1" dirty="0" err="1" smtClean="0"/>
              <a:t>yada</a:t>
            </a:r>
            <a:r>
              <a:rPr lang="en-US" b="1" dirty="0" smtClean="0"/>
              <a:t> intra-</a:t>
            </a:r>
            <a:r>
              <a:rPr lang="en-US" b="1" dirty="0" err="1" smtClean="0"/>
              <a:t>artiküler</a:t>
            </a:r>
            <a:r>
              <a:rPr lang="en-US" b="1" dirty="0" smtClean="0"/>
              <a:t> </a:t>
            </a:r>
            <a:r>
              <a:rPr lang="en-US" b="1" dirty="0" err="1" smtClean="0"/>
              <a:t>yumuşak</a:t>
            </a:r>
            <a:r>
              <a:rPr lang="en-US" b="1" dirty="0" smtClean="0"/>
              <a:t> </a:t>
            </a:r>
            <a:r>
              <a:rPr lang="en-US" b="1" dirty="0" err="1" smtClean="0"/>
              <a:t>doku</a:t>
            </a:r>
            <a:r>
              <a:rPr lang="en-US" b="1" dirty="0" smtClean="0"/>
              <a:t> </a:t>
            </a:r>
            <a:r>
              <a:rPr lang="en-US" b="1" dirty="0" err="1" smtClean="0"/>
              <a:t>proliferayonu</a:t>
            </a:r>
            <a:r>
              <a:rPr lang="en-US" b="1" dirty="0" smtClean="0"/>
              <a:t> </a:t>
            </a:r>
            <a:r>
              <a:rPr lang="en-US" b="1" dirty="0" err="1" smtClean="0"/>
              <a:t>yani</a:t>
            </a:r>
            <a:r>
              <a:rPr lang="en-US" b="1" dirty="0" smtClean="0"/>
              <a:t> </a:t>
            </a:r>
            <a:r>
              <a:rPr lang="en-US" b="1" dirty="0" err="1" smtClean="0"/>
              <a:t>artrit</a:t>
            </a:r>
            <a:r>
              <a:rPr lang="en-US" b="1" dirty="0" smtClean="0"/>
              <a:t> </a:t>
            </a:r>
            <a:r>
              <a:rPr lang="en-US" b="1" dirty="0" err="1" smtClean="0"/>
              <a:t>tablosu</a:t>
            </a:r>
            <a:r>
              <a:rPr lang="en-US" b="1" dirty="0" smtClean="0"/>
              <a:t> </a:t>
            </a:r>
            <a:r>
              <a:rPr lang="en-US" b="1" dirty="0" err="1" smtClean="0"/>
              <a:t>ile</a:t>
            </a:r>
            <a:r>
              <a:rPr lang="en-US" b="1" dirty="0" smtClean="0"/>
              <a:t> </a:t>
            </a:r>
            <a:r>
              <a:rPr lang="en-US" b="1" dirty="0" err="1" smtClean="0"/>
              <a:t>karşımıza</a:t>
            </a:r>
            <a:r>
              <a:rPr lang="en-US" b="1" dirty="0" smtClean="0"/>
              <a:t> </a:t>
            </a:r>
            <a:r>
              <a:rPr lang="en-US" b="1" dirty="0" err="1" smtClean="0"/>
              <a:t>çıkabilir</a:t>
            </a:r>
            <a:r>
              <a:rPr lang="en-US" dirty="0" smtClean="0"/>
              <a:t>.</a:t>
            </a:r>
          </a:p>
          <a:p>
            <a:r>
              <a:rPr lang="en-US" dirty="0" smtClean="0"/>
              <a:t>3-6. </a:t>
            </a:r>
            <a:r>
              <a:rPr lang="en-US" dirty="0" err="1" smtClean="0"/>
              <a:t>dekatta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karşımıza</a:t>
            </a:r>
            <a:r>
              <a:rPr lang="en-US" dirty="0" smtClean="0"/>
              <a:t> </a:t>
            </a:r>
            <a:r>
              <a:rPr lang="en-US" dirty="0" err="1" smtClean="0"/>
              <a:t>çıkar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1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8.52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519"/>
            <a:ext cx="9144000" cy="22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2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8.5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379"/>
            <a:ext cx="9144000" cy="61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1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46 </a:t>
            </a:r>
            <a:r>
              <a:rPr lang="en-US" dirty="0" err="1" smtClean="0"/>
              <a:t>yaşında</a:t>
            </a:r>
            <a:r>
              <a:rPr lang="en-US" dirty="0" smtClean="0"/>
              <a:t> </a:t>
            </a:r>
            <a:r>
              <a:rPr lang="en-US" dirty="0" err="1" smtClean="0"/>
              <a:t>erkek</a:t>
            </a:r>
            <a:r>
              <a:rPr lang="en-US" dirty="0" smtClean="0"/>
              <a:t> hasta</a:t>
            </a:r>
          </a:p>
          <a:p>
            <a:r>
              <a:rPr lang="en-US" dirty="0" smtClean="0"/>
              <a:t>Son 2 </a:t>
            </a:r>
            <a:r>
              <a:rPr lang="en-US" dirty="0" err="1" smtClean="0"/>
              <a:t>haftadır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bel-kalça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başvurdu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Yakınması</a:t>
            </a:r>
            <a:r>
              <a:rPr lang="en-US" dirty="0" smtClean="0"/>
              <a:t> her </a:t>
            </a:r>
            <a:r>
              <a:rPr lang="en-US" dirty="0" err="1" smtClean="0"/>
              <a:t>geçen</a:t>
            </a:r>
            <a:r>
              <a:rPr lang="en-US" dirty="0" smtClean="0"/>
              <a:t> </a:t>
            </a:r>
            <a:r>
              <a:rPr lang="en-US" dirty="0" err="1" smtClean="0"/>
              <a:t>gün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gösteriyor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Geceleri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artıyor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Sabahları</a:t>
            </a:r>
            <a:r>
              <a:rPr lang="en-US" dirty="0" smtClean="0"/>
              <a:t> 15 </a:t>
            </a:r>
            <a:r>
              <a:rPr lang="en-US" dirty="0" err="1" smtClean="0"/>
              <a:t>dakika</a:t>
            </a:r>
            <a:r>
              <a:rPr lang="en-US" dirty="0" smtClean="0"/>
              <a:t> </a:t>
            </a:r>
            <a:r>
              <a:rPr lang="en-US" dirty="0" err="1" smtClean="0"/>
              <a:t>tutukluğu</a:t>
            </a:r>
            <a:r>
              <a:rPr lang="en-US" dirty="0" smtClean="0"/>
              <a:t> </a:t>
            </a:r>
            <a:r>
              <a:rPr lang="en-US" dirty="0" err="1" smtClean="0"/>
              <a:t>oluyor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Ağır</a:t>
            </a:r>
            <a:r>
              <a:rPr lang="en-US" dirty="0" smtClean="0"/>
              <a:t> </a:t>
            </a:r>
            <a:r>
              <a:rPr lang="en-US" dirty="0" err="1" smtClean="0"/>
              <a:t>obje</a:t>
            </a:r>
            <a:r>
              <a:rPr lang="en-US" dirty="0" smtClean="0"/>
              <a:t> </a:t>
            </a:r>
            <a:r>
              <a:rPr lang="en-US" dirty="0" err="1" smtClean="0"/>
              <a:t>kaldırırken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şiddetleniyor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4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Kilo </a:t>
            </a:r>
            <a:r>
              <a:rPr lang="en-US" dirty="0" err="1" smtClean="0"/>
              <a:t>kaybı</a:t>
            </a:r>
            <a:r>
              <a:rPr lang="en-US" dirty="0" smtClean="0"/>
              <a:t>, </a:t>
            </a:r>
            <a:r>
              <a:rPr lang="en-US" dirty="0" err="1" smtClean="0"/>
              <a:t>ateş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konstitüsyonel</a:t>
            </a:r>
            <a:r>
              <a:rPr lang="en-US" dirty="0" smtClean="0"/>
              <a:t> </a:t>
            </a:r>
            <a:r>
              <a:rPr lang="en-US" dirty="0" err="1" smtClean="0"/>
              <a:t>semptomlar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 (</a:t>
            </a:r>
            <a:r>
              <a:rPr lang="en-US" dirty="0" err="1" smtClean="0"/>
              <a:t>ağrı</a:t>
            </a:r>
            <a:r>
              <a:rPr lang="en-US" dirty="0" smtClean="0"/>
              <a:t> 6/10).</a:t>
            </a:r>
          </a:p>
          <a:p>
            <a:r>
              <a:rPr lang="en-US" dirty="0" err="1" smtClean="0"/>
              <a:t>Aile</a:t>
            </a:r>
            <a:r>
              <a:rPr lang="en-US" dirty="0" smtClean="0"/>
              <a:t> </a:t>
            </a:r>
            <a:r>
              <a:rPr lang="en-US" dirty="0" err="1" smtClean="0"/>
              <a:t>hekimi</a:t>
            </a:r>
            <a:r>
              <a:rPr lang="en-US" dirty="0" smtClean="0"/>
              <a:t> </a:t>
            </a:r>
            <a:r>
              <a:rPr lang="en-US" dirty="0" err="1" smtClean="0"/>
              <a:t>tarafından</a:t>
            </a:r>
            <a:r>
              <a:rPr lang="en-US" dirty="0" smtClean="0"/>
              <a:t> NSAİİ </a:t>
            </a:r>
            <a:r>
              <a:rPr lang="en-US" dirty="0" err="1" smtClean="0"/>
              <a:t>başlanıyor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rahatlıyor</a:t>
            </a:r>
            <a:r>
              <a:rPr lang="en-US" dirty="0" smtClean="0"/>
              <a:t> (2/10).</a:t>
            </a:r>
          </a:p>
          <a:p>
            <a:r>
              <a:rPr lang="en-US" dirty="0" err="1" smtClean="0"/>
              <a:t>Yakınmalarının</a:t>
            </a:r>
            <a:r>
              <a:rPr lang="en-US" dirty="0" smtClean="0"/>
              <a:t> </a:t>
            </a:r>
            <a:r>
              <a:rPr lang="en-US" dirty="0" err="1" smtClean="0"/>
              <a:t>başlangıcından</a:t>
            </a:r>
            <a:r>
              <a:rPr lang="en-US" dirty="0" smtClean="0"/>
              <a:t> 4 ay </a:t>
            </a:r>
            <a:r>
              <a:rPr lang="en-US" dirty="0" err="1" smtClean="0"/>
              <a:t>geçiyor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5. ay </a:t>
            </a:r>
            <a:r>
              <a:rPr lang="en-US" dirty="0" err="1" smtClean="0"/>
              <a:t>hastanın</a:t>
            </a:r>
            <a:r>
              <a:rPr lang="en-US" dirty="0" smtClean="0"/>
              <a:t> </a:t>
            </a:r>
            <a:r>
              <a:rPr lang="en-US" dirty="0" err="1" smtClean="0"/>
              <a:t>bel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şiddetleniyor</a:t>
            </a:r>
            <a:r>
              <a:rPr lang="en-US" dirty="0" smtClean="0"/>
              <a:t> (8/10).</a:t>
            </a:r>
          </a:p>
          <a:p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bacağına</a:t>
            </a:r>
            <a:r>
              <a:rPr lang="en-US" dirty="0" smtClean="0"/>
              <a:t> </a:t>
            </a:r>
            <a:r>
              <a:rPr lang="en-US" dirty="0" err="1" smtClean="0"/>
              <a:t>yansıyan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başlıyor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5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9.1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1" y="0"/>
            <a:ext cx="6553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9.1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3" y="0"/>
            <a:ext cx="65659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Alınan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biyopsisi</a:t>
            </a:r>
            <a:r>
              <a:rPr lang="en-US" dirty="0" smtClean="0"/>
              <a:t>: Small cell Non-Hodgkin </a:t>
            </a:r>
            <a:r>
              <a:rPr lang="en-US" dirty="0" err="1" smtClean="0"/>
              <a:t>lenfoma</a:t>
            </a:r>
            <a:endParaRPr lang="en-US" dirty="0" smtClean="0"/>
          </a:p>
          <a:p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zamanda</a:t>
            </a:r>
            <a:r>
              <a:rPr lang="en-US" dirty="0" smtClean="0"/>
              <a:t>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karaciğer</a:t>
            </a:r>
            <a:r>
              <a:rPr lang="en-US" dirty="0" smtClean="0"/>
              <a:t> </a:t>
            </a:r>
            <a:r>
              <a:rPr lang="en-US" dirty="0" err="1" smtClean="0"/>
              <a:t>metastazı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1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21-05-13 09.1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582"/>
            <a:ext cx="9144000" cy="34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9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Çekilen dış merkezli MR: </a:t>
            </a:r>
            <a:r>
              <a:rPr lang="tr-TR" dirty="0" smtClean="0"/>
              <a:t>Sol</a:t>
            </a:r>
            <a:r>
              <a:rPr lang="tr-TR" dirty="0" smtClean="0"/>
              <a:t> </a:t>
            </a:r>
            <a:r>
              <a:rPr lang="tr-TR" dirty="0" err="1" smtClean="0"/>
              <a:t>sakroiliit</a:t>
            </a:r>
            <a:r>
              <a:rPr lang="tr-TR" dirty="0" smtClean="0"/>
              <a:t> ve </a:t>
            </a:r>
            <a:r>
              <a:rPr lang="tr-TR" dirty="0" smtClean="0"/>
              <a:t>sol </a:t>
            </a:r>
            <a:r>
              <a:rPr lang="tr-TR" dirty="0" smtClean="0"/>
              <a:t>kalça </a:t>
            </a:r>
            <a:r>
              <a:rPr lang="tr-TR" dirty="0" err="1" smtClean="0"/>
              <a:t>effüzyonu</a:t>
            </a:r>
            <a:r>
              <a:rPr lang="tr-TR" dirty="0" smtClean="0"/>
              <a:t> saptanmış.</a:t>
            </a:r>
          </a:p>
          <a:p>
            <a:r>
              <a:rPr lang="tr-TR" b="1" dirty="0" smtClean="0"/>
              <a:t>ESR: 66 mm/h</a:t>
            </a:r>
          </a:p>
          <a:p>
            <a:r>
              <a:rPr lang="tr-TR" b="1" dirty="0" smtClean="0"/>
              <a:t>CRP: 43 mg/l</a:t>
            </a:r>
          </a:p>
          <a:p>
            <a:r>
              <a:rPr lang="tr-TR" dirty="0" smtClean="0"/>
              <a:t>WBC:10730 </a:t>
            </a:r>
            <a:r>
              <a:rPr lang="tr-TR" b="1" dirty="0" smtClean="0"/>
              <a:t>hgb:8,9</a:t>
            </a:r>
            <a:r>
              <a:rPr lang="tr-TR" dirty="0" smtClean="0"/>
              <a:t> </a:t>
            </a:r>
            <a:r>
              <a:rPr lang="tr-TR" dirty="0" err="1" smtClean="0"/>
              <a:t>plt</a:t>
            </a:r>
            <a:r>
              <a:rPr lang="tr-TR" dirty="0" smtClean="0"/>
              <a:t>: 126000</a:t>
            </a:r>
          </a:p>
          <a:p>
            <a:r>
              <a:rPr lang="tr-TR" b="1" dirty="0" smtClean="0"/>
              <a:t>MCV: 64</a:t>
            </a:r>
          </a:p>
          <a:p>
            <a:r>
              <a:rPr lang="tr-TR" dirty="0" err="1" smtClean="0"/>
              <a:t>Periferik</a:t>
            </a:r>
            <a:r>
              <a:rPr lang="tr-TR" dirty="0" smtClean="0"/>
              <a:t> yayma</a:t>
            </a:r>
            <a:r>
              <a:rPr lang="tr-TR" dirty="0" smtClean="0"/>
              <a:t>: Ilımlı </a:t>
            </a:r>
            <a:r>
              <a:rPr lang="tr-TR" dirty="0" err="1" smtClean="0"/>
              <a:t>hipersegmentasyon</a:t>
            </a:r>
            <a:r>
              <a:rPr lang="tr-TR" dirty="0" smtClean="0"/>
              <a:t>, </a:t>
            </a:r>
            <a:r>
              <a:rPr lang="tr-TR" b="1" dirty="0" err="1" smtClean="0"/>
              <a:t>hipokrom</a:t>
            </a:r>
            <a:r>
              <a:rPr lang="tr-TR" b="1" dirty="0" smtClean="0"/>
              <a:t> </a:t>
            </a:r>
            <a:r>
              <a:rPr lang="tr-TR" b="1" dirty="0" err="1" smtClean="0"/>
              <a:t>mikrositer</a:t>
            </a:r>
            <a:r>
              <a:rPr lang="tr-TR" dirty="0" smtClean="0"/>
              <a:t>. Göz yaşı hücreleri, </a:t>
            </a:r>
            <a:r>
              <a:rPr lang="tr-TR" dirty="0" err="1" smtClean="0"/>
              <a:t>trombositler</a:t>
            </a:r>
            <a:r>
              <a:rPr lang="tr-TR" dirty="0" smtClean="0"/>
              <a:t> kümeli yeterli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509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smtClean="0"/>
              <a:t>Vertebra Top 5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endParaRPr lang="en-US" dirty="0" smtClean="0"/>
          </a:p>
          <a:p>
            <a:r>
              <a:rPr lang="en-US" dirty="0" smtClean="0"/>
              <a:t>Meme </a:t>
            </a:r>
            <a:r>
              <a:rPr lang="en-US" dirty="0" err="1" smtClean="0"/>
              <a:t>Ca</a:t>
            </a:r>
            <a:endParaRPr lang="en-US" dirty="0" smtClean="0"/>
          </a:p>
          <a:p>
            <a:r>
              <a:rPr lang="en-US" dirty="0" err="1" smtClean="0"/>
              <a:t>Multibl</a:t>
            </a:r>
            <a:r>
              <a:rPr lang="en-US" dirty="0" smtClean="0"/>
              <a:t> </a:t>
            </a:r>
            <a:r>
              <a:rPr lang="en-US" dirty="0" err="1" smtClean="0"/>
              <a:t>Myelom</a:t>
            </a:r>
            <a:endParaRPr lang="en-US" dirty="0" smtClean="0"/>
          </a:p>
          <a:p>
            <a:r>
              <a:rPr lang="en-US" dirty="0" smtClean="0"/>
              <a:t>Non-</a:t>
            </a:r>
            <a:r>
              <a:rPr lang="en-US" dirty="0" err="1" smtClean="0"/>
              <a:t>Hodkin</a:t>
            </a:r>
            <a:r>
              <a:rPr lang="en-US" dirty="0" smtClean="0"/>
              <a:t> </a:t>
            </a:r>
            <a:r>
              <a:rPr lang="en-US" dirty="0" err="1" smtClean="0"/>
              <a:t>Lenfoma</a:t>
            </a:r>
            <a:endParaRPr lang="en-US" dirty="0" smtClean="0"/>
          </a:p>
          <a:p>
            <a:r>
              <a:rPr lang="en-US" dirty="0" err="1" smtClean="0"/>
              <a:t>Primeri</a:t>
            </a:r>
            <a:r>
              <a:rPr lang="en-US" dirty="0" smtClean="0"/>
              <a:t> </a:t>
            </a:r>
            <a:r>
              <a:rPr lang="en-US" dirty="0" err="1" smtClean="0"/>
              <a:t>bilinmeyen</a:t>
            </a:r>
            <a:r>
              <a:rPr lang="en-US" dirty="0" smtClean="0"/>
              <a:t> </a:t>
            </a:r>
            <a:r>
              <a:rPr lang="en-US" dirty="0" err="1" smtClean="0"/>
              <a:t>Maligniteler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Vaka 2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300" dirty="0" smtClean="0"/>
              <a:t>22 </a:t>
            </a:r>
            <a:r>
              <a:rPr lang="en-US" sz="3300" dirty="0" err="1" smtClean="0"/>
              <a:t>yaşında</a:t>
            </a:r>
            <a:r>
              <a:rPr lang="en-US" sz="3300" dirty="0" smtClean="0"/>
              <a:t> </a:t>
            </a:r>
            <a:r>
              <a:rPr lang="en-US" sz="3300" dirty="0" err="1" smtClean="0"/>
              <a:t>bayan</a:t>
            </a:r>
            <a:r>
              <a:rPr lang="en-US" sz="3300" dirty="0" smtClean="0"/>
              <a:t>, </a:t>
            </a:r>
          </a:p>
          <a:p>
            <a:pPr eaLnBrk="1" hangingPunct="1">
              <a:defRPr/>
            </a:pPr>
            <a:r>
              <a:rPr lang="en-US" sz="3300" dirty="0" err="1" smtClean="0"/>
              <a:t>Gebeliğin</a:t>
            </a:r>
            <a:r>
              <a:rPr lang="en-US" sz="3300" dirty="0" smtClean="0"/>
              <a:t> 24. </a:t>
            </a:r>
            <a:r>
              <a:rPr lang="en-US" sz="3300" dirty="0" err="1" smtClean="0"/>
              <a:t>hf</a:t>
            </a:r>
            <a:r>
              <a:rPr lang="en-US" sz="3300" dirty="0" smtClean="0"/>
              <a:t>, 2 </a:t>
            </a:r>
            <a:r>
              <a:rPr lang="en-US" sz="3300" dirty="0" err="1" smtClean="0"/>
              <a:t>haftadır</a:t>
            </a:r>
            <a:r>
              <a:rPr lang="en-US" sz="3300" dirty="0" smtClean="0"/>
              <a:t> </a:t>
            </a:r>
            <a:r>
              <a:rPr lang="en-US" sz="3300" dirty="0" err="1" smtClean="0"/>
              <a:t>olan</a:t>
            </a:r>
            <a:r>
              <a:rPr lang="en-US" sz="3300" dirty="0" smtClean="0"/>
              <a:t> </a:t>
            </a:r>
            <a:r>
              <a:rPr lang="en-US" sz="3300" dirty="0" err="1" smtClean="0"/>
              <a:t>ateş</a:t>
            </a:r>
            <a:r>
              <a:rPr lang="en-US" sz="3300" dirty="0" smtClean="0"/>
              <a:t>, </a:t>
            </a:r>
            <a:r>
              <a:rPr lang="en-US" sz="3300" dirty="0" err="1" smtClean="0"/>
              <a:t>simetrik</a:t>
            </a:r>
            <a:r>
              <a:rPr lang="en-US" sz="3300" dirty="0" smtClean="0"/>
              <a:t> </a:t>
            </a:r>
            <a:r>
              <a:rPr lang="en-US" sz="3300" dirty="0" err="1" smtClean="0"/>
              <a:t>poliartrit</a:t>
            </a:r>
            <a:r>
              <a:rPr lang="en-US" sz="3300" dirty="0" smtClean="0"/>
              <a:t> (PIF, MKF, el </a:t>
            </a:r>
            <a:r>
              <a:rPr lang="en-US" sz="3300" dirty="0" err="1" smtClean="0"/>
              <a:t>bileği</a:t>
            </a:r>
            <a:r>
              <a:rPr lang="en-US" sz="3300" dirty="0" smtClean="0"/>
              <a:t>, </a:t>
            </a:r>
            <a:r>
              <a:rPr lang="en-US" sz="3300" dirty="0" err="1" smtClean="0"/>
              <a:t>ayak</a:t>
            </a:r>
            <a:r>
              <a:rPr lang="en-US" sz="3300" dirty="0" smtClean="0"/>
              <a:t> </a:t>
            </a:r>
            <a:r>
              <a:rPr lang="en-US" sz="3300" dirty="0" err="1" smtClean="0"/>
              <a:t>bileği</a:t>
            </a:r>
            <a:r>
              <a:rPr lang="en-US" sz="3300" dirty="0" smtClean="0"/>
              <a:t>) </a:t>
            </a:r>
            <a:r>
              <a:rPr lang="en-US" sz="3300" dirty="0" err="1" smtClean="0"/>
              <a:t>sağ</a:t>
            </a:r>
            <a:r>
              <a:rPr lang="en-US" sz="3300" dirty="0" smtClean="0"/>
              <a:t> </a:t>
            </a:r>
            <a:r>
              <a:rPr lang="en-US" sz="3300" dirty="0" err="1" smtClean="0"/>
              <a:t>kalça</a:t>
            </a:r>
            <a:r>
              <a:rPr lang="en-US" sz="3300" dirty="0" smtClean="0"/>
              <a:t> </a:t>
            </a:r>
            <a:r>
              <a:rPr lang="en-US" sz="3300" dirty="0" err="1" smtClean="0"/>
              <a:t>ağrısı</a:t>
            </a:r>
            <a:r>
              <a:rPr lang="en-US" sz="3300" dirty="0" smtClean="0"/>
              <a:t> </a:t>
            </a:r>
            <a:r>
              <a:rPr lang="en-US" sz="3300" dirty="0" err="1" smtClean="0"/>
              <a:t>ve</a:t>
            </a:r>
            <a:r>
              <a:rPr lang="en-US" sz="3300" dirty="0" smtClean="0"/>
              <a:t> inf. </a:t>
            </a:r>
            <a:r>
              <a:rPr lang="en-US" sz="3300" dirty="0" err="1" smtClean="0"/>
              <a:t>Karakterde</a:t>
            </a:r>
            <a:r>
              <a:rPr lang="en-US" sz="3300" dirty="0" smtClean="0"/>
              <a:t> </a:t>
            </a:r>
            <a:r>
              <a:rPr lang="en-US" sz="3300" dirty="0" err="1" smtClean="0"/>
              <a:t>bel</a:t>
            </a:r>
            <a:r>
              <a:rPr lang="en-US" sz="3300" dirty="0" smtClean="0"/>
              <a:t> </a:t>
            </a:r>
            <a:r>
              <a:rPr lang="en-US" sz="3300" dirty="0" err="1" smtClean="0"/>
              <a:t>ağrısı</a:t>
            </a:r>
            <a:r>
              <a:rPr lang="en-US" sz="3300" dirty="0" smtClean="0"/>
              <a:t> </a:t>
            </a:r>
            <a:r>
              <a:rPr lang="en-US" sz="3300" dirty="0" err="1" smtClean="0"/>
              <a:t>ile</a:t>
            </a:r>
            <a:r>
              <a:rPr lang="en-US" sz="3300" dirty="0" smtClean="0"/>
              <a:t> </a:t>
            </a:r>
            <a:r>
              <a:rPr lang="en-US" sz="3300" dirty="0" err="1" smtClean="0"/>
              <a:t>başvuruyor</a:t>
            </a:r>
            <a:r>
              <a:rPr lang="en-US" sz="3300" dirty="0" smtClean="0"/>
              <a:t>.</a:t>
            </a:r>
          </a:p>
          <a:p>
            <a:pPr eaLnBrk="1" hangingPunct="1">
              <a:defRPr/>
            </a:pPr>
            <a:r>
              <a:rPr lang="en-US" sz="3300" dirty="0" err="1" smtClean="0"/>
              <a:t>Tıbbi</a:t>
            </a:r>
            <a:r>
              <a:rPr lang="en-US" sz="3300" dirty="0" smtClean="0"/>
              <a:t> </a:t>
            </a:r>
            <a:r>
              <a:rPr lang="en-US" sz="3300" dirty="0" err="1" smtClean="0"/>
              <a:t>özgeçmişinde</a:t>
            </a:r>
            <a:r>
              <a:rPr lang="en-US" sz="3300" dirty="0" smtClean="0"/>
              <a:t> </a:t>
            </a:r>
            <a:r>
              <a:rPr lang="en-US" sz="3300" dirty="0" err="1" smtClean="0"/>
              <a:t>bir</a:t>
            </a:r>
            <a:r>
              <a:rPr lang="en-US" sz="3300" dirty="0" smtClean="0"/>
              <a:t> </a:t>
            </a:r>
            <a:r>
              <a:rPr lang="en-US" sz="3300" dirty="0" err="1" smtClean="0"/>
              <a:t>özellik</a:t>
            </a:r>
            <a:r>
              <a:rPr lang="en-US" sz="3300" dirty="0" smtClean="0"/>
              <a:t> </a:t>
            </a:r>
            <a:r>
              <a:rPr lang="en-US" sz="3300" dirty="0" err="1" smtClean="0"/>
              <a:t>yok</a:t>
            </a:r>
            <a:r>
              <a:rPr lang="en-US" sz="3300" dirty="0" smtClean="0"/>
              <a:t>. </a:t>
            </a:r>
          </a:p>
          <a:p>
            <a:pPr eaLnBrk="1" hangingPunct="1">
              <a:defRPr/>
            </a:pPr>
            <a:r>
              <a:rPr lang="en-US" sz="3300" dirty="0" err="1" smtClean="0"/>
              <a:t>Ateş</a:t>
            </a:r>
            <a:r>
              <a:rPr lang="en-US" sz="3300" dirty="0" smtClean="0"/>
              <a:t> 38 C, </a:t>
            </a:r>
            <a:r>
              <a:rPr lang="en-US" sz="3300" dirty="0" err="1" smtClean="0"/>
              <a:t>hafif</a:t>
            </a:r>
            <a:r>
              <a:rPr lang="en-US" sz="3300" dirty="0" smtClean="0"/>
              <a:t> malar rash </a:t>
            </a:r>
            <a:r>
              <a:rPr lang="en-US" sz="3300" dirty="0" err="1" smtClean="0"/>
              <a:t>mevcut</a:t>
            </a:r>
            <a:r>
              <a:rPr lang="en-US" sz="3300" dirty="0" smtClean="0"/>
              <a:t>.</a:t>
            </a:r>
          </a:p>
          <a:p>
            <a:pPr eaLnBrk="1" hangingPunct="1">
              <a:defRPr/>
            </a:pPr>
            <a:r>
              <a:rPr lang="en-US" sz="3300" dirty="0" err="1" smtClean="0"/>
              <a:t>Tarif</a:t>
            </a:r>
            <a:r>
              <a:rPr lang="en-US" sz="3300" dirty="0" smtClean="0"/>
              <a:t> </a:t>
            </a:r>
            <a:r>
              <a:rPr lang="en-US" sz="3300" dirty="0" err="1" smtClean="0"/>
              <a:t>edilen</a:t>
            </a:r>
            <a:r>
              <a:rPr lang="en-US" sz="3300" dirty="0" smtClean="0"/>
              <a:t> </a:t>
            </a:r>
            <a:r>
              <a:rPr lang="en-US" sz="3300" dirty="0" err="1" smtClean="0"/>
              <a:t>eklemlerde</a:t>
            </a:r>
            <a:r>
              <a:rPr lang="en-US" sz="3300" dirty="0" smtClean="0"/>
              <a:t> </a:t>
            </a:r>
            <a:r>
              <a:rPr lang="tr-TR" sz="3300" dirty="0" err="1" smtClean="0"/>
              <a:t>artrit</a:t>
            </a:r>
            <a:r>
              <a:rPr lang="en-US" sz="3300" dirty="0" smtClean="0"/>
              <a:t> </a:t>
            </a:r>
            <a:r>
              <a:rPr lang="en-US" sz="3300" dirty="0" err="1" smtClean="0"/>
              <a:t>mevcut</a:t>
            </a:r>
            <a:r>
              <a:rPr lang="en-US" sz="3300" dirty="0" smtClean="0"/>
              <a:t>.</a:t>
            </a:r>
          </a:p>
          <a:p>
            <a:pPr eaLnBrk="1" hangingPunct="1"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7064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Lökosit:14500, hemoglobin:9.7, plt:479000, ESR:92mm/h, CRP: 15.2 </a:t>
            </a:r>
            <a:r>
              <a:rPr lang="en-US" dirty="0" smtClean="0"/>
              <a:t>(</a:t>
            </a:r>
            <a:r>
              <a:rPr lang="en-US" dirty="0"/>
              <a:t>N</a:t>
            </a:r>
            <a:r>
              <a:rPr lang="en-US" dirty="0" smtClean="0"/>
              <a:t> &lt;0.5)</a:t>
            </a:r>
          </a:p>
          <a:p>
            <a:pPr eaLnBrk="1" hangingPunct="1">
              <a:defRPr/>
            </a:pPr>
            <a:r>
              <a:rPr lang="en-US" dirty="0" smtClean="0"/>
              <a:t>ANA, RF, anti-CCP: </a:t>
            </a:r>
            <a:r>
              <a:rPr lang="en-US" dirty="0" err="1" smtClean="0"/>
              <a:t>negatif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HBV, </a:t>
            </a:r>
            <a:r>
              <a:rPr lang="en-US" dirty="0" err="1" smtClean="0"/>
              <a:t>HCV,Rubella</a:t>
            </a:r>
            <a:r>
              <a:rPr lang="en-US" dirty="0" smtClean="0"/>
              <a:t>, EBV </a:t>
            </a:r>
            <a:r>
              <a:rPr lang="en-US" dirty="0" err="1" smtClean="0"/>
              <a:t>serolojisi</a:t>
            </a:r>
            <a:r>
              <a:rPr lang="en-US" dirty="0" smtClean="0"/>
              <a:t> </a:t>
            </a:r>
            <a:r>
              <a:rPr lang="en-US" dirty="0" err="1" smtClean="0"/>
              <a:t>negatif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Pelvik</a:t>
            </a:r>
            <a:r>
              <a:rPr lang="en-US" dirty="0" smtClean="0"/>
              <a:t> </a:t>
            </a:r>
            <a:r>
              <a:rPr lang="en-US" dirty="0" err="1" smtClean="0"/>
              <a:t>radyografi</a:t>
            </a:r>
            <a:r>
              <a:rPr lang="en-US" dirty="0" smtClean="0"/>
              <a:t> normal.</a:t>
            </a:r>
          </a:p>
          <a:p>
            <a:pPr eaLnBrk="1" hangingPunct="1"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6017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SLE -</a:t>
            </a:r>
            <a:r>
              <a:rPr lang="en-US" dirty="0" err="1" smtClean="0"/>
              <a:t>Erken</a:t>
            </a:r>
            <a:r>
              <a:rPr lang="en-US" dirty="0" smtClean="0"/>
              <a:t> RA </a:t>
            </a:r>
            <a:r>
              <a:rPr lang="en-US" dirty="0" err="1" smtClean="0"/>
              <a:t>düşünüldü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doz</a:t>
            </a:r>
            <a:r>
              <a:rPr lang="en-US" dirty="0" smtClean="0"/>
              <a:t> steroid </a:t>
            </a:r>
            <a:r>
              <a:rPr lang="en-US" dirty="0" err="1" smtClean="0"/>
              <a:t>başlandı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err="1" smtClean="0"/>
              <a:t>Ateşi</a:t>
            </a:r>
            <a:r>
              <a:rPr lang="en-US" dirty="0" smtClean="0"/>
              <a:t> </a:t>
            </a:r>
            <a:r>
              <a:rPr lang="en-US" dirty="0" err="1" smtClean="0"/>
              <a:t>düzeldi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err="1" smtClean="0"/>
              <a:t>Eklem</a:t>
            </a:r>
            <a:r>
              <a:rPr lang="en-US" dirty="0" smtClean="0"/>
              <a:t> </a:t>
            </a:r>
            <a:r>
              <a:rPr lang="en-US" dirty="0" err="1" smtClean="0"/>
              <a:t>yakınmaları</a:t>
            </a:r>
            <a:r>
              <a:rPr lang="en-US" dirty="0" smtClean="0"/>
              <a:t> </a:t>
            </a:r>
            <a:r>
              <a:rPr lang="en-US" dirty="0" err="1" smtClean="0"/>
              <a:t>kısmen</a:t>
            </a:r>
            <a:r>
              <a:rPr lang="en-US" dirty="0" smtClean="0"/>
              <a:t> </a:t>
            </a:r>
            <a:r>
              <a:rPr lang="en-US" dirty="0" err="1" smtClean="0"/>
              <a:t>rahatladı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kalça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bel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artarak</a:t>
            </a:r>
            <a:r>
              <a:rPr lang="en-US" dirty="0" smtClean="0"/>
              <a:t> </a:t>
            </a:r>
            <a:r>
              <a:rPr lang="en-US" dirty="0" err="1" smtClean="0"/>
              <a:t>devam</a:t>
            </a:r>
            <a:r>
              <a:rPr lang="en-US" dirty="0" smtClean="0"/>
              <a:t> </a:t>
            </a:r>
            <a:r>
              <a:rPr lang="en-US" dirty="0" err="1" smtClean="0"/>
              <a:t>etti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36. </a:t>
            </a:r>
            <a:r>
              <a:rPr lang="en-US" dirty="0" err="1" smtClean="0"/>
              <a:t>gebelik</a:t>
            </a:r>
            <a:r>
              <a:rPr lang="en-US" dirty="0" smtClean="0"/>
              <a:t> </a:t>
            </a:r>
            <a:r>
              <a:rPr lang="en-US" dirty="0" err="1" smtClean="0"/>
              <a:t>haftasında</a:t>
            </a:r>
            <a:r>
              <a:rPr lang="en-US" dirty="0" smtClean="0"/>
              <a:t> </a:t>
            </a:r>
            <a:r>
              <a:rPr lang="en-US" dirty="0" err="1" smtClean="0"/>
              <a:t>doğum</a:t>
            </a:r>
            <a:r>
              <a:rPr lang="en-US" dirty="0" smtClean="0"/>
              <a:t> </a:t>
            </a:r>
            <a:r>
              <a:rPr lang="en-US" dirty="0" err="1" smtClean="0"/>
              <a:t>gerçekleşti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b="1" dirty="0" smtClean="0"/>
              <a:t>ESR: 90 mm/h, CRP: 20</a:t>
            </a:r>
          </a:p>
          <a:p>
            <a:pPr eaLnBrk="1" hangingPunct="1"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1951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Doğum sonrası kalça ağrısı şiddetlendi.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smtClean="0"/>
              <a:t>Direkt grafi:</a:t>
            </a:r>
            <a:r>
              <a:rPr lang="en-US" smtClean="0"/>
              <a:t> Sağ iliak kanatta destrüksiyon.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smtClean="0"/>
              <a:t>Pelvik MR:</a:t>
            </a:r>
            <a:r>
              <a:rPr lang="en-US" smtClean="0"/>
              <a:t> Sağ iliak kanatta etrafı yumuşak doku tarafından sarılan kemik iliği infiltrasyonu.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smtClean="0"/>
              <a:t>Toraks-Batın BT:</a:t>
            </a:r>
            <a:r>
              <a:rPr lang="en-US" smtClean="0"/>
              <a:t> Sağ hiler, parailiak, inguinal ve obturator patalojik LAM saptandı.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2308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AutoShape 4"/>
          <p:cNvSpPr>
            <a:spLocks noChangeArrowheads="1"/>
          </p:cNvSpPr>
          <p:nvPr/>
        </p:nvSpPr>
        <p:spPr bwMode="auto">
          <a:xfrm>
            <a:off x="4211638" y="188913"/>
            <a:ext cx="631825" cy="1295400"/>
          </a:xfrm>
          <a:prstGeom prst="downArrow">
            <a:avLst>
              <a:gd name="adj1" fmla="val 50000"/>
              <a:gd name="adj2" fmla="val 51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547813" y="1628775"/>
            <a:ext cx="6264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2400" b="1">
                <a:cs typeface="Arial" charset="0"/>
              </a:rPr>
              <a:t>TANI AMACIYLA SAĞ İLİAK KANATTAKİ KİTLEDEN BİYOPSİ YAPILDI.</a:t>
            </a:r>
          </a:p>
        </p:txBody>
      </p:sp>
      <p:sp>
        <p:nvSpPr>
          <p:cNvPr id="172038" name="AutoShape 6"/>
          <p:cNvSpPr>
            <a:spLocks noChangeArrowheads="1"/>
          </p:cNvSpPr>
          <p:nvPr/>
        </p:nvSpPr>
        <p:spPr bwMode="auto">
          <a:xfrm>
            <a:off x="4140200" y="2492375"/>
            <a:ext cx="736600" cy="935038"/>
          </a:xfrm>
          <a:prstGeom prst="downArrow">
            <a:avLst>
              <a:gd name="adj1" fmla="val 50000"/>
              <a:gd name="adj2" fmla="val 317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1116013" y="38608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2400" b="1">
                <a:latin typeface="Cambria" charset="0"/>
                <a:cs typeface="Arial" charset="0"/>
              </a:rPr>
              <a:t>ANAPLASTİK LARGE CELL LENFOMA</a:t>
            </a:r>
          </a:p>
        </p:txBody>
      </p:sp>
    </p:spTree>
    <p:extLst>
      <p:ext uri="{BB962C8B-B14F-4D97-AF65-F5344CB8AC3E}">
        <p14:creationId xmlns:p14="http://schemas.microsoft.com/office/powerpoint/2010/main" val="426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VAKA 3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tr-TR" dirty="0" smtClean="0"/>
              <a:t>21 yaşında erkek hasta.</a:t>
            </a:r>
          </a:p>
          <a:p>
            <a:pPr eaLnBrk="1" hangingPunct="1">
              <a:defRPr/>
            </a:pPr>
            <a:r>
              <a:rPr lang="tr-TR" dirty="0" smtClean="0"/>
              <a:t>Son bir aydır giderek artış gösteren sol kalça ağrısı ve bel ağrısı yakınması nedeniyle başvurdu.</a:t>
            </a:r>
          </a:p>
          <a:p>
            <a:pPr eaLnBrk="1" hangingPunct="1">
              <a:defRPr/>
            </a:pPr>
            <a:r>
              <a:rPr lang="tr-TR" dirty="0" smtClean="0"/>
              <a:t>Yakınması her geçen gün artış gösteriyor.</a:t>
            </a:r>
          </a:p>
          <a:p>
            <a:pPr eaLnBrk="1" hangingPunct="1">
              <a:defRPr/>
            </a:pPr>
            <a:r>
              <a:rPr lang="tr-TR" dirty="0" smtClean="0"/>
              <a:t>Çok şiddetli gece ağrıları nedeniyle 2 defa acil </a:t>
            </a:r>
            <a:r>
              <a:rPr lang="tr-TR" dirty="0" err="1" smtClean="0"/>
              <a:t>plk</a:t>
            </a:r>
            <a:r>
              <a:rPr lang="tr-TR" dirty="0" smtClean="0"/>
              <a:t> başvuruyor. </a:t>
            </a:r>
          </a:p>
          <a:p>
            <a:pPr eaLnBrk="1" hangingPunct="1">
              <a:defRPr/>
            </a:pPr>
            <a:r>
              <a:rPr lang="tr-TR" dirty="0" smtClean="0"/>
              <a:t>Yakınları ağrı nedeniyle hastanın ağladığını belirtiyor.</a:t>
            </a:r>
          </a:p>
          <a:p>
            <a:pPr eaLnBrk="1" hangingPunct="1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0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/>
              <a:t>1 hafta önce Ortopedi tarafından değerlendiriliyor.</a:t>
            </a:r>
          </a:p>
          <a:p>
            <a:pPr eaLnBrk="1" hangingPunct="1">
              <a:defRPr/>
            </a:pPr>
            <a:r>
              <a:rPr lang="tr-TR" dirty="0" smtClean="0"/>
              <a:t>Ortopedi özellikle gece ve sabah ağrıları nedeniyle ortopedik bir patoloji düşünmüyor ve hasta </a:t>
            </a:r>
            <a:r>
              <a:rPr lang="tr-TR" dirty="0" err="1" smtClean="0"/>
              <a:t>romatolojiye</a:t>
            </a:r>
            <a:r>
              <a:rPr lang="tr-TR" dirty="0" smtClean="0"/>
              <a:t> sevk ediliyor.</a:t>
            </a:r>
          </a:p>
          <a:p>
            <a:pPr eaLnBrk="1" hangingPunct="1">
              <a:defRPr/>
            </a:pPr>
            <a:r>
              <a:rPr lang="tr-TR" dirty="0" smtClean="0"/>
              <a:t>Son zamanlarda artan bir halsizlik ve </a:t>
            </a:r>
            <a:r>
              <a:rPr lang="tr-TR" dirty="0" smtClean="0"/>
              <a:t>yorgunluğu </a:t>
            </a:r>
            <a:r>
              <a:rPr lang="tr-TR" dirty="0" smtClean="0"/>
              <a:t>mevcut.</a:t>
            </a:r>
            <a:endParaRPr lang="tr-T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dirty="0" smtClean="0"/>
              <a:t>TA</a:t>
            </a:r>
            <a:r>
              <a:rPr lang="tr-TR" dirty="0" smtClean="0"/>
              <a:t>: 110/80 110/80 </a:t>
            </a:r>
            <a:r>
              <a:rPr lang="tr-TR" dirty="0" err="1" smtClean="0"/>
              <a:t>mmhg</a:t>
            </a:r>
            <a:endParaRPr lang="tr-TR" dirty="0" smtClean="0"/>
          </a:p>
          <a:p>
            <a:pPr eaLnBrk="1" hangingPunct="1">
              <a:defRPr/>
            </a:pPr>
            <a:r>
              <a:rPr lang="tr-TR" dirty="0" smtClean="0"/>
              <a:t>Solunum sesleri doğal</a:t>
            </a:r>
          </a:p>
          <a:p>
            <a:pPr eaLnBrk="1" hangingPunct="1">
              <a:defRPr/>
            </a:pPr>
            <a:r>
              <a:rPr lang="tr-TR" dirty="0" smtClean="0"/>
              <a:t>KVS doğal</a:t>
            </a:r>
          </a:p>
          <a:p>
            <a:pPr eaLnBrk="1" hangingPunct="1">
              <a:defRPr/>
            </a:pPr>
            <a:r>
              <a:rPr lang="tr-TR" dirty="0" smtClean="0"/>
              <a:t>Batın normal</a:t>
            </a:r>
          </a:p>
          <a:p>
            <a:pPr eaLnBrk="1" hangingPunct="1">
              <a:defRPr/>
            </a:pPr>
            <a:r>
              <a:rPr lang="tr-TR" dirty="0" smtClean="0"/>
              <a:t>Sol kalça hareketleri hafif ağrılı ancak FABERE ve FADERE normal </a:t>
            </a:r>
          </a:p>
          <a:p>
            <a:pPr eaLnBrk="1" hangingPunct="1">
              <a:defRPr/>
            </a:pPr>
            <a:r>
              <a:rPr lang="tr-TR" dirty="0" smtClean="0"/>
              <a:t>Aktif eklem bulgusu yok</a:t>
            </a:r>
            <a:endParaRPr lang="tr-T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tr-TR" b="1" dirty="0"/>
              <a:t>Fizik M</a:t>
            </a:r>
            <a:r>
              <a:rPr lang="tr-TR" b="1" dirty="0" smtClean="0"/>
              <a:t>uayene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7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97" y="0"/>
            <a:ext cx="479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2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eaLnBrk="1" hangingPunct="1">
              <a:defRPr/>
            </a:pPr>
            <a:r>
              <a:rPr lang="tr-TR" b="1" dirty="0" err="1" smtClean="0"/>
              <a:t>Laboratuar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ESR:69mm/h  CRP:87.6 mg/l (35-28-46)</a:t>
            </a:r>
          </a:p>
          <a:p>
            <a:pPr eaLnBrk="1" hangingPunct="1">
              <a:defRPr/>
            </a:pPr>
            <a:r>
              <a:rPr lang="tr-TR" dirty="0" smtClean="0"/>
              <a:t>WBC:7460    </a:t>
            </a:r>
            <a:r>
              <a:rPr lang="tr-TR" b="1" dirty="0" smtClean="0"/>
              <a:t>Hgb:10.8 </a:t>
            </a:r>
            <a:r>
              <a:rPr lang="tr-TR" dirty="0" smtClean="0"/>
              <a:t>    Plt:371000</a:t>
            </a:r>
          </a:p>
          <a:p>
            <a:pPr eaLnBrk="1" hangingPunct="1">
              <a:defRPr/>
            </a:pPr>
            <a:r>
              <a:rPr lang="tr-TR" b="1" dirty="0" smtClean="0"/>
              <a:t>ALT: 54 AST:102   </a:t>
            </a:r>
            <a:r>
              <a:rPr lang="tr-TR" dirty="0" smtClean="0"/>
              <a:t>CK:109    </a:t>
            </a:r>
            <a:r>
              <a:rPr lang="tr-TR" b="1" dirty="0" smtClean="0"/>
              <a:t>LDH:1215</a:t>
            </a:r>
          </a:p>
          <a:p>
            <a:pPr eaLnBrk="1" hangingPunct="1">
              <a:defRPr/>
            </a:pPr>
            <a:r>
              <a:rPr lang="tr-TR" dirty="0" smtClean="0"/>
              <a:t>ANA: negatif     </a:t>
            </a:r>
            <a:r>
              <a:rPr lang="tr-TR" dirty="0" err="1" smtClean="0"/>
              <a:t>Anti-CCP:negatif</a:t>
            </a:r>
            <a:endParaRPr lang="tr-TR" dirty="0" smtClean="0"/>
          </a:p>
          <a:p>
            <a:pPr eaLnBrk="1" hangingPunct="1">
              <a:defRPr/>
            </a:pPr>
            <a:r>
              <a:rPr lang="tr-TR" dirty="0" err="1" smtClean="0"/>
              <a:t>Brucella</a:t>
            </a:r>
            <a:r>
              <a:rPr lang="tr-TR" dirty="0" smtClean="0"/>
              <a:t> aglütinasyon: Negatif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41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27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7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27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8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dirty="0" err="1" smtClean="0"/>
              <a:t>Toraks</a:t>
            </a:r>
            <a:r>
              <a:rPr lang="en-US" b="1" dirty="0" smtClean="0"/>
              <a:t> BT: </a:t>
            </a:r>
            <a:r>
              <a:rPr lang="en-US" b="1" dirty="0" err="1" smtClean="0"/>
              <a:t>Mediastinal</a:t>
            </a:r>
            <a:r>
              <a:rPr lang="en-US" b="1" dirty="0" smtClean="0"/>
              <a:t> </a:t>
            </a:r>
            <a:r>
              <a:rPr lang="en-US" b="1" dirty="0" err="1" smtClean="0"/>
              <a:t>çok</a:t>
            </a:r>
            <a:r>
              <a:rPr lang="en-US" b="1" dirty="0" smtClean="0"/>
              <a:t> </a:t>
            </a:r>
            <a:r>
              <a:rPr lang="en-US" b="1" dirty="0" err="1" smtClean="0"/>
              <a:t>sayıda</a:t>
            </a:r>
            <a:r>
              <a:rPr lang="en-US" b="1" dirty="0" smtClean="0"/>
              <a:t> LAP, en </a:t>
            </a:r>
            <a:r>
              <a:rPr lang="en-US" b="1" dirty="0" err="1" smtClean="0"/>
              <a:t>büyüğü</a:t>
            </a:r>
            <a:r>
              <a:rPr lang="en-US" b="1" dirty="0" smtClean="0"/>
              <a:t> 6.5*4.5 cm </a:t>
            </a:r>
            <a:r>
              <a:rPr lang="en-US" b="1" dirty="0" err="1" smtClean="0"/>
              <a:t>boyutunda</a:t>
            </a:r>
            <a:endParaRPr lang="en-US" b="1" dirty="0" smtClean="0"/>
          </a:p>
          <a:p>
            <a:pPr eaLnBrk="1" hangingPunct="1">
              <a:defRPr/>
            </a:pPr>
            <a:r>
              <a:rPr lang="en-US" dirty="0" smtClean="0"/>
              <a:t>PET CT: Sol </a:t>
            </a:r>
            <a:r>
              <a:rPr lang="en-US" dirty="0" err="1" smtClean="0"/>
              <a:t>asetabular</a:t>
            </a:r>
            <a:r>
              <a:rPr lang="en-US" dirty="0" smtClean="0"/>
              <a:t> kemik,L5 vertebra, C5 vertebra her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humerus</a:t>
            </a:r>
            <a:r>
              <a:rPr lang="en-US" dirty="0" smtClean="0"/>
              <a:t> </a:t>
            </a:r>
            <a:r>
              <a:rPr lang="en-US" dirty="0" err="1" smtClean="0"/>
              <a:t>proksimalinde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yapıda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dest</a:t>
            </a:r>
            <a:r>
              <a:rPr lang="en-US" dirty="0" smtClean="0"/>
              <a:t>. </a:t>
            </a:r>
            <a:r>
              <a:rPr lang="en-US" dirty="0" err="1"/>
              <a:t>y</a:t>
            </a:r>
            <a:r>
              <a:rPr lang="en-US" dirty="0" err="1" smtClean="0"/>
              <a:t>apmayan</a:t>
            </a:r>
            <a:r>
              <a:rPr lang="en-US" dirty="0" smtClean="0"/>
              <a:t> </a:t>
            </a:r>
            <a:r>
              <a:rPr lang="en-US" dirty="0" err="1" smtClean="0"/>
              <a:t>hipermetabolik</a:t>
            </a:r>
            <a:r>
              <a:rPr lang="en-US" dirty="0" smtClean="0"/>
              <a:t> </a:t>
            </a:r>
            <a:r>
              <a:rPr lang="en-US" dirty="0" err="1" smtClean="0"/>
              <a:t>lezyonlar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Orta</a:t>
            </a:r>
            <a:r>
              <a:rPr lang="en-US" dirty="0" smtClean="0"/>
              <a:t> </a:t>
            </a:r>
            <a:r>
              <a:rPr lang="en-US" dirty="0" err="1" smtClean="0"/>
              <a:t>mediasten</a:t>
            </a:r>
            <a:r>
              <a:rPr lang="en-US" dirty="0" smtClean="0"/>
              <a:t> sol </a:t>
            </a:r>
            <a:r>
              <a:rPr lang="en-US" dirty="0" err="1" smtClean="0"/>
              <a:t>lateralde</a:t>
            </a:r>
            <a:r>
              <a:rPr lang="en-US" dirty="0" smtClean="0"/>
              <a:t> </a:t>
            </a:r>
            <a:r>
              <a:rPr lang="en-US" dirty="0" err="1" smtClean="0"/>
              <a:t>tutulum</a:t>
            </a:r>
            <a:r>
              <a:rPr lang="en-US" dirty="0" smtClean="0"/>
              <a:t>. </a:t>
            </a:r>
            <a:r>
              <a:rPr lang="en-US" dirty="0" err="1" smtClean="0"/>
              <a:t>Timik</a:t>
            </a:r>
            <a:r>
              <a:rPr lang="en-US" dirty="0" smtClean="0"/>
              <a:t> </a:t>
            </a:r>
            <a:r>
              <a:rPr lang="en-US" dirty="0" err="1" smtClean="0"/>
              <a:t>patoloji</a:t>
            </a:r>
            <a:r>
              <a:rPr lang="en-US" dirty="0" smtClean="0"/>
              <a:t> ??</a:t>
            </a:r>
          </a:p>
          <a:p>
            <a:pPr eaLnBrk="1" hangingPunct="1">
              <a:defRPr/>
            </a:pPr>
            <a:r>
              <a:rPr lang="en-US" dirty="0" err="1" smtClean="0"/>
              <a:t>Karaciğerde</a:t>
            </a:r>
            <a:r>
              <a:rPr lang="en-US" dirty="0" smtClean="0"/>
              <a:t> </a:t>
            </a:r>
            <a:r>
              <a:rPr lang="en-US" dirty="0" err="1" smtClean="0"/>
              <a:t>inhomojen</a:t>
            </a:r>
            <a:r>
              <a:rPr lang="en-US" dirty="0" smtClean="0"/>
              <a:t> </a:t>
            </a:r>
            <a:r>
              <a:rPr lang="en-US" dirty="0" err="1" smtClean="0"/>
              <a:t>kontrast</a:t>
            </a:r>
            <a:r>
              <a:rPr lang="en-US" dirty="0" smtClean="0"/>
              <a:t> </a:t>
            </a:r>
            <a:r>
              <a:rPr lang="en-US" dirty="0" err="1" smtClean="0"/>
              <a:t>tutulumu</a:t>
            </a:r>
            <a:r>
              <a:rPr lang="en-US" dirty="0" smtClean="0"/>
              <a:t> (</a:t>
            </a:r>
            <a:r>
              <a:rPr lang="en-US" dirty="0" err="1" smtClean="0"/>
              <a:t>karaciğer</a:t>
            </a:r>
            <a:r>
              <a:rPr lang="en-US" dirty="0" smtClean="0"/>
              <a:t> met 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3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VAKA 4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54 </a:t>
            </a:r>
            <a:r>
              <a:rPr lang="en-US" dirty="0" err="1" smtClean="0"/>
              <a:t>yaşında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 hasta.</a:t>
            </a:r>
          </a:p>
          <a:p>
            <a:r>
              <a:rPr lang="en-US" dirty="0" smtClean="0"/>
              <a:t>Son 6 </a:t>
            </a:r>
            <a:r>
              <a:rPr lang="en-US" dirty="0" err="1" smtClean="0"/>
              <a:t>aydır</a:t>
            </a:r>
            <a:r>
              <a:rPr lang="en-US" dirty="0" smtClean="0"/>
              <a:t> </a:t>
            </a:r>
            <a:r>
              <a:rPr lang="en-US" dirty="0" err="1" smtClean="0"/>
              <a:t>giderek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bel</a:t>
            </a:r>
            <a:r>
              <a:rPr lang="en-US" dirty="0"/>
              <a:t> </a:t>
            </a:r>
            <a:r>
              <a:rPr lang="en-US" dirty="0" err="1" smtClean="0"/>
              <a:t>kalça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omuz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yakınmasıyla</a:t>
            </a:r>
            <a:r>
              <a:rPr lang="en-US" dirty="0" smtClean="0"/>
              <a:t>  </a:t>
            </a:r>
            <a:r>
              <a:rPr lang="en-US" dirty="0" err="1" smtClean="0"/>
              <a:t>başvurdu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Geceleri</a:t>
            </a:r>
            <a:r>
              <a:rPr lang="en-US" dirty="0" smtClean="0"/>
              <a:t> </a:t>
            </a:r>
            <a:r>
              <a:rPr lang="en-US" dirty="0" err="1" smtClean="0"/>
              <a:t>yatakta</a:t>
            </a:r>
            <a:r>
              <a:rPr lang="en-US" dirty="0" smtClean="0"/>
              <a:t> </a:t>
            </a:r>
            <a:r>
              <a:rPr lang="en-US" dirty="0" err="1" smtClean="0"/>
              <a:t>dönerken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ağrı</a:t>
            </a:r>
            <a:r>
              <a:rPr lang="en-US" dirty="0" smtClean="0"/>
              <a:t> </a:t>
            </a:r>
            <a:r>
              <a:rPr lang="en-US" dirty="0" err="1" smtClean="0"/>
              <a:t>hissediyor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Sabah </a:t>
            </a:r>
            <a:r>
              <a:rPr lang="en-US" dirty="0" err="1" smtClean="0"/>
              <a:t>tutukluğu</a:t>
            </a:r>
            <a:r>
              <a:rPr lang="en-US" dirty="0" smtClean="0"/>
              <a:t> </a:t>
            </a:r>
            <a:r>
              <a:rPr lang="en-US" dirty="0" err="1" smtClean="0"/>
              <a:t>mevcut</a:t>
            </a:r>
            <a:r>
              <a:rPr lang="en-US" dirty="0" smtClean="0"/>
              <a:t> </a:t>
            </a:r>
            <a:r>
              <a:rPr lang="en-US" dirty="0" err="1" smtClean="0"/>
              <a:t>yaklaşık</a:t>
            </a:r>
            <a:r>
              <a:rPr lang="en-US" dirty="0" smtClean="0"/>
              <a:t> 3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sürüyor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Bilinen</a:t>
            </a:r>
            <a:r>
              <a:rPr lang="en-US" dirty="0" smtClean="0"/>
              <a:t> </a:t>
            </a:r>
            <a:r>
              <a:rPr lang="en-US" dirty="0" err="1" smtClean="0"/>
              <a:t>başka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aldığı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ilaç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1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>
                <a:latin typeface="+mn-lt"/>
              </a:rPr>
              <a:t>Fizik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muayene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TA:140/90 </a:t>
            </a:r>
            <a:r>
              <a:rPr lang="en-US" dirty="0" err="1" smtClean="0"/>
              <a:t>mmhg</a:t>
            </a:r>
            <a:endParaRPr lang="en-US" dirty="0" smtClean="0"/>
          </a:p>
          <a:p>
            <a:r>
              <a:rPr lang="en-US" dirty="0" err="1" smtClean="0"/>
              <a:t>Solunum</a:t>
            </a:r>
            <a:r>
              <a:rPr lang="en-US" dirty="0" smtClean="0"/>
              <a:t> </a:t>
            </a:r>
            <a:r>
              <a:rPr lang="en-US" dirty="0" err="1" smtClean="0"/>
              <a:t>sesleri</a:t>
            </a:r>
            <a:r>
              <a:rPr lang="en-US" dirty="0" smtClean="0"/>
              <a:t> </a:t>
            </a:r>
            <a:r>
              <a:rPr lang="en-US" dirty="0" err="1" smtClean="0"/>
              <a:t>doğal</a:t>
            </a:r>
            <a:endParaRPr lang="en-US" dirty="0" smtClean="0"/>
          </a:p>
          <a:p>
            <a:r>
              <a:rPr lang="en-US" dirty="0" smtClean="0"/>
              <a:t>KVS </a:t>
            </a:r>
            <a:r>
              <a:rPr lang="en-US" dirty="0" err="1" smtClean="0"/>
              <a:t>doğal</a:t>
            </a:r>
            <a:endParaRPr lang="en-US" dirty="0" smtClean="0"/>
          </a:p>
          <a:p>
            <a:r>
              <a:rPr lang="en-US" dirty="0" err="1" smtClean="0"/>
              <a:t>Batın</a:t>
            </a:r>
            <a:r>
              <a:rPr lang="en-US" dirty="0" smtClean="0"/>
              <a:t> normal</a:t>
            </a:r>
          </a:p>
          <a:p>
            <a:r>
              <a:rPr lang="en-US" dirty="0" err="1" smtClean="0"/>
              <a:t>Yatıp</a:t>
            </a:r>
            <a:r>
              <a:rPr lang="en-US" dirty="0" smtClean="0"/>
              <a:t> </a:t>
            </a:r>
            <a:r>
              <a:rPr lang="en-US" dirty="0" err="1" smtClean="0"/>
              <a:t>kalkmakla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zorlanıyor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8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Özgeçmişinde</a:t>
            </a:r>
            <a:r>
              <a:rPr lang="en-US" dirty="0" smtClean="0"/>
              <a:t> </a:t>
            </a:r>
            <a:r>
              <a:rPr lang="en-US" dirty="0" err="1" smtClean="0"/>
              <a:t>özellik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 smtClean="0"/>
          </a:p>
          <a:p>
            <a:r>
              <a:rPr lang="en-US" dirty="0" err="1" smtClean="0"/>
              <a:t>Soygeçmişinde</a:t>
            </a:r>
            <a:r>
              <a:rPr lang="en-US" dirty="0" smtClean="0"/>
              <a:t> </a:t>
            </a:r>
            <a:r>
              <a:rPr lang="en-US" dirty="0" err="1" smtClean="0"/>
              <a:t>özellik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 smtClean="0"/>
          </a:p>
          <a:p>
            <a:r>
              <a:rPr lang="en-US" dirty="0" smtClean="0"/>
              <a:t>½ </a:t>
            </a:r>
            <a:r>
              <a:rPr lang="en-US" dirty="0" err="1" smtClean="0"/>
              <a:t>paket</a:t>
            </a:r>
            <a:r>
              <a:rPr lang="en-US" dirty="0" smtClean="0"/>
              <a:t> </a:t>
            </a:r>
            <a:r>
              <a:rPr lang="en-US" dirty="0" err="1" smtClean="0"/>
              <a:t>gün</a:t>
            </a:r>
            <a:r>
              <a:rPr lang="en-US" dirty="0" smtClean="0"/>
              <a:t> 25 </a:t>
            </a:r>
            <a:r>
              <a:rPr lang="en-US" dirty="0" err="1" smtClean="0"/>
              <a:t>yıldır</a:t>
            </a:r>
            <a:r>
              <a:rPr lang="en-US" dirty="0" smtClean="0"/>
              <a:t> </a:t>
            </a:r>
            <a:r>
              <a:rPr lang="en-US" dirty="0" err="1" smtClean="0"/>
              <a:t>sigara</a:t>
            </a:r>
            <a:r>
              <a:rPr lang="en-US" dirty="0" smtClean="0"/>
              <a:t> </a:t>
            </a:r>
            <a:r>
              <a:rPr lang="en-US" dirty="0" err="1" smtClean="0"/>
              <a:t>içiyor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9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>
                <a:latin typeface="+mn-lt"/>
              </a:rPr>
              <a:t>Laboratuar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Sedimentasyon</a:t>
            </a:r>
            <a:r>
              <a:rPr lang="en-US" b="1" dirty="0" smtClean="0"/>
              <a:t>: 65 mm/h</a:t>
            </a:r>
          </a:p>
          <a:p>
            <a:r>
              <a:rPr lang="en-US" b="1" dirty="0" smtClean="0"/>
              <a:t>C-</a:t>
            </a:r>
            <a:r>
              <a:rPr lang="en-US" b="1" dirty="0" err="1" smtClean="0"/>
              <a:t>reaktif</a:t>
            </a:r>
            <a:r>
              <a:rPr lang="en-US" b="1" dirty="0" smtClean="0"/>
              <a:t> protein:33 mg/l</a:t>
            </a:r>
          </a:p>
          <a:p>
            <a:r>
              <a:rPr lang="en-US" dirty="0" err="1" smtClean="0"/>
              <a:t>Hemogram</a:t>
            </a:r>
            <a:r>
              <a:rPr lang="en-US" dirty="0" smtClean="0"/>
              <a:t> normal</a:t>
            </a:r>
          </a:p>
          <a:p>
            <a:r>
              <a:rPr lang="en-US" dirty="0" smtClean="0"/>
              <a:t>ALT, </a:t>
            </a:r>
            <a:r>
              <a:rPr lang="en-US" dirty="0" err="1" smtClean="0"/>
              <a:t>Kreatinin</a:t>
            </a:r>
            <a:r>
              <a:rPr lang="en-US" dirty="0" smtClean="0"/>
              <a:t>, </a:t>
            </a:r>
            <a:r>
              <a:rPr lang="en-US" dirty="0" err="1" smtClean="0"/>
              <a:t>Kalsiyum</a:t>
            </a:r>
            <a:r>
              <a:rPr lang="en-US" dirty="0" smtClean="0"/>
              <a:t> normal</a:t>
            </a:r>
          </a:p>
          <a:p>
            <a:r>
              <a:rPr lang="en-US" dirty="0" err="1" smtClean="0"/>
              <a:t>Brucella</a:t>
            </a:r>
            <a:r>
              <a:rPr lang="en-US" dirty="0" smtClean="0"/>
              <a:t>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9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0" y="0"/>
            <a:ext cx="5716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55" y="-38342"/>
            <a:ext cx="3421363" cy="6900716"/>
          </a:xfrm>
        </p:spPr>
      </p:pic>
    </p:spTree>
    <p:extLst>
      <p:ext uri="{BB962C8B-B14F-4D97-AF65-F5344CB8AC3E}">
        <p14:creationId xmlns:p14="http://schemas.microsoft.com/office/powerpoint/2010/main" val="210230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38" y="26587"/>
            <a:ext cx="3133115" cy="6875171"/>
          </a:xfrm>
        </p:spPr>
      </p:pic>
    </p:spTree>
    <p:extLst>
      <p:ext uri="{BB962C8B-B14F-4D97-AF65-F5344CB8AC3E}">
        <p14:creationId xmlns:p14="http://schemas.microsoft.com/office/powerpoint/2010/main" val="302686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Meme </a:t>
            </a:r>
            <a:r>
              <a:rPr lang="en-US" dirty="0" err="1" smtClean="0"/>
              <a:t>muayenesi</a:t>
            </a:r>
            <a:r>
              <a:rPr lang="en-US" dirty="0" smtClean="0"/>
              <a:t>: Sol meme </a:t>
            </a:r>
            <a:r>
              <a:rPr lang="en-US" dirty="0" err="1" smtClean="0"/>
              <a:t>dış</a:t>
            </a:r>
            <a:r>
              <a:rPr lang="en-US" dirty="0" smtClean="0"/>
              <a:t> </a:t>
            </a:r>
            <a:r>
              <a:rPr lang="en-US" dirty="0" err="1" smtClean="0"/>
              <a:t>kadranda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gelen</a:t>
            </a:r>
            <a:r>
              <a:rPr lang="en-US" dirty="0" smtClean="0"/>
              <a:t> 5*5 cm </a:t>
            </a:r>
            <a:r>
              <a:rPr lang="en-US" dirty="0" err="1" smtClean="0"/>
              <a:t>kitle</a:t>
            </a:r>
            <a:r>
              <a:rPr lang="en-US" dirty="0" smtClean="0"/>
              <a:t>, meme </a:t>
            </a:r>
            <a:r>
              <a:rPr lang="en-US" dirty="0" err="1" smtClean="0"/>
              <a:t>başı</a:t>
            </a:r>
            <a:r>
              <a:rPr lang="en-US" dirty="0" smtClean="0"/>
              <a:t> </a:t>
            </a:r>
            <a:r>
              <a:rPr lang="en-US" dirty="0" err="1" smtClean="0"/>
              <a:t>içeri</a:t>
            </a:r>
            <a:r>
              <a:rPr lang="en-US" dirty="0" smtClean="0"/>
              <a:t> </a:t>
            </a:r>
            <a:r>
              <a:rPr lang="en-US" dirty="0" err="1" smtClean="0"/>
              <a:t>çökmüş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2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650"/>
            <a:ext cx="9143999" cy="6862649"/>
          </a:xfrm>
        </p:spPr>
      </p:pic>
    </p:spTree>
    <p:extLst>
      <p:ext uri="{BB962C8B-B14F-4D97-AF65-F5344CB8AC3E}">
        <p14:creationId xmlns:p14="http://schemas.microsoft.com/office/powerpoint/2010/main" val="220468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MALİGNİTE İLİŞKİLİ İNFLAMATUAR </a:t>
            </a:r>
            <a:br>
              <a:rPr lang="en-US" b="1" dirty="0" smtClean="0"/>
            </a:br>
            <a:r>
              <a:rPr lang="en-US" b="1" dirty="0" smtClean="0"/>
              <a:t>BEL AĞRISI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12 hasta</a:t>
            </a:r>
          </a:p>
          <a:p>
            <a:pPr>
              <a:defRPr/>
            </a:pPr>
            <a:r>
              <a:rPr lang="en-US" dirty="0" smtClean="0"/>
              <a:t>7 </a:t>
            </a:r>
            <a:r>
              <a:rPr lang="en-US" dirty="0" err="1" smtClean="0"/>
              <a:t>erkek</a:t>
            </a:r>
            <a:r>
              <a:rPr lang="en-US" dirty="0" smtClean="0"/>
              <a:t>/5 </a:t>
            </a:r>
            <a:r>
              <a:rPr lang="en-US" dirty="0" err="1" smtClean="0"/>
              <a:t>kadın</a:t>
            </a:r>
            <a:endParaRPr lang="en-US" dirty="0" smtClean="0"/>
          </a:p>
          <a:p>
            <a:pPr>
              <a:defRPr/>
            </a:pPr>
            <a:r>
              <a:rPr lang="en-US" b="1" dirty="0" smtClean="0"/>
              <a:t>8 </a:t>
            </a:r>
            <a:r>
              <a:rPr lang="en-US" b="1" dirty="0" err="1" smtClean="0"/>
              <a:t>vaka</a:t>
            </a:r>
            <a:r>
              <a:rPr lang="en-US" b="1" dirty="0" smtClean="0"/>
              <a:t> </a:t>
            </a:r>
            <a:r>
              <a:rPr lang="en-US" b="1" dirty="0" err="1" smtClean="0"/>
              <a:t>Hematolojik</a:t>
            </a:r>
            <a:endParaRPr lang="en-US" b="1" dirty="0" smtClean="0"/>
          </a:p>
          <a:p>
            <a:pPr>
              <a:defRPr/>
            </a:pPr>
            <a:r>
              <a:rPr lang="en-US" b="1" dirty="0" smtClean="0"/>
              <a:t>4 </a:t>
            </a:r>
            <a:r>
              <a:rPr lang="en-US" b="1" dirty="0" err="1" smtClean="0"/>
              <a:t>vaka</a:t>
            </a:r>
            <a:r>
              <a:rPr lang="en-US" b="1" dirty="0" smtClean="0"/>
              <a:t> Solid </a:t>
            </a:r>
            <a:r>
              <a:rPr lang="en-US" b="1" dirty="0" err="1" smtClean="0"/>
              <a:t>tümör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821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/>
              <a:t>Merkezler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 </a:t>
            </a:r>
            <a:r>
              <a:rPr lang="en-US" dirty="0" err="1"/>
              <a:t>vaka</a:t>
            </a:r>
            <a:r>
              <a:rPr lang="en-US" dirty="0"/>
              <a:t> Gaziantep</a:t>
            </a:r>
          </a:p>
          <a:p>
            <a:pPr>
              <a:defRPr/>
            </a:pPr>
            <a:r>
              <a:rPr lang="en-US" dirty="0"/>
              <a:t>2 </a:t>
            </a:r>
            <a:r>
              <a:rPr lang="en-US" dirty="0" err="1"/>
              <a:t>vaka</a:t>
            </a:r>
            <a:r>
              <a:rPr lang="en-US" dirty="0"/>
              <a:t> </a:t>
            </a:r>
            <a:r>
              <a:rPr lang="en-US" dirty="0" err="1"/>
              <a:t>Eskişehir</a:t>
            </a:r>
            <a:endParaRPr lang="en-US" dirty="0"/>
          </a:p>
          <a:p>
            <a:pPr>
              <a:defRPr/>
            </a:pPr>
            <a:r>
              <a:rPr lang="en-US" dirty="0"/>
              <a:t>1 </a:t>
            </a:r>
            <a:r>
              <a:rPr lang="en-US" dirty="0" err="1" smtClean="0"/>
              <a:t>vaka</a:t>
            </a:r>
            <a:r>
              <a:rPr lang="en-US" dirty="0" smtClean="0"/>
              <a:t> Antalya </a:t>
            </a:r>
            <a:r>
              <a:rPr lang="en-US" dirty="0" err="1"/>
              <a:t>Devlet</a:t>
            </a:r>
            <a:r>
              <a:rPr lang="en-US" dirty="0"/>
              <a:t> </a:t>
            </a:r>
            <a:r>
              <a:rPr lang="en-US" dirty="0" err="1"/>
              <a:t>Hastanesi</a:t>
            </a:r>
            <a:endParaRPr lang="en-US" dirty="0"/>
          </a:p>
          <a:p>
            <a:pPr>
              <a:defRPr/>
            </a:pPr>
            <a:r>
              <a:rPr lang="en-US" dirty="0"/>
              <a:t>2 </a:t>
            </a:r>
            <a:r>
              <a:rPr lang="en-US" dirty="0" err="1"/>
              <a:t>vaka</a:t>
            </a:r>
            <a:r>
              <a:rPr lang="en-US" dirty="0"/>
              <a:t> Bursa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>
              <a:defRPr/>
            </a:pPr>
            <a:r>
              <a:rPr lang="en-US" b="1" dirty="0" smtClean="0"/>
              <a:t>YAŞ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46.1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en-US" dirty="0" smtClean="0"/>
              <a:t>18.4</a:t>
            </a:r>
          </a:p>
          <a:p>
            <a:pPr>
              <a:defRPr/>
            </a:pPr>
            <a:r>
              <a:rPr lang="en-US" dirty="0" smtClean="0"/>
              <a:t>21-77 </a:t>
            </a:r>
            <a:r>
              <a:rPr lang="en-US" dirty="0" err="1" smtClean="0"/>
              <a:t>yaşları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endParaRPr lang="en-US" dirty="0" smtClean="0"/>
          </a:p>
          <a:p>
            <a:pPr>
              <a:defRPr/>
            </a:pPr>
            <a:r>
              <a:rPr lang="en-US" b="1" dirty="0" smtClean="0"/>
              <a:t>45 </a:t>
            </a:r>
            <a:r>
              <a:rPr lang="en-US" b="1" dirty="0" err="1" smtClean="0"/>
              <a:t>yaş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altı</a:t>
            </a:r>
            <a:r>
              <a:rPr lang="en-US" b="1" dirty="0" smtClean="0"/>
              <a:t> 6 hasta </a:t>
            </a:r>
            <a:r>
              <a:rPr lang="en-US" b="1" dirty="0" err="1" smtClean="0"/>
              <a:t>mevcut</a:t>
            </a:r>
            <a:endParaRPr lang="en-US" b="1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 </a:t>
            </a:r>
            <a:r>
              <a:rPr lang="en-US" dirty="0" err="1" smtClean="0"/>
              <a:t>hastada</a:t>
            </a:r>
            <a:r>
              <a:rPr lang="en-US" dirty="0" smtClean="0"/>
              <a:t>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monoartriti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2 hasta </a:t>
            </a:r>
            <a:r>
              <a:rPr lang="en-US" dirty="0" err="1" smtClean="0"/>
              <a:t>sigara</a:t>
            </a:r>
            <a:r>
              <a:rPr lang="en-US" dirty="0" smtClean="0"/>
              <a:t> </a:t>
            </a:r>
            <a:r>
              <a:rPr lang="en-US" dirty="0" err="1" smtClean="0"/>
              <a:t>kullanıyor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Hastaların</a:t>
            </a:r>
            <a:r>
              <a:rPr lang="en-US" dirty="0" smtClean="0"/>
              <a:t> </a:t>
            </a:r>
            <a:r>
              <a:rPr lang="en-US" dirty="0" err="1" smtClean="0"/>
              <a:t>tamamının</a:t>
            </a:r>
            <a:r>
              <a:rPr lang="en-US" dirty="0" smtClean="0"/>
              <a:t> 30 </a:t>
            </a:r>
            <a:r>
              <a:rPr lang="en-US" dirty="0" err="1" smtClean="0"/>
              <a:t>dk</a:t>
            </a:r>
            <a:r>
              <a:rPr lang="en-US" dirty="0" smtClean="0"/>
              <a:t> </a:t>
            </a:r>
            <a:r>
              <a:rPr lang="en-US" dirty="0" err="1" smtClean="0"/>
              <a:t>aşan</a:t>
            </a:r>
            <a:r>
              <a:rPr lang="en-US" dirty="0" smtClean="0"/>
              <a:t> </a:t>
            </a:r>
            <a:r>
              <a:rPr lang="en-US" dirty="0" err="1" smtClean="0"/>
              <a:t>sabah</a:t>
            </a:r>
            <a:r>
              <a:rPr lang="en-US" dirty="0" smtClean="0"/>
              <a:t> </a:t>
            </a:r>
            <a:r>
              <a:rPr lang="en-US" dirty="0" err="1" smtClean="0"/>
              <a:t>tutukluğu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BASDAI (7 </a:t>
            </a:r>
            <a:r>
              <a:rPr lang="en-US" dirty="0" err="1" smtClean="0"/>
              <a:t>hastanın</a:t>
            </a:r>
            <a:r>
              <a:rPr lang="en-US" dirty="0" smtClean="0"/>
              <a:t>): 7.1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/>
              <a:t>Laboratuar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ESR: 72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tr-TR" dirty="0" smtClean="0"/>
              <a:t>29.5</a:t>
            </a:r>
          </a:p>
          <a:p>
            <a:pPr>
              <a:defRPr/>
            </a:pPr>
            <a:r>
              <a:rPr lang="tr-TR" dirty="0" smtClean="0"/>
              <a:t>CRP:48.5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tr-TR" dirty="0" smtClean="0"/>
              <a:t>63</a:t>
            </a:r>
          </a:p>
          <a:p>
            <a:pPr>
              <a:defRPr/>
            </a:pPr>
            <a:r>
              <a:rPr lang="tr-TR" dirty="0" smtClean="0"/>
              <a:t>LDH:764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tr-TR" dirty="0" smtClean="0"/>
              <a:t>905</a:t>
            </a:r>
          </a:p>
          <a:p>
            <a:pPr>
              <a:defRPr/>
            </a:pPr>
            <a:r>
              <a:rPr lang="tr-TR" dirty="0" smtClean="0"/>
              <a:t>Hematolojik </a:t>
            </a:r>
            <a:r>
              <a:rPr lang="tr-TR" dirty="0" err="1" smtClean="0"/>
              <a:t>Malignite</a:t>
            </a:r>
            <a:r>
              <a:rPr lang="tr-TR" dirty="0" smtClean="0"/>
              <a:t> LDH: 810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tr-TR" dirty="0" smtClean="0"/>
              <a:t>1088</a:t>
            </a:r>
          </a:p>
          <a:p>
            <a:pPr>
              <a:defRPr/>
            </a:pPr>
            <a:r>
              <a:rPr lang="tr-TR" dirty="0" smtClean="0"/>
              <a:t>Solid Organ </a:t>
            </a:r>
            <a:r>
              <a:rPr lang="tr-TR" dirty="0" err="1" smtClean="0"/>
              <a:t>Malignite</a:t>
            </a:r>
            <a:r>
              <a:rPr lang="tr-TR" dirty="0" smtClean="0"/>
              <a:t> LDH: 671</a:t>
            </a:r>
            <a:r>
              <a:rPr lang="en-US" dirty="0"/>
              <a:t>±</a:t>
            </a:r>
            <a:r>
              <a:rPr lang="tr-TR" dirty="0"/>
              <a:t> </a:t>
            </a:r>
            <a:r>
              <a:rPr lang="tr-TR" dirty="0" smtClean="0"/>
              <a:t>472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>
              <a:defRPr/>
            </a:pPr>
            <a:r>
              <a:rPr lang="en-US" b="1" dirty="0" smtClean="0"/>
              <a:t>TANILAR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 </a:t>
            </a:r>
            <a:r>
              <a:rPr lang="en-US" dirty="0" err="1" smtClean="0"/>
              <a:t>multibl</a:t>
            </a:r>
            <a:r>
              <a:rPr lang="en-US" dirty="0" smtClean="0"/>
              <a:t> </a:t>
            </a:r>
            <a:r>
              <a:rPr lang="en-US" dirty="0" err="1" smtClean="0"/>
              <a:t>Myelom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 ALL</a:t>
            </a:r>
          </a:p>
          <a:p>
            <a:pPr>
              <a:defRPr/>
            </a:pPr>
            <a:r>
              <a:rPr lang="en-US" dirty="0" smtClean="0"/>
              <a:t>1 AML M3</a:t>
            </a:r>
          </a:p>
          <a:p>
            <a:pPr>
              <a:defRPr/>
            </a:pPr>
            <a:r>
              <a:rPr lang="en-US" dirty="0" smtClean="0"/>
              <a:t>1 </a:t>
            </a:r>
            <a:r>
              <a:rPr lang="en-US" dirty="0" err="1" smtClean="0"/>
              <a:t>Timik</a:t>
            </a:r>
            <a:r>
              <a:rPr lang="en-US" dirty="0" smtClean="0"/>
              <a:t> </a:t>
            </a:r>
            <a:r>
              <a:rPr lang="en-US" dirty="0" err="1" smtClean="0"/>
              <a:t>Karsinoma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 Meme 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Met</a:t>
            </a:r>
          </a:p>
          <a:p>
            <a:pPr>
              <a:defRPr/>
            </a:pPr>
            <a:r>
              <a:rPr lang="en-US" dirty="0" smtClean="0"/>
              <a:t>1 Ewing </a:t>
            </a:r>
            <a:r>
              <a:rPr lang="en-US" dirty="0" err="1" smtClean="0"/>
              <a:t>Sarkom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 </a:t>
            </a:r>
            <a:r>
              <a:rPr lang="en-US" dirty="0" err="1" smtClean="0"/>
              <a:t>Primeri</a:t>
            </a:r>
            <a:r>
              <a:rPr lang="en-US" dirty="0" smtClean="0"/>
              <a:t> belli </a:t>
            </a:r>
            <a:r>
              <a:rPr lang="en-US" dirty="0" err="1" smtClean="0"/>
              <a:t>olmayan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" y="318653"/>
            <a:ext cx="8345065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5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93725" y="2057400"/>
          <a:ext cx="8229600" cy="4124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1439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Solid </a:t>
                      </a:r>
                      <a:r>
                        <a:rPr lang="en-US" sz="1800" dirty="0" err="1" smtClean="0"/>
                        <a:t>Maligniteler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(n=4)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Hematolojik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Maligniteler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(n=8)</a:t>
                      </a:r>
                      <a:endParaRPr lang="en-US" sz="1800" dirty="0"/>
                    </a:p>
                  </a:txBody>
                  <a:tcPr/>
                </a:tc>
              </a:tr>
              <a:tr h="51396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Yaş</a:t>
                      </a:r>
                      <a:r>
                        <a:rPr lang="en-US" sz="1800" b="1" dirty="0" smtClean="0"/>
                        <a:t> /</a:t>
                      </a:r>
                      <a:r>
                        <a:rPr lang="en-US" sz="1800" b="1" dirty="0" err="1" smtClean="0"/>
                        <a:t>Cinsiyet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24 / 2E-2K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49.1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15.9 / 5E-3K</a:t>
                      </a:r>
                      <a:endParaRPr lang="en-US" sz="1800" dirty="0"/>
                    </a:p>
                  </a:txBody>
                  <a:tcPr/>
                </a:tc>
              </a:tr>
              <a:tr h="51396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Semptom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baseline="0" dirty="0" err="1" smtClean="0"/>
                        <a:t>Süresi</a:t>
                      </a:r>
                      <a:r>
                        <a:rPr lang="en-US" sz="1800" b="1" baseline="0" dirty="0" smtClean="0"/>
                        <a:t> (ay)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0.9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4.9</a:t>
                      </a:r>
                      <a:endParaRPr lang="en-US" sz="1800" dirty="0"/>
                    </a:p>
                  </a:txBody>
                  <a:tcPr/>
                </a:tc>
              </a:tr>
              <a:tr h="51396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ESR (mm/h)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70.2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40.4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73.6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25.7</a:t>
                      </a:r>
                      <a:endParaRPr lang="en-US" sz="1800" dirty="0"/>
                    </a:p>
                  </a:txBody>
                  <a:tcPr/>
                </a:tc>
              </a:tr>
              <a:tr h="51396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CRP</a:t>
                      </a:r>
                      <a:r>
                        <a:rPr lang="en-US" sz="1800" b="1" baseline="0" dirty="0" smtClean="0"/>
                        <a:t> (mg/l)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81.2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86.8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32.2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46.3</a:t>
                      </a:r>
                      <a:endParaRPr lang="en-US" sz="1800" dirty="0"/>
                    </a:p>
                  </a:txBody>
                  <a:tcPr/>
                </a:tc>
              </a:tr>
              <a:tr h="640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LDH</a:t>
                      </a:r>
                    </a:p>
                    <a:p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671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472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810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tr-TR" sz="1800" dirty="0" smtClean="0">
                          <a:effectLst/>
                        </a:rPr>
                        <a:t> 1088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  <a:tr h="5139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2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algn="ctr"/>
            <a:r>
              <a:rPr lang="tr-TR" b="1" dirty="0" smtClean="0">
                <a:latin typeface="+mn-lt"/>
              </a:rPr>
              <a:t>VAKA </a:t>
            </a:r>
            <a:r>
              <a:rPr lang="tr-TR" b="1" dirty="0" smtClean="0">
                <a:latin typeface="+mn-lt"/>
              </a:rPr>
              <a:t>5</a:t>
            </a:r>
            <a:endParaRPr lang="tr-TR" b="1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34 yaşında kadın hasta</a:t>
            </a:r>
          </a:p>
          <a:p>
            <a:r>
              <a:rPr lang="tr-TR" dirty="0" smtClean="0"/>
              <a:t>Sol ayak 1. </a:t>
            </a:r>
            <a:r>
              <a:rPr lang="tr-TR" dirty="0" err="1" smtClean="0"/>
              <a:t>falanksta</a:t>
            </a:r>
            <a:r>
              <a:rPr lang="tr-TR" dirty="0" smtClean="0"/>
              <a:t> ağrı şişlik kızarıklık ile başvurdu.</a:t>
            </a:r>
          </a:p>
          <a:p>
            <a:r>
              <a:rPr lang="tr-TR" dirty="0" smtClean="0"/>
              <a:t>Hareketle yakınmaları kısmen daha iyiymiş.</a:t>
            </a:r>
          </a:p>
          <a:p>
            <a:r>
              <a:rPr lang="tr-TR" dirty="0" smtClean="0"/>
              <a:t>Bakılan diğer eklemlerinde özellik yok.</a:t>
            </a:r>
          </a:p>
          <a:p>
            <a:r>
              <a:rPr lang="tr-TR" dirty="0" smtClean="0"/>
              <a:t>Daha önce benzer yakınması olmamış.</a:t>
            </a:r>
          </a:p>
          <a:p>
            <a:r>
              <a:rPr lang="tr-TR" dirty="0" smtClean="0"/>
              <a:t>Bel kalça ağrısı </a:t>
            </a:r>
            <a:r>
              <a:rPr lang="tr-TR" dirty="0" err="1" smtClean="0"/>
              <a:t>tariflemiyor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392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Özgeçmiş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soygeçmişinde</a:t>
            </a:r>
            <a:r>
              <a:rPr lang="en-US" dirty="0" smtClean="0"/>
              <a:t> </a:t>
            </a:r>
            <a:r>
              <a:rPr lang="en-US" dirty="0" err="1" smtClean="0"/>
              <a:t>özellik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Sigara</a:t>
            </a:r>
            <a:r>
              <a:rPr lang="en-US" dirty="0" smtClean="0"/>
              <a:t> </a:t>
            </a:r>
            <a:r>
              <a:rPr lang="en-US" dirty="0" err="1" smtClean="0"/>
              <a:t>kullanıyor</a:t>
            </a:r>
            <a:r>
              <a:rPr lang="en-US" dirty="0" smtClean="0"/>
              <a:t> 1 </a:t>
            </a:r>
            <a:r>
              <a:rPr lang="en-US" dirty="0" err="1" smtClean="0"/>
              <a:t>paket</a:t>
            </a:r>
            <a:r>
              <a:rPr lang="en-US" dirty="0" smtClean="0"/>
              <a:t> 14 </a:t>
            </a:r>
            <a:r>
              <a:rPr lang="en-US" dirty="0" err="1" smtClean="0"/>
              <a:t>yıldır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Sedef</a:t>
            </a:r>
            <a:r>
              <a:rPr lang="en-US" dirty="0" smtClean="0"/>
              <a:t>,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bağırsak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6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/>
              <a:t>Fizik</a:t>
            </a:r>
            <a:r>
              <a:rPr lang="en-US" b="1" dirty="0" smtClean="0"/>
              <a:t> </a:t>
            </a:r>
            <a:r>
              <a:rPr lang="en-US" b="1" dirty="0" err="1" smtClean="0"/>
              <a:t>Muayenesi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TA:120/80 mmHg</a:t>
            </a:r>
          </a:p>
          <a:p>
            <a:r>
              <a:rPr lang="en-US" dirty="0" err="1" smtClean="0"/>
              <a:t>Solunum</a:t>
            </a:r>
            <a:r>
              <a:rPr lang="en-US" dirty="0" smtClean="0"/>
              <a:t> </a:t>
            </a:r>
            <a:r>
              <a:rPr lang="en-US" dirty="0" err="1" smtClean="0"/>
              <a:t>sesleri</a:t>
            </a:r>
            <a:r>
              <a:rPr lang="en-US" dirty="0" smtClean="0"/>
              <a:t> </a:t>
            </a:r>
            <a:r>
              <a:rPr lang="en-US" dirty="0" err="1" smtClean="0"/>
              <a:t>doğal</a:t>
            </a:r>
            <a:endParaRPr lang="en-US" dirty="0" smtClean="0"/>
          </a:p>
          <a:p>
            <a:r>
              <a:rPr lang="en-US" dirty="0" err="1" smtClean="0"/>
              <a:t>Kvs</a:t>
            </a:r>
            <a:r>
              <a:rPr lang="en-US" dirty="0" smtClean="0"/>
              <a:t> </a:t>
            </a:r>
            <a:r>
              <a:rPr lang="en-US" dirty="0" err="1" smtClean="0"/>
              <a:t>doğal</a:t>
            </a:r>
            <a:endParaRPr lang="en-US" dirty="0" smtClean="0"/>
          </a:p>
          <a:p>
            <a:r>
              <a:rPr lang="en-US" dirty="0" err="1" smtClean="0"/>
              <a:t>Batın</a:t>
            </a:r>
            <a:r>
              <a:rPr lang="en-US" dirty="0" smtClean="0"/>
              <a:t> normal</a:t>
            </a:r>
          </a:p>
          <a:p>
            <a:r>
              <a:rPr lang="en-US" dirty="0" smtClean="0"/>
              <a:t>Sol </a:t>
            </a:r>
            <a:r>
              <a:rPr lang="en-US" dirty="0" err="1" smtClean="0"/>
              <a:t>ayak</a:t>
            </a:r>
            <a:r>
              <a:rPr lang="en-US" dirty="0" smtClean="0"/>
              <a:t> 1. </a:t>
            </a:r>
            <a:r>
              <a:rPr lang="en-US" dirty="0" err="1" smtClean="0"/>
              <a:t>falanks</a:t>
            </a:r>
            <a:r>
              <a:rPr lang="en-US" dirty="0" smtClean="0"/>
              <a:t> </a:t>
            </a:r>
            <a:r>
              <a:rPr lang="en-US" dirty="0" err="1" smtClean="0"/>
              <a:t>şiş</a:t>
            </a:r>
            <a:r>
              <a:rPr lang="en-US" dirty="0" smtClean="0"/>
              <a:t>, </a:t>
            </a:r>
            <a:r>
              <a:rPr lang="en-US" dirty="0" err="1" smtClean="0"/>
              <a:t>kızarık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hassas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4217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967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ESR: 6 MM/H, CRP: 0,22</a:t>
            </a:r>
          </a:p>
          <a:p>
            <a:r>
              <a:rPr lang="tr-TR" b="1" dirty="0" smtClean="0"/>
              <a:t>WBC:22490 HGB: 11 PLT: 691000 MCV:71</a:t>
            </a:r>
          </a:p>
          <a:p>
            <a:r>
              <a:rPr lang="tr-TR" dirty="0" smtClean="0"/>
              <a:t>RF: - </a:t>
            </a:r>
          </a:p>
          <a:p>
            <a:r>
              <a:rPr lang="tr-TR" dirty="0" smtClean="0"/>
              <a:t>Ürik asit: 4,1</a:t>
            </a:r>
          </a:p>
          <a:p>
            <a:r>
              <a:rPr lang="tr-TR" dirty="0" err="1" smtClean="0"/>
              <a:t>Brucella</a:t>
            </a:r>
            <a:r>
              <a:rPr lang="tr-TR" dirty="0" smtClean="0"/>
              <a:t> negatif</a:t>
            </a:r>
          </a:p>
          <a:p>
            <a:r>
              <a:rPr lang="tr-TR" dirty="0" err="1" smtClean="0"/>
              <a:t>Pelvis</a:t>
            </a:r>
            <a:r>
              <a:rPr lang="tr-TR" dirty="0" smtClean="0"/>
              <a:t> </a:t>
            </a:r>
            <a:r>
              <a:rPr lang="tr-TR" dirty="0" err="1" smtClean="0"/>
              <a:t>grafi</a:t>
            </a:r>
            <a:r>
              <a:rPr lang="tr-TR" dirty="0" smtClean="0"/>
              <a:t> normal</a:t>
            </a:r>
          </a:p>
        </p:txBody>
      </p:sp>
    </p:spTree>
    <p:extLst>
      <p:ext uri="{BB962C8B-B14F-4D97-AF65-F5344CB8AC3E}">
        <p14:creationId xmlns:p14="http://schemas.microsoft.com/office/powerpoint/2010/main" val="2793909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>
                <a:latin typeface="+mn-lt"/>
              </a:rPr>
              <a:t>Ön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</a:t>
            </a:r>
            <a:r>
              <a:rPr lang="en-US" b="1" dirty="0" err="1" smtClean="0">
                <a:latin typeface="+mn-lt"/>
              </a:rPr>
              <a:t>anınız</a:t>
            </a:r>
            <a:r>
              <a:rPr lang="en-US" b="1" dirty="0" smtClean="0">
                <a:latin typeface="+mn-lt"/>
              </a:rPr>
              <a:t> ?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 smtClean="0"/>
              <a:t>VİT B12: 1881 </a:t>
            </a:r>
          </a:p>
          <a:p>
            <a:r>
              <a:rPr lang="tr-TR" dirty="0" smtClean="0"/>
              <a:t>LDH: 335 (135-214)</a:t>
            </a:r>
          </a:p>
          <a:p>
            <a:r>
              <a:rPr lang="tr-TR" dirty="0" smtClean="0"/>
              <a:t>KALSİYUM NORMAL</a:t>
            </a:r>
          </a:p>
          <a:p>
            <a:r>
              <a:rPr lang="tr-TR" dirty="0" smtClean="0"/>
              <a:t>FERRİTİN 15</a:t>
            </a:r>
          </a:p>
          <a:p>
            <a:r>
              <a:rPr lang="tr-TR" dirty="0" smtClean="0"/>
              <a:t>FOLİK ASİT: 6</a:t>
            </a:r>
          </a:p>
          <a:p>
            <a:r>
              <a:rPr lang="tr-TR" dirty="0" smtClean="0"/>
              <a:t>PERİFERİK YAYMA: NÖTROFİLİK LÖKOSİTOZ, </a:t>
            </a:r>
            <a:r>
              <a:rPr lang="tr-TR" b="1" dirty="0" smtClean="0"/>
              <a:t>ERKEN MYELOİD HÜCRELER </a:t>
            </a:r>
            <a:r>
              <a:rPr lang="tr-TR" dirty="0" smtClean="0"/>
              <a:t>ILIMLI EOSİNOFİL ARTIŞI HİPOKROM MİKROSİTER, ANİZOSİTOZ POİKİLOSİTOZ </a:t>
            </a:r>
            <a:r>
              <a:rPr lang="tr-TR" b="1" dirty="0" smtClean="0"/>
              <a:t>TROMBOSİTLER KÜMELİ ARTMIŞ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1221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 AY ÖNCE BAKILAN HEMOGRAM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WBC: 41000 HGB: 10,3 PLT: 864000</a:t>
            </a:r>
          </a:p>
          <a:p>
            <a:r>
              <a:rPr lang="tr-TR" b="1" dirty="0" smtClean="0"/>
              <a:t>LENFOMONOSİTOZ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004058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0" y="237679"/>
            <a:ext cx="7344800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7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Hastaya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iliği</a:t>
            </a:r>
            <a:r>
              <a:rPr lang="en-US" dirty="0" smtClean="0"/>
              <a:t> </a:t>
            </a:r>
            <a:r>
              <a:rPr lang="en-US" dirty="0" err="1" smtClean="0"/>
              <a:t>biyopsisi</a:t>
            </a:r>
            <a:r>
              <a:rPr lang="en-US" dirty="0" smtClean="0"/>
              <a:t> </a:t>
            </a:r>
            <a:r>
              <a:rPr lang="en-US" dirty="0" err="1" smtClean="0"/>
              <a:t>uygulanıyor</a:t>
            </a:r>
            <a:endParaRPr lang="en-US" dirty="0" smtClean="0"/>
          </a:p>
          <a:p>
            <a:r>
              <a:rPr lang="en-US" dirty="0" err="1" smtClean="0"/>
              <a:t>Philedelphia</a:t>
            </a:r>
            <a:r>
              <a:rPr lang="en-US" dirty="0" smtClean="0"/>
              <a:t> </a:t>
            </a:r>
            <a:r>
              <a:rPr lang="en-US" dirty="0" err="1" smtClean="0"/>
              <a:t>kromozomu</a:t>
            </a:r>
            <a:r>
              <a:rPr lang="en-US" dirty="0" smtClean="0"/>
              <a:t> </a:t>
            </a:r>
            <a:r>
              <a:rPr lang="en-US" dirty="0" err="1" smtClean="0"/>
              <a:t>gönderiliyor</a:t>
            </a:r>
            <a:endParaRPr lang="en-US" dirty="0" smtClean="0"/>
          </a:p>
          <a:p>
            <a:r>
              <a:rPr lang="en-US" dirty="0" err="1" smtClean="0"/>
              <a:t>Sonuç</a:t>
            </a:r>
            <a:r>
              <a:rPr lang="en-US" dirty="0" smtClean="0"/>
              <a:t> KML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54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0"/>
            <a:ext cx="9144000" cy="63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58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>
                <a:latin typeface="+mn-lt"/>
              </a:rPr>
              <a:t>Kronik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Myelositer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Lösemi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Hemen</a:t>
            </a:r>
            <a:r>
              <a:rPr lang="en-US" dirty="0" smtClean="0"/>
              <a:t> </a:t>
            </a:r>
            <a:r>
              <a:rPr lang="en-US" dirty="0" err="1" smtClean="0"/>
              <a:t>daima</a:t>
            </a:r>
            <a:r>
              <a:rPr lang="en-US" dirty="0" smtClean="0"/>
              <a:t> &gt;50000 </a:t>
            </a:r>
            <a:r>
              <a:rPr lang="en-US" dirty="0" err="1" smtClean="0"/>
              <a:t>lökosit</a:t>
            </a:r>
            <a:endParaRPr lang="en-US" dirty="0" smtClean="0"/>
          </a:p>
          <a:p>
            <a:r>
              <a:rPr lang="en-US" dirty="0" err="1" smtClean="0"/>
              <a:t>Trombositoz</a:t>
            </a:r>
            <a:r>
              <a:rPr lang="en-US" dirty="0" smtClean="0"/>
              <a:t> </a:t>
            </a:r>
            <a:r>
              <a:rPr lang="en-US" dirty="0" err="1" smtClean="0"/>
              <a:t>oldukça</a:t>
            </a:r>
            <a:r>
              <a:rPr lang="en-US" dirty="0" smtClean="0"/>
              <a:t> </a:t>
            </a:r>
            <a:r>
              <a:rPr lang="en-US" dirty="0" err="1" smtClean="0"/>
              <a:t>sık</a:t>
            </a:r>
            <a:r>
              <a:rPr lang="en-US" dirty="0" smtClean="0"/>
              <a:t>.</a:t>
            </a:r>
          </a:p>
          <a:p>
            <a:r>
              <a:rPr lang="en-US" dirty="0" smtClean="0"/>
              <a:t>B12, LDH </a:t>
            </a:r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yüksektir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iliğinde</a:t>
            </a:r>
            <a:r>
              <a:rPr lang="en-US" dirty="0" smtClean="0"/>
              <a:t> </a:t>
            </a:r>
            <a:r>
              <a:rPr lang="en-US" dirty="0" err="1" smtClean="0"/>
              <a:t>Myeleoid</a:t>
            </a:r>
            <a:r>
              <a:rPr lang="en-US" dirty="0" smtClean="0"/>
              <a:t>/</a:t>
            </a:r>
            <a:r>
              <a:rPr lang="en-US" dirty="0" err="1" smtClean="0"/>
              <a:t>eritroid</a:t>
            </a:r>
            <a:r>
              <a:rPr lang="en-US" dirty="0" smtClean="0"/>
              <a:t> </a:t>
            </a:r>
            <a:r>
              <a:rPr lang="en-US" dirty="0" err="1" smtClean="0"/>
              <a:t>oranı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artmış</a:t>
            </a:r>
            <a:endParaRPr lang="en-US" dirty="0" smtClean="0"/>
          </a:p>
          <a:p>
            <a:r>
              <a:rPr lang="en-US" dirty="0" err="1" smtClean="0"/>
              <a:t>Periferik</a:t>
            </a:r>
            <a:r>
              <a:rPr lang="en-US" dirty="0" smtClean="0"/>
              <a:t> </a:t>
            </a:r>
            <a:r>
              <a:rPr lang="en-US" dirty="0" err="1" smtClean="0"/>
              <a:t>yaymada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iliği</a:t>
            </a:r>
            <a:r>
              <a:rPr lang="en-US" dirty="0" smtClean="0"/>
              <a:t> </a:t>
            </a:r>
            <a:r>
              <a:rPr lang="en-US" dirty="0" err="1" smtClean="0"/>
              <a:t>elemanları</a:t>
            </a:r>
            <a:r>
              <a:rPr lang="en-US" dirty="0" smtClean="0"/>
              <a:t> </a:t>
            </a:r>
            <a:r>
              <a:rPr lang="en-US" dirty="0" err="1" smtClean="0"/>
              <a:t>görülür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61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 err="1" smtClean="0"/>
              <a:t>Sero</a:t>
            </a:r>
            <a:r>
              <a:rPr lang="en-US" b="1" dirty="0" smtClean="0"/>
              <a:t> </a:t>
            </a:r>
            <a:r>
              <a:rPr lang="en-US" b="1" dirty="0" err="1" smtClean="0"/>
              <a:t>Negatif</a:t>
            </a:r>
            <a:r>
              <a:rPr lang="en-US" b="1" dirty="0" smtClean="0"/>
              <a:t> </a:t>
            </a:r>
            <a:r>
              <a:rPr lang="en-US" b="1" dirty="0" err="1" smtClean="0"/>
              <a:t>Artrit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435 </a:t>
            </a:r>
            <a:r>
              <a:rPr lang="en-US" dirty="0" err="1" smtClean="0"/>
              <a:t>vakalık</a:t>
            </a:r>
            <a:r>
              <a:rPr lang="en-US" dirty="0" smtClean="0"/>
              <a:t> </a:t>
            </a:r>
            <a:r>
              <a:rPr lang="en-US" dirty="0" err="1" smtClean="0"/>
              <a:t>Finlandiya</a:t>
            </a:r>
            <a:r>
              <a:rPr lang="en-US" dirty="0" smtClean="0"/>
              <a:t> </a:t>
            </a:r>
            <a:r>
              <a:rPr lang="en-US" dirty="0" err="1" smtClean="0"/>
              <a:t>serisi</a:t>
            </a:r>
            <a:endParaRPr lang="en-US" dirty="0" smtClean="0"/>
          </a:p>
          <a:p>
            <a:r>
              <a:rPr lang="en-US" dirty="0" smtClean="0"/>
              <a:t>10 </a:t>
            </a:r>
            <a:r>
              <a:rPr lang="en-US" dirty="0" err="1" smtClean="0"/>
              <a:t>yıllık</a:t>
            </a:r>
            <a:r>
              <a:rPr lang="en-US" dirty="0" smtClean="0"/>
              <a:t> </a:t>
            </a:r>
            <a:r>
              <a:rPr lang="en-US" dirty="0" err="1" smtClean="0"/>
              <a:t>takip</a:t>
            </a:r>
            <a:r>
              <a:rPr lang="en-US" dirty="0" smtClean="0"/>
              <a:t> </a:t>
            </a:r>
            <a:r>
              <a:rPr lang="en-US" dirty="0" err="1" smtClean="0"/>
              <a:t>sonuçlarını</a:t>
            </a:r>
            <a:r>
              <a:rPr lang="en-US" dirty="0" smtClean="0"/>
              <a:t> </a:t>
            </a:r>
            <a:r>
              <a:rPr lang="en-US" dirty="0" err="1" smtClean="0"/>
              <a:t>vermişler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923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%3 </a:t>
            </a:r>
            <a:r>
              <a:rPr lang="en-US" dirty="0" err="1" smtClean="0"/>
              <a:t>Eroziv</a:t>
            </a:r>
            <a:r>
              <a:rPr lang="en-US" dirty="0"/>
              <a:t> </a:t>
            </a:r>
            <a:r>
              <a:rPr lang="en-US" dirty="0" err="1" smtClean="0"/>
              <a:t>seropozitif</a:t>
            </a:r>
            <a:r>
              <a:rPr lang="en-US" dirty="0" smtClean="0"/>
              <a:t> RA </a:t>
            </a:r>
            <a:r>
              <a:rPr lang="en-US" dirty="0" err="1" smtClean="0"/>
              <a:t>hastası</a:t>
            </a:r>
            <a:endParaRPr lang="en-US" dirty="0" smtClean="0"/>
          </a:p>
          <a:p>
            <a:r>
              <a:rPr lang="en-US" dirty="0" smtClean="0"/>
              <a:t>%16 PMR</a:t>
            </a:r>
          </a:p>
          <a:p>
            <a:r>
              <a:rPr lang="en-US" dirty="0" smtClean="0"/>
              <a:t>%11 </a:t>
            </a:r>
            <a:r>
              <a:rPr lang="en-US" dirty="0" err="1" smtClean="0"/>
              <a:t>PsA</a:t>
            </a:r>
            <a:endParaRPr lang="en-US" dirty="0" smtClean="0"/>
          </a:p>
          <a:p>
            <a:r>
              <a:rPr lang="en-US" dirty="0" smtClean="0"/>
              <a:t>%10 </a:t>
            </a:r>
            <a:r>
              <a:rPr lang="en-US" dirty="0" err="1" smtClean="0"/>
              <a:t>Osteoartrit</a:t>
            </a:r>
            <a:endParaRPr lang="en-US" dirty="0" smtClean="0"/>
          </a:p>
          <a:p>
            <a:r>
              <a:rPr lang="en-US" dirty="0" smtClean="0"/>
              <a:t>%8.7 SPA</a:t>
            </a:r>
          </a:p>
          <a:p>
            <a:r>
              <a:rPr lang="en-US" dirty="0" smtClean="0"/>
              <a:t>%3.4 </a:t>
            </a:r>
            <a:r>
              <a:rPr lang="en-US" dirty="0" err="1" smtClean="0"/>
              <a:t>reaktif</a:t>
            </a:r>
            <a:r>
              <a:rPr lang="en-US" dirty="0" smtClean="0"/>
              <a:t> </a:t>
            </a:r>
            <a:r>
              <a:rPr lang="en-US" dirty="0" err="1" smtClean="0"/>
              <a:t>Artrit</a:t>
            </a:r>
            <a:endParaRPr lang="en-US" dirty="0" smtClean="0"/>
          </a:p>
          <a:p>
            <a:r>
              <a:rPr lang="en-US" dirty="0" smtClean="0"/>
              <a:t>%2.3 Gut</a:t>
            </a:r>
          </a:p>
          <a:p>
            <a:r>
              <a:rPr lang="en-US" dirty="0" smtClean="0"/>
              <a:t>%3.9 </a:t>
            </a:r>
            <a:r>
              <a:rPr lang="en-US" dirty="0" err="1" smtClean="0"/>
              <a:t>psödogut</a:t>
            </a:r>
            <a:endParaRPr lang="en-US" dirty="0" smtClean="0"/>
          </a:p>
          <a:p>
            <a:r>
              <a:rPr lang="en-US" b="1" dirty="0" smtClean="0"/>
              <a:t>%1.4 </a:t>
            </a:r>
            <a:r>
              <a:rPr lang="en-US" b="1" dirty="0" err="1" smtClean="0"/>
              <a:t>paraneoplastik</a:t>
            </a:r>
            <a:r>
              <a:rPr lang="en-US" b="1" dirty="0" smtClean="0"/>
              <a:t> </a:t>
            </a:r>
            <a:r>
              <a:rPr lang="en-US" b="1" dirty="0" err="1" smtClean="0"/>
              <a:t>artrit</a:t>
            </a:r>
            <a:endParaRPr lang="en-US" b="1" dirty="0" smtClean="0"/>
          </a:p>
          <a:p>
            <a:r>
              <a:rPr lang="en-US" dirty="0" smtClean="0"/>
              <a:t>%1.4 JRA</a:t>
            </a:r>
          </a:p>
          <a:p>
            <a:r>
              <a:rPr lang="en-US" dirty="0" smtClean="0"/>
              <a:t>%0.5 </a:t>
            </a:r>
            <a:r>
              <a:rPr lang="en-US" dirty="0" err="1" smtClean="0"/>
              <a:t>hemokromatoz</a:t>
            </a:r>
            <a:endParaRPr lang="en-US" dirty="0" smtClean="0"/>
          </a:p>
          <a:p>
            <a:r>
              <a:rPr lang="en-US" dirty="0" smtClean="0"/>
              <a:t>%32 </a:t>
            </a:r>
            <a:r>
              <a:rPr lang="en-US" dirty="0" err="1" smtClean="0"/>
              <a:t>undiferansiye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46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2"/>
            <a:ext cx="3925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Ann Rheum Dis 2008;67:244–247.</a:t>
            </a:r>
          </a:p>
        </p:txBody>
      </p:sp>
      <p:pic>
        <p:nvPicPr>
          <p:cNvPr id="52227" name="Picture 3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8"/>
            <a:ext cx="91440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21-12-28 21.0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1" y="0"/>
            <a:ext cx="739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4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"/>
            <a:ext cx="8229600" cy="563563"/>
          </a:xfrm>
        </p:spPr>
        <p:txBody>
          <a:bodyPr>
            <a:normAutofit fontScale="90000"/>
          </a:bodyPr>
          <a:lstStyle/>
          <a:p>
            <a:r>
              <a:rPr lang="tr-TR" sz="3200"/>
              <a:t>Çalışma Grubunun Demografi Özellikleri</a:t>
            </a:r>
          </a:p>
        </p:txBody>
      </p:sp>
      <p:pic>
        <p:nvPicPr>
          <p:cNvPr id="73733" name="Picture 5" descr="ta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3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Hematolojik Maligniteler</a:t>
            </a:r>
          </a:p>
        </p:txBody>
      </p:sp>
      <p:pic>
        <p:nvPicPr>
          <p:cNvPr id="74756" name="Picture 4" descr="tabl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07" y="0"/>
            <a:ext cx="4636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4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tr-TR" sz="4000"/>
              <a:t>Solid Tümörler</a:t>
            </a:r>
          </a:p>
        </p:txBody>
      </p:sp>
      <p:pic>
        <p:nvPicPr>
          <p:cNvPr id="75780" name="Picture 4" descr="tab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10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7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 Düşünürsünüz 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97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45227</TotalTime>
  <Words>1423</Words>
  <Application>Microsoft Macintosh PowerPoint</Application>
  <PresentationFormat>On-screen Show (4:3)</PresentationFormat>
  <Paragraphs>245</Paragraphs>
  <Slides>80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ROMATOLOJİDE PARANEOPLAZİ</vt:lpstr>
      <vt:lpstr>Vaka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 Düşünürsünüz ?</vt:lpstr>
      <vt:lpstr>Toraks-Batın BT</vt:lpstr>
      <vt:lpstr>PowerPoint Presentation</vt:lpstr>
      <vt:lpstr>PowerPoint Presentation</vt:lpstr>
      <vt:lpstr>PowerPoint Presentation</vt:lpstr>
      <vt:lpstr>PowerPoint Presentation</vt:lpstr>
      <vt:lpstr>Patoloji</vt:lpstr>
      <vt:lpstr>PET-CT SAKROİLİİT GÖSTERİR Mİ ?</vt:lpstr>
      <vt:lpstr>PowerPoint Presentation</vt:lpstr>
      <vt:lpstr>Non-Hodkin Lenfoma</vt:lpstr>
      <vt:lpstr>PowerPoint Presentation</vt:lpstr>
      <vt:lpstr>PowerPoint Presentation</vt:lpstr>
      <vt:lpstr>Non-Hodgkin Lenfoma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Vertebra Top 5</vt:lpstr>
      <vt:lpstr>Vaka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VAKA 3</vt:lpstr>
      <vt:lpstr>PowerPoint Presentation</vt:lpstr>
      <vt:lpstr>Fizik Muayene</vt:lpstr>
      <vt:lpstr>Laboratuar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VAKA 4</vt:lpstr>
      <vt:lpstr>Fizik muayene</vt:lpstr>
      <vt:lpstr>PowerPoint Presentation</vt:lpstr>
      <vt:lpstr>Laboratuar</vt:lpstr>
      <vt:lpstr>PowerPoint Presentation</vt:lpstr>
      <vt:lpstr>PowerPoint Presentation</vt:lpstr>
      <vt:lpstr>PowerPoint Presentation</vt:lpstr>
      <vt:lpstr>PowerPoint Presentation</vt:lpstr>
      <vt:lpstr>MALİGNİTE İLİŞKİLİ İNFLAMATUAR  BEL AĞRISI</vt:lpstr>
      <vt:lpstr>Merkezler</vt:lpstr>
      <vt:lpstr>YAŞ</vt:lpstr>
      <vt:lpstr>PowerPoint Presentation</vt:lpstr>
      <vt:lpstr>Laboratuar</vt:lpstr>
      <vt:lpstr>TANILAR</vt:lpstr>
      <vt:lpstr>PowerPoint Presentation</vt:lpstr>
      <vt:lpstr>VAKA 5</vt:lpstr>
      <vt:lpstr>PowerPoint Presentation</vt:lpstr>
      <vt:lpstr>Fizik Muayenesi</vt:lpstr>
      <vt:lpstr>PowerPoint Presentation</vt:lpstr>
      <vt:lpstr>PowerPoint Presentation</vt:lpstr>
      <vt:lpstr>PowerPoint Presentation</vt:lpstr>
      <vt:lpstr>Ön Tanınız ?</vt:lpstr>
      <vt:lpstr>PowerPoint Presentation</vt:lpstr>
      <vt:lpstr>1 AY ÖNCE BAKILAN HEMOGRAM</vt:lpstr>
      <vt:lpstr>PowerPoint Presentation</vt:lpstr>
      <vt:lpstr>PowerPoint Presentation</vt:lpstr>
      <vt:lpstr>Kronik Myelositer Lösemi</vt:lpstr>
      <vt:lpstr>Sero Negatif Artrit </vt:lpstr>
      <vt:lpstr>PowerPoint Presentation</vt:lpstr>
      <vt:lpstr>PowerPoint Presentation</vt:lpstr>
      <vt:lpstr>PowerPoint Presentation</vt:lpstr>
      <vt:lpstr>PowerPoint Presentation</vt:lpstr>
      <vt:lpstr>Çalışma Grubunun Demografi Özellikleri</vt:lpstr>
      <vt:lpstr>Hematolojik Maligniteler</vt:lpstr>
      <vt:lpstr>Solid Tümörler</vt:lpstr>
    </vt:vector>
  </TitlesOfParts>
  <Company>Bkisacik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ROMATOLOJİK YAKLAŞIMLA ÜVEİT</dc:title>
  <dc:creator>Bunyamin Kisacik</dc:creator>
  <cp:lastModifiedBy>Bunyamin Kisacik</cp:lastModifiedBy>
  <cp:revision>161</cp:revision>
  <dcterms:created xsi:type="dcterms:W3CDTF">2018-04-15T18:24:32Z</dcterms:created>
  <dcterms:modified xsi:type="dcterms:W3CDTF">2021-05-31T04:35:45Z</dcterms:modified>
</cp:coreProperties>
</file>