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0" r:id="rId5"/>
    <p:sldId id="260" r:id="rId6"/>
    <p:sldId id="280" r:id="rId7"/>
    <p:sldId id="276" r:id="rId8"/>
    <p:sldId id="281" r:id="rId9"/>
    <p:sldId id="283" r:id="rId10"/>
    <p:sldId id="284" r:id="rId11"/>
    <p:sldId id="289" r:id="rId12"/>
    <p:sldId id="288" r:id="rId13"/>
    <p:sldId id="290" r:id="rId14"/>
    <p:sldId id="298" r:id="rId15"/>
    <p:sldId id="293" r:id="rId16"/>
    <p:sldId id="285" r:id="rId17"/>
    <p:sldId id="267" r:id="rId18"/>
    <p:sldId id="265" r:id="rId19"/>
    <p:sldId id="266" r:id="rId20"/>
    <p:sldId id="299" r:id="rId21"/>
    <p:sldId id="263" r:id="rId22"/>
    <p:sldId id="296" r:id="rId23"/>
    <p:sldId id="292" r:id="rId24"/>
    <p:sldId id="295" r:id="rId25"/>
    <p:sldId id="297" r:id="rId26"/>
    <p:sldId id="262" r:id="rId27"/>
    <p:sldId id="261" r:id="rId28"/>
    <p:sldId id="287" r:id="rId29"/>
    <p:sldId id="301" r:id="rId30"/>
    <p:sldId id="302" r:id="rId31"/>
    <p:sldId id="306" r:id="rId32"/>
    <p:sldId id="303" r:id="rId33"/>
    <p:sldId id="304" r:id="rId34"/>
    <p:sldId id="307" r:id="rId35"/>
    <p:sldId id="308" r:id="rId36"/>
    <p:sldId id="309" r:id="rId37"/>
    <p:sldId id="310" r:id="rId38"/>
    <p:sldId id="311" r:id="rId39"/>
    <p:sldId id="312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100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32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998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727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8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063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575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671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454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069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93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A5B5E-7BD1-4E5B-BD5B-8BC956FAB20E}" type="datetimeFigureOut">
              <a:rPr lang="tr-TR" smtClean="0"/>
              <a:t>21.09.2021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D12F9-C140-466A-B1E3-84DBCAFE1F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94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SAPHO (</a:t>
            </a:r>
            <a:r>
              <a:rPr lang="tr-TR" b="1" dirty="0" err="1">
                <a:solidFill>
                  <a:srgbClr val="FF0000"/>
                </a:solidFill>
              </a:rPr>
              <a:t>S</a:t>
            </a:r>
            <a:r>
              <a:rPr lang="tr-TR" dirty="0" err="1"/>
              <a:t>inovit</a:t>
            </a:r>
            <a:r>
              <a:rPr lang="tr-TR" dirty="0"/>
              <a:t>-</a:t>
            </a:r>
            <a:r>
              <a:rPr lang="tr-TR" b="1" dirty="0">
                <a:solidFill>
                  <a:srgbClr val="FF0000"/>
                </a:solidFill>
              </a:rPr>
              <a:t>A</a:t>
            </a:r>
            <a:r>
              <a:rPr lang="tr-TR" dirty="0"/>
              <a:t>kne-</a:t>
            </a:r>
            <a:r>
              <a:rPr lang="tr-TR" b="1" dirty="0" err="1">
                <a:solidFill>
                  <a:srgbClr val="FF0000"/>
                </a:solidFill>
              </a:rPr>
              <a:t>P</a:t>
            </a:r>
            <a:r>
              <a:rPr lang="tr-TR" dirty="0" err="1"/>
              <a:t>üstülozis</a:t>
            </a:r>
            <a:r>
              <a:rPr lang="tr-TR" dirty="0"/>
              <a:t>-</a:t>
            </a:r>
            <a:r>
              <a:rPr lang="tr-TR" b="1" dirty="0" err="1">
                <a:solidFill>
                  <a:srgbClr val="FF0000"/>
                </a:solidFill>
              </a:rPr>
              <a:t>H</a:t>
            </a:r>
            <a:r>
              <a:rPr lang="tr-TR" dirty="0" err="1"/>
              <a:t>iperostosis-</a:t>
            </a:r>
            <a:r>
              <a:rPr lang="tr-TR" b="1" dirty="0" err="1">
                <a:solidFill>
                  <a:srgbClr val="FF0000"/>
                </a:solidFill>
              </a:rPr>
              <a:t>O</a:t>
            </a:r>
            <a:r>
              <a:rPr lang="tr-TR" dirty="0" err="1"/>
              <a:t>steitis</a:t>
            </a:r>
            <a:r>
              <a:rPr lang="tr-TR" dirty="0"/>
              <a:t>)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897858" y="5139007"/>
            <a:ext cx="5294142" cy="1655762"/>
          </a:xfrm>
        </p:spPr>
        <p:txBody>
          <a:bodyPr/>
          <a:lstStyle/>
          <a:p>
            <a:r>
              <a:rPr lang="tr-TR" dirty="0"/>
              <a:t>Dr. Umut Kalyoncu</a:t>
            </a:r>
          </a:p>
          <a:p>
            <a:r>
              <a:rPr lang="tr-TR" dirty="0"/>
              <a:t>Hacettepe Üniversitesi Tıp Fakültesi</a:t>
            </a:r>
          </a:p>
          <a:p>
            <a:r>
              <a:rPr lang="tr-TR" dirty="0"/>
              <a:t>İç Hastalıklar AD, </a:t>
            </a:r>
            <a:r>
              <a:rPr lang="tr-TR" dirty="0" err="1"/>
              <a:t>Romatoloji</a:t>
            </a:r>
            <a:r>
              <a:rPr lang="tr-TR" dirty="0"/>
              <a:t> BD</a:t>
            </a:r>
          </a:p>
        </p:txBody>
      </p:sp>
    </p:spTree>
    <p:extLst>
      <p:ext uri="{BB962C8B-B14F-4D97-AF65-F5344CB8AC3E}">
        <p14:creationId xmlns:p14="http://schemas.microsoft.com/office/powerpoint/2010/main" val="366791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ernoklavikular Eklem - Fizy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5" y="0"/>
            <a:ext cx="3950479" cy="23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iculatio sternoclavicularis &amp;amp; cubiti Flashcards | Quiz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12" y="0"/>
            <a:ext cx="3796713" cy="32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sterior sternoclavicular ligament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23" y="296808"/>
            <a:ext cx="3838834" cy="209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7306960" y="3091367"/>
            <a:ext cx="4546758" cy="313932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b="1" i="1" dirty="0"/>
              <a:t>Sintigrafiye göre tutulum alanları</a:t>
            </a:r>
          </a:p>
          <a:p>
            <a:endParaRPr lang="tr-TR" b="1" i="1" dirty="0"/>
          </a:p>
          <a:p>
            <a:r>
              <a:rPr lang="tr-TR" b="1" i="1" dirty="0" err="1"/>
              <a:t>Sterno-kosto-klaviküler</a:t>
            </a:r>
            <a:r>
              <a:rPr lang="tr-TR" b="1" i="1" dirty="0"/>
              <a:t> bölge %92</a:t>
            </a:r>
          </a:p>
          <a:p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Sterno-klaviküler</a:t>
            </a:r>
            <a:r>
              <a:rPr lang="tr-TR" dirty="0"/>
              <a:t> eklem %81 (%69 </a:t>
            </a:r>
            <a:r>
              <a:rPr lang="tr-TR" dirty="0" err="1"/>
              <a:t>bilateral</a:t>
            </a:r>
            <a:r>
              <a:rPr lang="tr-TR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Kosto-sternal</a:t>
            </a:r>
            <a:r>
              <a:rPr lang="tr-TR" dirty="0"/>
              <a:t> eklem %7 (%78 </a:t>
            </a:r>
            <a:r>
              <a:rPr lang="tr-TR" dirty="0" err="1"/>
              <a:t>bilateral</a:t>
            </a:r>
            <a:r>
              <a:rPr lang="tr-TR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Klavikula</a:t>
            </a:r>
            <a:r>
              <a:rPr lang="tr-TR" dirty="0"/>
              <a:t> %11 (%29 </a:t>
            </a:r>
            <a:r>
              <a:rPr lang="tr-TR" dirty="0" err="1"/>
              <a:t>bilateral</a:t>
            </a:r>
            <a:r>
              <a:rPr lang="tr-TR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tr-T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dirty="0" err="1"/>
              <a:t>Sternum</a:t>
            </a:r>
            <a:r>
              <a:rPr lang="tr-TR" dirty="0"/>
              <a:t> (%33)</a:t>
            </a:r>
          </a:p>
        </p:txBody>
      </p:sp>
      <p:pic>
        <p:nvPicPr>
          <p:cNvPr id="8" name="Picture 2" descr="Increased Tc-99m uptake in bone scintigraphy and bull’s head sign in right upper one.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51" y="2565525"/>
            <a:ext cx="4503609" cy="41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093" y="6547021"/>
            <a:ext cx="19635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042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9298080" cy="685145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400" y="6602259"/>
            <a:ext cx="3498600" cy="2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7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62" y="135897"/>
            <a:ext cx="5428735" cy="374667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993" y="210037"/>
            <a:ext cx="4069800" cy="64703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716" y="3987114"/>
            <a:ext cx="3650981" cy="280903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97709" y="4176584"/>
            <a:ext cx="2463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u="sng" dirty="0">
                <a:solidFill>
                  <a:srgbClr val="FFFF00"/>
                </a:solidFill>
              </a:rPr>
              <a:t>Yazarların </a:t>
            </a:r>
            <a:r>
              <a:rPr lang="tr-TR" i="1" u="sng" dirty="0" err="1">
                <a:solidFill>
                  <a:srgbClr val="FFFF00"/>
                </a:solidFill>
              </a:rPr>
              <a:t>YORUM’u</a:t>
            </a:r>
            <a:endParaRPr lang="tr-TR" i="1" u="sng" dirty="0">
              <a:solidFill>
                <a:srgbClr val="FFFF00"/>
              </a:solidFill>
            </a:endParaRPr>
          </a:p>
          <a:p>
            <a:r>
              <a:rPr lang="tr-TR" dirty="0">
                <a:solidFill>
                  <a:srgbClr val="FFFF00"/>
                </a:solidFill>
              </a:rPr>
              <a:t>Tüm KİÖ bulgularının </a:t>
            </a:r>
            <a:r>
              <a:rPr lang="tr-TR" dirty="0" err="1">
                <a:solidFill>
                  <a:srgbClr val="FFFF00"/>
                </a:solidFill>
              </a:rPr>
              <a:t>ligamentlerin</a:t>
            </a:r>
            <a:r>
              <a:rPr lang="tr-TR" dirty="0">
                <a:solidFill>
                  <a:srgbClr val="FFFF00"/>
                </a:solidFill>
              </a:rPr>
              <a:t> kemiğe yapışma alanında olması SAPHO sendromun </a:t>
            </a:r>
            <a:r>
              <a:rPr lang="tr-TR" dirty="0" err="1">
                <a:solidFill>
                  <a:srgbClr val="FFFF00"/>
                </a:solidFill>
              </a:rPr>
              <a:t>patogenezinde</a:t>
            </a:r>
            <a:r>
              <a:rPr lang="tr-TR" dirty="0">
                <a:solidFill>
                  <a:srgbClr val="FFFF00"/>
                </a:solidFill>
              </a:rPr>
              <a:t> </a:t>
            </a:r>
            <a:r>
              <a:rPr lang="tr-TR" dirty="0" err="1">
                <a:solidFill>
                  <a:srgbClr val="FFFF00"/>
                </a:solidFill>
              </a:rPr>
              <a:t>entezitin</a:t>
            </a:r>
            <a:r>
              <a:rPr lang="tr-TR" dirty="0">
                <a:solidFill>
                  <a:srgbClr val="FFFF00"/>
                </a:solidFill>
              </a:rPr>
              <a:t> önemli olduğunu düşündürmüştür.</a:t>
            </a:r>
          </a:p>
        </p:txBody>
      </p:sp>
      <p:cxnSp>
        <p:nvCxnSpPr>
          <p:cNvPr id="4" name="Düz Bağlayıcı 3"/>
          <p:cNvCxnSpPr/>
          <p:nvPr/>
        </p:nvCxnSpPr>
        <p:spPr>
          <a:xfrm>
            <a:off x="7628238" y="856735"/>
            <a:ext cx="113682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/>
          <p:cNvCxnSpPr/>
          <p:nvPr/>
        </p:nvCxnSpPr>
        <p:spPr>
          <a:xfrm flipV="1">
            <a:off x="7628238" y="1812324"/>
            <a:ext cx="939113" cy="41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/>
          <p:cNvCxnSpPr/>
          <p:nvPr/>
        </p:nvCxnSpPr>
        <p:spPr>
          <a:xfrm flipV="1">
            <a:off x="7628238" y="3262184"/>
            <a:ext cx="411892" cy="41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/>
          <p:cNvCxnSpPr/>
          <p:nvPr/>
        </p:nvCxnSpPr>
        <p:spPr>
          <a:xfrm flipV="1">
            <a:off x="7628238" y="4102443"/>
            <a:ext cx="568411" cy="82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kdörtgen 15"/>
          <p:cNvSpPr/>
          <p:nvPr/>
        </p:nvSpPr>
        <p:spPr>
          <a:xfrm>
            <a:off x="10017211" y="683741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10017211" y="1639330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10017211" y="3080952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10017210" y="4176584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7496279" y="446888"/>
            <a:ext cx="1285257" cy="1791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2988716" y="3987114"/>
            <a:ext cx="635933" cy="1894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/>
          <p:cNvSpPr/>
          <p:nvPr/>
        </p:nvSpPr>
        <p:spPr>
          <a:xfrm>
            <a:off x="5263903" y="4201297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5263902" y="5515196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5263828" y="5729379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345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21" y="654150"/>
            <a:ext cx="5819100" cy="53667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785" y="0"/>
            <a:ext cx="4248300" cy="6675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710463" y="474963"/>
            <a:ext cx="1285257" cy="1791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7710462" y="873628"/>
            <a:ext cx="939113" cy="41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Bağlayıcı 5"/>
          <p:cNvCxnSpPr/>
          <p:nvPr/>
        </p:nvCxnSpPr>
        <p:spPr>
          <a:xfrm flipV="1">
            <a:off x="7710462" y="4239543"/>
            <a:ext cx="939113" cy="41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/>
          <p:cNvCxnSpPr/>
          <p:nvPr/>
        </p:nvCxnSpPr>
        <p:spPr>
          <a:xfrm flipV="1">
            <a:off x="7710463" y="6087762"/>
            <a:ext cx="939113" cy="41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kdörtgen 7"/>
          <p:cNvSpPr/>
          <p:nvPr/>
        </p:nvSpPr>
        <p:spPr>
          <a:xfrm>
            <a:off x="10898660" y="687519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10898660" y="5934353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10898660" y="3999471"/>
            <a:ext cx="568411" cy="1729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835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4827" t="22932" r="35224" b="8221"/>
          <a:stretch/>
        </p:blipFill>
        <p:spPr>
          <a:xfrm>
            <a:off x="759654" y="342625"/>
            <a:ext cx="5064369" cy="654528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37422" t="26778" r="36413" b="6491"/>
          <a:stretch/>
        </p:blipFill>
        <p:spPr>
          <a:xfrm>
            <a:off x="6386730" y="342625"/>
            <a:ext cx="4543866" cy="651537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8160" y="0"/>
            <a:ext cx="371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SAPHO; Yapısal Hasar (CT görüntüleri)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600" y="6608800"/>
            <a:ext cx="3641400" cy="2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3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03" y="912785"/>
            <a:ext cx="9791140" cy="48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5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osta supuria - Tıpac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8" y="2084317"/>
            <a:ext cx="4247980" cy="39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12906" t="20060" r="17500" b="36576"/>
          <a:stretch/>
        </p:blipFill>
        <p:spPr>
          <a:xfrm>
            <a:off x="4316627" y="415098"/>
            <a:ext cx="7817708" cy="273999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018638" y="3870114"/>
            <a:ext cx="2223366" cy="258532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b="1" i="1" dirty="0"/>
              <a:t>Kosta Tutulumu %49</a:t>
            </a:r>
          </a:p>
          <a:p>
            <a:endParaRPr lang="tr-TR" dirty="0"/>
          </a:p>
          <a:p>
            <a:r>
              <a:rPr lang="tr-TR" dirty="0"/>
              <a:t>Ön </a:t>
            </a:r>
            <a:r>
              <a:rPr lang="tr-TR" dirty="0" err="1"/>
              <a:t>Kostalar</a:t>
            </a:r>
            <a:r>
              <a:rPr lang="tr-TR" dirty="0"/>
              <a:t> (%95)</a:t>
            </a:r>
          </a:p>
          <a:p>
            <a:endParaRPr lang="tr-TR" dirty="0"/>
          </a:p>
          <a:p>
            <a:r>
              <a:rPr lang="tr-TR" dirty="0"/>
              <a:t>1-5. ön </a:t>
            </a:r>
            <a:r>
              <a:rPr lang="tr-TR" dirty="0" err="1"/>
              <a:t>kostalar</a:t>
            </a:r>
            <a:r>
              <a:rPr lang="tr-TR" dirty="0"/>
              <a:t> (%87)</a:t>
            </a:r>
          </a:p>
          <a:p>
            <a:endParaRPr lang="tr-TR" dirty="0"/>
          </a:p>
          <a:p>
            <a:pPr marL="342900" indent="-342900">
              <a:buAutoNum type="arabicPeriod"/>
            </a:pPr>
            <a:r>
              <a:rPr lang="tr-TR" dirty="0"/>
              <a:t>Kosta (%61)</a:t>
            </a:r>
          </a:p>
          <a:p>
            <a:endParaRPr lang="tr-TR" dirty="0"/>
          </a:p>
          <a:p>
            <a:r>
              <a:rPr lang="tr-TR" dirty="0"/>
              <a:t>Arka </a:t>
            </a:r>
            <a:r>
              <a:rPr lang="tr-TR" dirty="0" err="1"/>
              <a:t>kostalar</a:t>
            </a:r>
            <a:r>
              <a:rPr lang="tr-TR" dirty="0"/>
              <a:t> %6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42788" y="115330"/>
            <a:ext cx="263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SAPHO; Kosta tutulumları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093" y="6547021"/>
            <a:ext cx="19635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58855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29" y="823783"/>
            <a:ext cx="5525076" cy="534142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88" y="823783"/>
            <a:ext cx="6018012" cy="152268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522" y="6551432"/>
            <a:ext cx="31773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etin kutusu 4"/>
          <p:cNvSpPr txBox="1"/>
          <p:nvPr/>
        </p:nvSpPr>
        <p:spPr>
          <a:xfrm>
            <a:off x="502508" y="148281"/>
            <a:ext cx="27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SAPHO; Omurga Tutulumu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011354" y="3139219"/>
            <a:ext cx="60614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69 hasta, ortalama yaş 45, hastalık süresi 4 yıl</a:t>
            </a:r>
          </a:p>
          <a:p>
            <a:endParaRPr lang="tr-TR" dirty="0"/>
          </a:p>
          <a:p>
            <a:r>
              <a:rPr lang="tr-TR" dirty="0"/>
              <a:t>64/69 hastada </a:t>
            </a:r>
            <a:r>
              <a:rPr lang="tr-TR" dirty="0" err="1"/>
              <a:t>vertebral</a:t>
            </a:r>
            <a:r>
              <a:rPr lang="tr-TR" dirty="0"/>
              <a:t> lezyon var (Toplam 441/1725 </a:t>
            </a:r>
            <a:r>
              <a:rPr lang="tr-TR" dirty="0" err="1"/>
              <a:t>vertebra</a:t>
            </a:r>
            <a:r>
              <a:rPr lang="tr-TR" dirty="0"/>
              <a:t>)</a:t>
            </a:r>
          </a:p>
          <a:p>
            <a:r>
              <a:rPr lang="tr-TR" dirty="0"/>
              <a:t>52/69 </a:t>
            </a:r>
            <a:r>
              <a:rPr lang="tr-TR" dirty="0" err="1"/>
              <a:t>paravertebral</a:t>
            </a:r>
            <a:r>
              <a:rPr lang="tr-TR" dirty="0"/>
              <a:t> </a:t>
            </a:r>
            <a:r>
              <a:rPr lang="tr-TR" dirty="0" err="1"/>
              <a:t>osifikasyon</a:t>
            </a:r>
            <a:r>
              <a:rPr lang="tr-TR" dirty="0"/>
              <a:t> var (320 </a:t>
            </a:r>
            <a:r>
              <a:rPr lang="tr-TR" dirty="0" err="1"/>
              <a:t>fokus</a:t>
            </a:r>
            <a:r>
              <a:rPr lang="tr-TR" dirty="0"/>
              <a:t> saptanmış)</a:t>
            </a:r>
          </a:p>
          <a:p>
            <a:r>
              <a:rPr lang="tr-TR" dirty="0"/>
              <a:t>47/69 </a:t>
            </a:r>
            <a:r>
              <a:rPr lang="tr-TR" dirty="0" err="1"/>
              <a:t>vertebral</a:t>
            </a:r>
            <a:r>
              <a:rPr lang="tr-TR" dirty="0"/>
              <a:t> lezyon </a:t>
            </a:r>
            <a:r>
              <a:rPr lang="tr-TR" b="1" i="1" u="sng" dirty="0"/>
              <a:t>VE</a:t>
            </a:r>
            <a:r>
              <a:rPr lang="tr-TR" dirty="0"/>
              <a:t> </a:t>
            </a:r>
            <a:r>
              <a:rPr lang="tr-TR" dirty="0" err="1"/>
              <a:t>paravertebral</a:t>
            </a:r>
            <a:r>
              <a:rPr lang="tr-TR" dirty="0"/>
              <a:t> </a:t>
            </a:r>
            <a:r>
              <a:rPr lang="tr-TR" dirty="0" err="1"/>
              <a:t>osifikasyon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068778" y="924667"/>
            <a:ext cx="1762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>
                <a:solidFill>
                  <a:srgbClr val="FF0000"/>
                </a:solidFill>
              </a:rPr>
              <a:t>Vertebra</a:t>
            </a:r>
            <a:r>
              <a:rPr lang="tr-TR" sz="1400" dirty="0">
                <a:solidFill>
                  <a:srgbClr val="FF0000"/>
                </a:solidFill>
              </a:rPr>
              <a:t> köşesi (%65)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3068778" y="3570106"/>
            <a:ext cx="2661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>
                <a:solidFill>
                  <a:srgbClr val="FF0000"/>
                </a:solidFill>
              </a:rPr>
              <a:t>Vertebra</a:t>
            </a:r>
            <a:r>
              <a:rPr lang="tr-TR" sz="1400" dirty="0">
                <a:solidFill>
                  <a:srgbClr val="FF0000"/>
                </a:solidFill>
              </a:rPr>
              <a:t> köşesi ve </a:t>
            </a:r>
            <a:r>
              <a:rPr lang="tr-TR" sz="1400" dirty="0" err="1">
                <a:solidFill>
                  <a:srgbClr val="FF0000"/>
                </a:solidFill>
              </a:rPr>
              <a:t>endplate</a:t>
            </a:r>
            <a:r>
              <a:rPr lang="tr-TR" sz="1400" dirty="0">
                <a:solidFill>
                  <a:srgbClr val="FF0000"/>
                </a:solidFill>
              </a:rPr>
              <a:t> (%35)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6268541" y="780557"/>
            <a:ext cx="1856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err="1">
                <a:solidFill>
                  <a:srgbClr val="0070C0"/>
                </a:solidFill>
              </a:rPr>
              <a:t>Kissing</a:t>
            </a:r>
            <a:r>
              <a:rPr lang="tr-TR" sz="1600" dirty="0">
                <a:solidFill>
                  <a:srgbClr val="0070C0"/>
                </a:solidFill>
              </a:rPr>
              <a:t> lezyon (%78)</a:t>
            </a:r>
          </a:p>
        </p:txBody>
      </p:sp>
    </p:spTree>
    <p:extLst>
      <p:ext uri="{BB962C8B-B14F-4D97-AF65-F5344CB8AC3E}">
        <p14:creationId xmlns:p14="http://schemas.microsoft.com/office/powerpoint/2010/main" val="48735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88" y="16265"/>
            <a:ext cx="10624436" cy="675700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522" y="6569308"/>
            <a:ext cx="31773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Metin kutusu 6"/>
          <p:cNvSpPr txBox="1"/>
          <p:nvPr/>
        </p:nvSpPr>
        <p:spPr>
          <a:xfrm>
            <a:off x="1114483" y="5466141"/>
            <a:ext cx="270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r-TR" dirty="0" err="1">
                <a:solidFill>
                  <a:srgbClr val="FFFF00"/>
                </a:solidFill>
              </a:rPr>
              <a:t>Kortikal</a:t>
            </a:r>
            <a:r>
              <a:rPr lang="tr-TR" dirty="0">
                <a:solidFill>
                  <a:srgbClr val="FFFF00"/>
                </a:solidFill>
              </a:rPr>
              <a:t> erozyonlar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rgbClr val="FFFF00"/>
                </a:solidFill>
              </a:rPr>
              <a:t>Kemiği saran reaktif </a:t>
            </a:r>
            <a:r>
              <a:rPr lang="tr-TR" dirty="0" err="1">
                <a:solidFill>
                  <a:srgbClr val="FFFF00"/>
                </a:solidFill>
              </a:rPr>
              <a:t>osteoskleroz</a:t>
            </a:r>
            <a:endParaRPr lang="tr-TR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tr-TR" dirty="0" err="1">
                <a:solidFill>
                  <a:srgbClr val="FFFF00"/>
                </a:solidFill>
              </a:rPr>
              <a:t>Sindesmofitler</a:t>
            </a:r>
            <a:endParaRPr lang="tr-T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00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60" y="1434126"/>
            <a:ext cx="12041740" cy="342619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522" y="6551432"/>
            <a:ext cx="31773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etin kutusu 4"/>
          <p:cNvSpPr txBox="1"/>
          <p:nvPr/>
        </p:nvSpPr>
        <p:spPr>
          <a:xfrm>
            <a:off x="603504" y="5120640"/>
            <a:ext cx="9049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52/69 hastada </a:t>
            </a:r>
            <a:r>
              <a:rPr lang="tr-TR" dirty="0" err="1">
                <a:solidFill>
                  <a:srgbClr val="FF0000"/>
                </a:solidFill>
              </a:rPr>
              <a:t>paravertebral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osifikasyon</a:t>
            </a:r>
            <a:r>
              <a:rPr lang="tr-TR" dirty="0">
                <a:solidFill>
                  <a:srgbClr val="FF0000"/>
                </a:solidFill>
              </a:rPr>
              <a:t> var, 47’sinde birlikte </a:t>
            </a:r>
            <a:r>
              <a:rPr lang="tr-TR" dirty="0" err="1">
                <a:solidFill>
                  <a:srgbClr val="FF0000"/>
                </a:solidFill>
              </a:rPr>
              <a:t>vertebral</a:t>
            </a:r>
            <a:r>
              <a:rPr lang="tr-TR" dirty="0">
                <a:solidFill>
                  <a:srgbClr val="FF0000"/>
                </a:solidFill>
              </a:rPr>
              <a:t> lezyonlar da eşlik ediyor</a:t>
            </a:r>
          </a:p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20040" y="1119302"/>
            <a:ext cx="227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solidFill>
                  <a:srgbClr val="FFFF00"/>
                </a:solidFill>
              </a:rPr>
              <a:t>Supraspinöz</a:t>
            </a:r>
            <a:r>
              <a:rPr lang="tr-TR" dirty="0">
                <a:solidFill>
                  <a:srgbClr val="FFFF00"/>
                </a:solidFill>
              </a:rPr>
              <a:t> Lig (%63) 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405985" y="1117958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FF00"/>
                </a:solidFill>
              </a:rPr>
              <a:t>Ant. </a:t>
            </a:r>
            <a:r>
              <a:rPr lang="tr-TR" dirty="0" err="1">
                <a:solidFill>
                  <a:srgbClr val="FFFF00"/>
                </a:solidFill>
              </a:rPr>
              <a:t>Long</a:t>
            </a:r>
            <a:r>
              <a:rPr lang="tr-TR" dirty="0">
                <a:solidFill>
                  <a:srgbClr val="FFFF00"/>
                </a:solidFill>
              </a:rPr>
              <a:t>. Lig (%31) 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3532632" y="1117958"/>
            <a:ext cx="212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solidFill>
                  <a:srgbClr val="FFFF00"/>
                </a:solidFill>
              </a:rPr>
              <a:t>İnterspinöz</a:t>
            </a:r>
            <a:r>
              <a:rPr lang="tr-TR" dirty="0">
                <a:solidFill>
                  <a:srgbClr val="FFFF00"/>
                </a:solidFill>
              </a:rPr>
              <a:t>. Lig (%3) 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9280408" y="1117958"/>
            <a:ext cx="204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FF00"/>
                </a:solidFill>
              </a:rPr>
              <a:t>Post. </a:t>
            </a:r>
            <a:r>
              <a:rPr lang="tr-TR" dirty="0" err="1">
                <a:solidFill>
                  <a:srgbClr val="FFFF00"/>
                </a:solidFill>
              </a:rPr>
              <a:t>Long</a:t>
            </a:r>
            <a:r>
              <a:rPr lang="tr-TR" dirty="0">
                <a:solidFill>
                  <a:srgbClr val="FFFF00"/>
                </a:solidFill>
              </a:rPr>
              <a:t>. Lig (%2) </a:t>
            </a:r>
          </a:p>
        </p:txBody>
      </p:sp>
    </p:spTree>
    <p:extLst>
      <p:ext uri="{BB962C8B-B14F-4D97-AF65-F5344CB8AC3E}">
        <p14:creationId xmlns:p14="http://schemas.microsoft.com/office/powerpoint/2010/main" val="171285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SAPHO-Epidemiyoloji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Prevalansı</a:t>
            </a:r>
            <a:r>
              <a:rPr lang="tr-TR" dirty="0"/>
              <a:t> 1/10.000’den az</a:t>
            </a:r>
          </a:p>
          <a:p>
            <a:r>
              <a:rPr lang="tr-TR" dirty="0"/>
              <a:t>Muhtemelen gözden kaçırılan vakalar var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188" y="6365406"/>
            <a:ext cx="1375719" cy="410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2053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3719" t="22083" r="36062" b="7917"/>
          <a:stretch/>
        </p:blipFill>
        <p:spPr>
          <a:xfrm>
            <a:off x="3398519" y="-1"/>
            <a:ext cx="5257801" cy="6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8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957614"/>
              </p:ext>
            </p:extLst>
          </p:nvPr>
        </p:nvGraphicFramePr>
        <p:xfrm>
          <a:off x="1345647" y="593206"/>
          <a:ext cx="9185194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9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382">
                <a:tc>
                  <a:txBody>
                    <a:bodyPr/>
                    <a:lstStyle/>
                    <a:p>
                      <a:endParaRPr lang="tr-T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SAPHO n=28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err="1"/>
                        <a:t>SpA</a:t>
                      </a:r>
                      <a:r>
                        <a:rPr lang="tr-TR" sz="2800" dirty="0"/>
                        <a:t> n=44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 err="1">
                          <a:solidFill>
                            <a:srgbClr val="00B050"/>
                          </a:solidFill>
                        </a:rPr>
                        <a:t>Sakroiliak</a:t>
                      </a:r>
                      <a:r>
                        <a:rPr lang="tr-TR" sz="2800" dirty="0">
                          <a:solidFill>
                            <a:srgbClr val="00B050"/>
                          </a:solidFill>
                        </a:rPr>
                        <a:t> eklem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 err="1"/>
                        <a:t>Vertebral</a:t>
                      </a:r>
                      <a:r>
                        <a:rPr lang="tr-TR" sz="2800" dirty="0"/>
                        <a:t>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 err="1"/>
                        <a:t>Posterior</a:t>
                      </a:r>
                      <a:r>
                        <a:rPr lang="tr-TR" sz="2800" dirty="0"/>
                        <a:t> yapışma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/>
                        <a:t>Kemik ödemi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631">
                <a:tc>
                  <a:txBody>
                    <a:bodyPr/>
                    <a:lstStyle/>
                    <a:p>
                      <a:r>
                        <a:rPr lang="tr-TR" sz="2800" b="0" dirty="0">
                          <a:solidFill>
                            <a:srgbClr val="00B050"/>
                          </a:solidFill>
                        </a:rPr>
                        <a:t>Devamlı kemik</a:t>
                      </a:r>
                      <a:r>
                        <a:rPr lang="tr-TR" sz="2800" b="0" baseline="0" dirty="0">
                          <a:solidFill>
                            <a:srgbClr val="00B050"/>
                          </a:solidFill>
                        </a:rPr>
                        <a:t> ödemi</a:t>
                      </a:r>
                      <a:endParaRPr lang="tr-TR" sz="28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>
                          <a:solidFill>
                            <a:srgbClr val="FF0000"/>
                          </a:solidFill>
                        </a:rPr>
                        <a:t>Kemik erozyonu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 err="1">
                          <a:solidFill>
                            <a:srgbClr val="FF0000"/>
                          </a:solidFill>
                        </a:rPr>
                        <a:t>İntervertebral</a:t>
                      </a:r>
                      <a:r>
                        <a:rPr lang="tr-TR" sz="2800" dirty="0">
                          <a:solidFill>
                            <a:srgbClr val="FF0000"/>
                          </a:solidFill>
                        </a:rPr>
                        <a:t>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 err="1">
                          <a:solidFill>
                            <a:srgbClr val="FF0000"/>
                          </a:solidFill>
                        </a:rPr>
                        <a:t>Endplate</a:t>
                      </a:r>
                      <a:endParaRPr lang="tr-TR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 err="1">
                          <a:solidFill>
                            <a:srgbClr val="FF0000"/>
                          </a:solidFill>
                        </a:rPr>
                        <a:t>Anterior</a:t>
                      </a:r>
                      <a:r>
                        <a:rPr lang="tr-TR" sz="2800" dirty="0">
                          <a:solidFill>
                            <a:srgbClr val="FF0000"/>
                          </a:solidFill>
                        </a:rPr>
                        <a:t> göğüs duvarı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dirty="0" err="1">
                          <a:solidFill>
                            <a:srgbClr val="FF0000"/>
                          </a:solidFill>
                        </a:rPr>
                        <a:t>Paraspinal</a:t>
                      </a:r>
                      <a:r>
                        <a:rPr lang="tr-TR" sz="2800" dirty="0">
                          <a:solidFill>
                            <a:srgbClr val="FF0000"/>
                          </a:solidFill>
                        </a:rPr>
                        <a:t> yumuşak doku şişliği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303152" y="0"/>
            <a:ext cx="546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SAPHO </a:t>
            </a:r>
            <a:r>
              <a:rPr lang="tr-TR" b="1" dirty="0" err="1">
                <a:solidFill>
                  <a:srgbClr val="FF0000"/>
                </a:solidFill>
              </a:rPr>
              <a:t>vs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SpA</a:t>
            </a:r>
            <a:r>
              <a:rPr lang="tr-TR" b="1" dirty="0">
                <a:solidFill>
                  <a:srgbClr val="FF0000"/>
                </a:solidFill>
              </a:rPr>
              <a:t> (</a:t>
            </a:r>
            <a:r>
              <a:rPr lang="tr-TR" b="1" dirty="0" err="1">
                <a:solidFill>
                  <a:srgbClr val="FF0000"/>
                </a:solidFill>
              </a:rPr>
              <a:t>Spinal</a:t>
            </a:r>
            <a:r>
              <a:rPr lang="tr-TR" b="1" dirty="0">
                <a:solidFill>
                  <a:srgbClr val="FF0000"/>
                </a:solidFill>
              </a:rPr>
              <a:t> MR, Omurga Tutulumu Açısından)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394" y="6567832"/>
            <a:ext cx="2677500" cy="17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889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6447" t="34086" r="18033" b="10914"/>
          <a:stretch/>
        </p:blipFill>
        <p:spPr>
          <a:xfrm>
            <a:off x="1434903" y="942535"/>
            <a:ext cx="8525023" cy="402336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41607" y="0"/>
            <a:ext cx="481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SAPHO; </a:t>
            </a:r>
            <a:r>
              <a:rPr lang="tr-TR" sz="2400" b="1" dirty="0" err="1">
                <a:solidFill>
                  <a:srgbClr val="FF0000"/>
                </a:solidFill>
              </a:rPr>
              <a:t>Vertebra</a:t>
            </a:r>
            <a:r>
              <a:rPr lang="tr-TR" sz="2400" b="1" dirty="0">
                <a:solidFill>
                  <a:srgbClr val="FF0000"/>
                </a:solidFill>
              </a:rPr>
              <a:t> Body </a:t>
            </a:r>
            <a:r>
              <a:rPr lang="tr-TR" sz="2400" b="1" dirty="0" err="1">
                <a:solidFill>
                  <a:srgbClr val="FF0000"/>
                </a:solidFill>
              </a:rPr>
              <a:t>Osteoporotik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4999266" y="5528603"/>
            <a:ext cx="18928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dirty="0" err="1"/>
              <a:t>Osteopeni</a:t>
            </a:r>
            <a:r>
              <a:rPr lang="tr-TR" dirty="0"/>
              <a:t> %14.8</a:t>
            </a:r>
          </a:p>
          <a:p>
            <a:r>
              <a:rPr lang="tr-TR" dirty="0"/>
              <a:t>Osteoporoz %40.7</a:t>
            </a:r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316" y="6477124"/>
            <a:ext cx="2606100" cy="23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9723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0" y="847737"/>
            <a:ext cx="6818701" cy="57227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22390" y="30148"/>
            <a:ext cx="3572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SAPHO; Uzun Kemikler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070" y="291758"/>
            <a:ext cx="2320500" cy="42275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7651684" y="5122139"/>
            <a:ext cx="360656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b="1" i="1" dirty="0"/>
              <a:t>Sintigrafiye göre; Uzun Kemikler %6</a:t>
            </a:r>
          </a:p>
          <a:p>
            <a:r>
              <a:rPr lang="tr-TR" b="1" i="1" dirty="0" err="1"/>
              <a:t>Femur</a:t>
            </a:r>
            <a:r>
              <a:rPr lang="tr-TR" b="1" i="1" dirty="0"/>
              <a:t>&gt;</a:t>
            </a:r>
            <a:r>
              <a:rPr lang="tr-TR" b="1" i="1" dirty="0" err="1"/>
              <a:t>Tibia</a:t>
            </a:r>
            <a:endParaRPr lang="tr-TR" b="1" i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3783" y="6570437"/>
            <a:ext cx="1963500" cy="16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783" y="6157751"/>
            <a:ext cx="19635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2747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9381" t="1588" r="11514" b="8382"/>
          <a:stretch/>
        </p:blipFill>
        <p:spPr>
          <a:xfrm>
            <a:off x="1617784" y="868062"/>
            <a:ext cx="3784210" cy="558487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75249" y="0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SAPHO ve Kafa Kemikleri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401994" y="4698609"/>
            <a:ext cx="6654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err="1"/>
              <a:t>Mandibula</a:t>
            </a:r>
            <a:r>
              <a:rPr lang="tr-TR" b="1" i="1" dirty="0"/>
              <a:t> tutulumu olan 26 hastanın önemli bulguları;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/>
              <a:t>Daha genç hastalar 22 </a:t>
            </a:r>
            <a:r>
              <a:rPr lang="tr-TR" dirty="0" err="1"/>
              <a:t>vs</a:t>
            </a:r>
            <a:r>
              <a:rPr lang="tr-TR" dirty="0"/>
              <a:t> 37 yaş, 2/3 </a:t>
            </a:r>
            <a:r>
              <a:rPr lang="tr-TR" dirty="0" err="1"/>
              <a:t>unilateral</a:t>
            </a:r>
            <a:endParaRPr lang="tr-TR" dirty="0"/>
          </a:p>
          <a:p>
            <a:pPr marL="342900" indent="-342900">
              <a:buFont typeface="+mj-lt"/>
              <a:buAutoNum type="arabicPeriod"/>
            </a:pPr>
            <a:r>
              <a:rPr lang="tr-TR" dirty="0"/>
              <a:t>Hastaların %39’unda </a:t>
            </a:r>
            <a:r>
              <a:rPr lang="tr-TR" dirty="0" err="1"/>
              <a:t>Mandibula</a:t>
            </a:r>
            <a:r>
              <a:rPr lang="tr-TR" dirty="0"/>
              <a:t> tutulumundan önceki 1 ayda diş işlemi yapılmıştır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/>
              <a:t>Cerrahi yapılan hastaların hepsinde 2 ay içerisinde </a:t>
            </a:r>
            <a:r>
              <a:rPr lang="tr-TR" dirty="0" err="1"/>
              <a:t>nüks</a:t>
            </a:r>
            <a:r>
              <a:rPr lang="tr-TR" dirty="0"/>
              <a:t> olmuştur</a:t>
            </a:r>
          </a:p>
          <a:p>
            <a:pPr marL="342900" indent="-342900">
              <a:buFont typeface="+mj-lt"/>
              <a:buAutoNum type="arabicPeriod"/>
            </a:pPr>
            <a:r>
              <a:rPr lang="tr-TR" dirty="0" err="1"/>
              <a:t>İntravenöz</a:t>
            </a:r>
            <a:r>
              <a:rPr lang="tr-TR" dirty="0"/>
              <a:t> BP etkili tedavi seçeneğidir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23366" t="16779" r="24628" b="7067"/>
          <a:stretch/>
        </p:blipFill>
        <p:spPr>
          <a:xfrm>
            <a:off x="5822530" y="0"/>
            <a:ext cx="5586367" cy="459917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-43843" y="1603717"/>
            <a:ext cx="1661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tr-TR" sz="1400" dirty="0" err="1"/>
              <a:t>Osteolizis</a:t>
            </a:r>
            <a:endParaRPr lang="tr-TR" sz="1400" dirty="0"/>
          </a:p>
          <a:p>
            <a:pPr marL="400050" indent="-400050">
              <a:buFont typeface="+mj-lt"/>
              <a:buAutoNum type="romanLcPeriod"/>
            </a:pPr>
            <a:r>
              <a:rPr lang="tr-TR" sz="1400" dirty="0" err="1"/>
              <a:t>Osteoskleroz</a:t>
            </a:r>
            <a:endParaRPr lang="tr-TR" sz="1400" dirty="0"/>
          </a:p>
          <a:p>
            <a:pPr marL="400050" indent="-400050">
              <a:buFont typeface="+mj-lt"/>
              <a:buAutoNum type="romanLcPeriod"/>
            </a:pPr>
            <a:r>
              <a:rPr lang="tr-TR" sz="1400" dirty="0" err="1"/>
              <a:t>Subperiosteal</a:t>
            </a:r>
            <a:r>
              <a:rPr lang="tr-TR" sz="1400" dirty="0"/>
              <a:t> kemik formasyonu</a:t>
            </a:r>
          </a:p>
          <a:p>
            <a:endParaRPr lang="en-US" sz="14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219731" y="5064369"/>
            <a:ext cx="115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Kas ödemi</a:t>
            </a:r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612" y="6552374"/>
            <a:ext cx="2570400" cy="186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4780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0067" t="34279" r="7112" b="8221"/>
          <a:stretch/>
        </p:blipFill>
        <p:spPr>
          <a:xfrm>
            <a:off x="872196" y="912056"/>
            <a:ext cx="10775854" cy="420624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72196" y="126609"/>
            <a:ext cx="6977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SAPH0; Ekstra-</a:t>
            </a:r>
            <a:r>
              <a:rPr lang="tr-TR" sz="2800" b="1" dirty="0" err="1">
                <a:solidFill>
                  <a:srgbClr val="FF0000"/>
                </a:solidFill>
              </a:rPr>
              <a:t>osteoartiküler</a:t>
            </a:r>
            <a:r>
              <a:rPr lang="tr-TR" sz="2800" b="1" dirty="0">
                <a:solidFill>
                  <a:srgbClr val="FF0000"/>
                </a:solidFill>
              </a:rPr>
              <a:t> tutulumlar (PET)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475470" y="5633034"/>
            <a:ext cx="64914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dirty="0" err="1"/>
              <a:t>Subklavian</a:t>
            </a:r>
            <a:r>
              <a:rPr lang="tr-TR" dirty="0"/>
              <a:t> </a:t>
            </a:r>
            <a:r>
              <a:rPr lang="tr-TR" dirty="0" err="1"/>
              <a:t>ven</a:t>
            </a:r>
            <a:r>
              <a:rPr lang="tr-TR" dirty="0"/>
              <a:t> basısı ve </a:t>
            </a:r>
            <a:r>
              <a:rPr lang="tr-TR" dirty="0" err="1"/>
              <a:t>torasik</a:t>
            </a:r>
            <a:r>
              <a:rPr lang="tr-TR" dirty="0"/>
              <a:t> </a:t>
            </a:r>
            <a:r>
              <a:rPr lang="tr-TR" dirty="0" err="1"/>
              <a:t>outlet</a:t>
            </a:r>
            <a:r>
              <a:rPr lang="tr-TR" dirty="0"/>
              <a:t> sendromu akılda tutulmalıdır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28" y="6517104"/>
            <a:ext cx="5426400" cy="23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5707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25" y="1205471"/>
            <a:ext cx="11739308" cy="491397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95422" y="196948"/>
            <a:ext cx="3019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SAPHO; Ayırıcı Tanı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188" y="6365406"/>
            <a:ext cx="1375719" cy="410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80350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2" y="1115342"/>
            <a:ext cx="11570274" cy="456800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95422" y="196948"/>
            <a:ext cx="342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SAPHO; Tanı Kriterleri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188" y="6365406"/>
            <a:ext cx="1375719" cy="410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03430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83" y="648016"/>
            <a:ext cx="4786572" cy="620998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45082" y="0"/>
            <a:ext cx="4378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SAPHO; </a:t>
            </a:r>
            <a:r>
              <a:rPr lang="tr-TR" sz="2800" b="1" dirty="0" err="1">
                <a:solidFill>
                  <a:srgbClr val="FF0000"/>
                </a:solidFill>
              </a:rPr>
              <a:t>Prognoz-İmpact</a:t>
            </a:r>
            <a:endParaRPr lang="tr-TR" sz="2800" b="1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2393" t="16394" r="26250" b="11299"/>
          <a:stretch/>
        </p:blipFill>
        <p:spPr>
          <a:xfrm>
            <a:off x="6330461" y="1410520"/>
            <a:ext cx="5420365" cy="429064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062" y="6553994"/>
            <a:ext cx="3320100" cy="16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803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40665" t="41394" r="10572" b="8221"/>
          <a:stretch/>
        </p:blipFill>
        <p:spPr>
          <a:xfrm>
            <a:off x="267286" y="1800665"/>
            <a:ext cx="6344529" cy="368573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8230" t="28894" r="45495" b="15913"/>
          <a:stretch/>
        </p:blipFill>
        <p:spPr>
          <a:xfrm>
            <a:off x="7027474" y="2180493"/>
            <a:ext cx="4930065" cy="3305908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61182" y="112541"/>
            <a:ext cx="2669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SAPHO; Tedavi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86265" y="5936566"/>
            <a:ext cx="28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Alman Ulusal </a:t>
            </a:r>
            <a:r>
              <a:rPr lang="tr-TR" dirty="0" err="1"/>
              <a:t>Kohortu</a:t>
            </a:r>
            <a:r>
              <a:rPr lang="tr-TR" dirty="0"/>
              <a:t>; n=64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062" y="6553994"/>
            <a:ext cx="3320100" cy="16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774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971" y="0"/>
            <a:ext cx="8906058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188" y="6365406"/>
            <a:ext cx="1375719" cy="410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70420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0447" t="18509" r="21492" b="8606"/>
          <a:stretch/>
        </p:blipFill>
        <p:spPr>
          <a:xfrm>
            <a:off x="1504541" y="1"/>
            <a:ext cx="9133984" cy="644652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160" y="6562348"/>
            <a:ext cx="6140400" cy="222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2031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80" y="564372"/>
            <a:ext cx="7221390" cy="588873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19456" y="91440"/>
            <a:ext cx="289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SAPHO; </a:t>
            </a:r>
            <a:r>
              <a:rPr lang="tr-TR" b="1" dirty="0" err="1">
                <a:solidFill>
                  <a:srgbClr val="FF0000"/>
                </a:solidFill>
              </a:rPr>
              <a:t>Pamidronat</a:t>
            </a:r>
            <a:r>
              <a:rPr lang="tr-TR" b="1" dirty="0">
                <a:solidFill>
                  <a:srgbClr val="FF0000"/>
                </a:solidFill>
              </a:rPr>
              <a:t> Tedavisi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414" y="6453108"/>
            <a:ext cx="2748900" cy="240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etin kutusu 4"/>
          <p:cNvSpPr txBox="1"/>
          <p:nvPr/>
        </p:nvSpPr>
        <p:spPr>
          <a:xfrm>
            <a:off x="8677656" y="1755648"/>
            <a:ext cx="293522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25 SAPHO hastası</a:t>
            </a:r>
          </a:p>
          <a:p>
            <a:r>
              <a:rPr lang="tr-TR" dirty="0" err="1"/>
              <a:t>Prospektif</a:t>
            </a:r>
            <a:r>
              <a:rPr lang="tr-TR" dirty="0"/>
              <a:t> takip</a:t>
            </a:r>
          </a:p>
          <a:p>
            <a:r>
              <a:rPr lang="tr-TR" dirty="0"/>
              <a:t>%96 hastada iyileşme (</a:t>
            </a:r>
            <a:r>
              <a:rPr lang="tr-TR" dirty="0" err="1"/>
              <a:t>spontan</a:t>
            </a:r>
            <a:r>
              <a:rPr lang="tr-TR" dirty="0"/>
              <a:t> iyileşme oranları %12-28)</a:t>
            </a:r>
          </a:p>
        </p:txBody>
      </p:sp>
    </p:spTree>
    <p:extLst>
      <p:ext uri="{BB962C8B-B14F-4D97-AF65-F5344CB8AC3E}">
        <p14:creationId xmlns:p14="http://schemas.microsoft.com/office/powerpoint/2010/main" val="3279107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9311" t="26010" r="12519" b="15913"/>
          <a:stretch/>
        </p:blipFill>
        <p:spPr>
          <a:xfrm>
            <a:off x="309489" y="1237957"/>
            <a:ext cx="11493306" cy="48008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09489" y="137160"/>
            <a:ext cx="404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SAPHO Tedavisi; IL-17 ve IL-23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340" y="6511229"/>
            <a:ext cx="2213400" cy="258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9030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1905" t="25047" r="13167" b="17260"/>
          <a:stretch/>
        </p:blipFill>
        <p:spPr>
          <a:xfrm>
            <a:off x="126609" y="984738"/>
            <a:ext cx="12065391" cy="522311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26609" y="112542"/>
            <a:ext cx="4636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SAPHO; </a:t>
            </a:r>
            <a:r>
              <a:rPr lang="tr-TR" sz="2800" b="1" dirty="0" err="1">
                <a:solidFill>
                  <a:srgbClr val="FF0000"/>
                </a:solidFill>
              </a:rPr>
              <a:t>Tofacitinib</a:t>
            </a:r>
            <a:r>
              <a:rPr lang="tr-TR" sz="2800" b="1" dirty="0">
                <a:solidFill>
                  <a:srgbClr val="FF0000"/>
                </a:solidFill>
              </a:rPr>
              <a:t> Vaka Serisi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178" y="6548264"/>
            <a:ext cx="31059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49229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75146" y="143452"/>
            <a:ext cx="10515600" cy="1325563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SONUÇLAR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</p:nvPr>
        </p:nvGraphicFramePr>
        <p:xfrm>
          <a:off x="2451548" y="1090329"/>
          <a:ext cx="7362796" cy="550939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363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9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Paterni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 (%)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Spinal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(66.7)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Periferik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eklem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tutulumu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(38.1)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3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Cilt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Tutulumu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PPP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Ciddi akne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 err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Psoriasis</a:t>
                      </a: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u="none" strike="noStrike" kern="0" spc="0" dirty="0" err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vulgaris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 err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Hidradenitis</a:t>
                      </a: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u="none" strike="noStrike" kern="0" spc="0" dirty="0" err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suppurativa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(76.2)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(47.6)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(23.8)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(23.8)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(4.8)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3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Cilt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zamanı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Kas iskelet semptomlarından önce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Kas iskelet semptomları ile aynı zamanda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Kas iskelet sistemi semptomlarından sonra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(43.8)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(6.3)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(50)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3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Osteoartiküler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semptomlar</a:t>
                      </a:r>
                      <a:endParaRPr lang="tr-TR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 err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Servikal</a:t>
                      </a: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ağrı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 err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Torasik</a:t>
                      </a: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 ağrı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tr-TR" sz="1600" u="none" strike="noStrike" kern="0" spc="0" dirty="0" err="1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Lumbosakral</a:t>
                      </a:r>
                      <a:r>
                        <a:rPr lang="tr-TR" sz="1600" u="none" strike="noStrike" kern="0" spc="0" dirty="0"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ağrı</a:t>
                      </a:r>
                      <a:endParaRPr lang="tr-TR" sz="1600" u="none" strike="noStrike" kern="0" spc="0" dirty="0">
                        <a:effectLst/>
                        <a:latin typeface="Times New Roman" panose="02020603050405020304" pitchFamily="18" charset="0"/>
                        <a:ea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(90.5)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(47.6)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(71.4)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(71.4)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Göğüs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duvar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ağrısı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(95.2) 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IBP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(57.1)</a:t>
                      </a:r>
                      <a:endParaRPr lang="tr-TR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5120" t="10985" r="16220" b="62349"/>
          <a:stretch/>
        </p:blipFill>
        <p:spPr>
          <a:xfrm>
            <a:off x="83128" y="83625"/>
            <a:ext cx="2964872" cy="64773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796" y="5843861"/>
            <a:ext cx="440552" cy="647731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0" y="6557819"/>
            <a:ext cx="121920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</a:rPr>
              <a:t>SAPHO sendromunun tanısında dört yıllık gecikme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05.05.2018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r="75748"/>
          <a:stretch/>
        </p:blipFill>
        <p:spPr>
          <a:xfrm>
            <a:off x="11353800" y="83625"/>
            <a:ext cx="719046" cy="6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2090" y="217343"/>
            <a:ext cx="10515600" cy="1325563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SONUÇLAR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</p:nvPr>
        </p:nvGraphicFramePr>
        <p:xfrm>
          <a:off x="1992756" y="1240387"/>
          <a:ext cx="8354269" cy="547081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02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Paterni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 (%)</a:t>
                      </a:r>
                      <a:endParaRPr lang="tr-TR" sz="16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404926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Sabah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tutukluğu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(1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saatten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fazla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(47.6)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Sternokostal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eklem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tutulumu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(33.3)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Sternoklavikular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eklem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tutulumu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(85.7)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Manubrium sternal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(52.4)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Kostakondral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eklem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tutulumu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(28.6)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Kalça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eklem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tutulumu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(47.6)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Sacroiliitis </a:t>
                      </a:r>
                      <a:endParaRPr lang="tr-TR" sz="16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(47.6)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Osteoit</a:t>
                      </a:r>
                      <a:endParaRPr lang="tr-TR" sz="16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(47.6)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Entesis</a:t>
                      </a:r>
                      <a:endParaRPr lang="tr-TR" sz="16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(19)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5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Uveitis</a:t>
                      </a:r>
                      <a:endParaRPr lang="tr-TR" sz="16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(14.3)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590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PPP: palmoplantar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pustulosis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IBP: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İnflamatuar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Sırt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ağrısı</a:t>
                      </a:r>
                      <a:endParaRPr lang="tr-TR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15120" t="10985" r="16220" b="62349"/>
          <a:stretch/>
        </p:blipFill>
        <p:spPr>
          <a:xfrm>
            <a:off x="83128" y="83625"/>
            <a:ext cx="2964872" cy="64773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796" y="5843861"/>
            <a:ext cx="440552" cy="647731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0" y="6557819"/>
            <a:ext cx="121920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</a:rPr>
              <a:t>SAPHO sendromunun tanısında dört yıllık gecikme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05.05.2018 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/>
          <a:srcRect r="75748"/>
          <a:stretch/>
        </p:blipFill>
        <p:spPr>
          <a:xfrm>
            <a:off x="11353800" y="83625"/>
            <a:ext cx="719046" cy="6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147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SONUÇLAR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</p:nvPr>
        </p:nvGraphicFramePr>
        <p:xfrm>
          <a:off x="1565564" y="1972188"/>
          <a:ext cx="9407236" cy="439443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46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7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Tedavi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seçenekleri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Başlangıç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tedavi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 (%)</a:t>
                      </a:r>
                      <a:endParaRPr lang="tr-TR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İdame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tedavi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 (%)</a:t>
                      </a:r>
                      <a:endParaRPr lang="tr-TR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Pamidronat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(38)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(42.8)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Metotreksat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(19)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(9.5)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Metotreksat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sulfasalazin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(19)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(14.2)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Anti-TNF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(14.2)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Anti-TNF +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metotreksat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(0)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Pamidronat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sulfasalazin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Sulfasalazin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5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Metotreksat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siklosporin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(0)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Sadece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cerrahi</a:t>
                      </a:r>
                      <a:endParaRPr lang="tr-T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(4.7)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cell3D prstMaterial="dkEdge">
                      <a:bevel h="50800" prst="divo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65564" y="1420365"/>
            <a:ext cx="676143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tr-TR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Başlangıçta</a:t>
            </a:r>
            <a:r>
              <a:rPr kumimoji="0" lang="en-US" altLang="tr-T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tr-TR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kumimoji="0" lang="en-US" altLang="tr-T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tr-TR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idamede</a:t>
            </a:r>
            <a:r>
              <a:rPr kumimoji="0" lang="en-US" altLang="tr-T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tr-TR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uygulanan</a:t>
            </a:r>
            <a:r>
              <a:rPr kumimoji="0" lang="en-US" altLang="tr-T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tr-TR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ilaçların</a:t>
            </a:r>
            <a:r>
              <a:rPr kumimoji="0" lang="en-US" altLang="tr-T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tr-TR" sz="2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dağılımı</a:t>
            </a:r>
            <a:endParaRPr kumimoji="0" lang="tr-TR" altLang="tr-TR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15120" t="10985" r="16220" b="62349"/>
          <a:stretch/>
        </p:blipFill>
        <p:spPr>
          <a:xfrm>
            <a:off x="83128" y="83625"/>
            <a:ext cx="2964872" cy="64773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796" y="5843861"/>
            <a:ext cx="440552" cy="64773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r="75748"/>
          <a:stretch/>
        </p:blipFill>
        <p:spPr>
          <a:xfrm>
            <a:off x="11353800" y="83625"/>
            <a:ext cx="719046" cy="647732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0" y="6557819"/>
            <a:ext cx="121920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SAPHO sendromunun tedavisi ve cevap oranları: Vaka serisi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05.05.2018 </a:t>
            </a:r>
          </a:p>
        </p:txBody>
      </p:sp>
    </p:spTree>
    <p:extLst>
      <p:ext uri="{BB962C8B-B14F-4D97-AF65-F5344CB8AC3E}">
        <p14:creationId xmlns:p14="http://schemas.microsoft.com/office/powerpoint/2010/main" val="369192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lt Başlık 2"/>
          <p:cNvSpPr txBox="1">
            <a:spLocks/>
          </p:cNvSpPr>
          <p:nvPr/>
        </p:nvSpPr>
        <p:spPr>
          <a:xfrm>
            <a:off x="7645400" y="658746"/>
            <a:ext cx="2561375" cy="231702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İdame Tedavi</a:t>
            </a:r>
          </a:p>
        </p:txBody>
      </p:sp>
      <p:sp>
        <p:nvSpPr>
          <p:cNvPr id="51" name="Alt Başlık 2"/>
          <p:cNvSpPr txBox="1">
            <a:spLocks/>
          </p:cNvSpPr>
          <p:nvPr/>
        </p:nvSpPr>
        <p:spPr>
          <a:xfrm>
            <a:off x="126236" y="1276486"/>
            <a:ext cx="2962289" cy="306653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Pamindronat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Sülfasalazin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lt Başlık 2"/>
          <p:cNvSpPr txBox="1">
            <a:spLocks/>
          </p:cNvSpPr>
          <p:nvPr/>
        </p:nvSpPr>
        <p:spPr>
          <a:xfrm>
            <a:off x="126235" y="1949840"/>
            <a:ext cx="2962289" cy="288807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Sülfasalazin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lt Başlık 2"/>
          <p:cNvSpPr txBox="1">
            <a:spLocks/>
          </p:cNvSpPr>
          <p:nvPr/>
        </p:nvSpPr>
        <p:spPr>
          <a:xfrm>
            <a:off x="3368697" y="1276487"/>
            <a:ext cx="1304903" cy="30846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sp>
        <p:nvSpPr>
          <p:cNvPr id="54" name="Alt Başlık 2"/>
          <p:cNvSpPr txBox="1">
            <a:spLocks/>
          </p:cNvSpPr>
          <p:nvPr/>
        </p:nvSpPr>
        <p:spPr>
          <a:xfrm>
            <a:off x="7645401" y="1029187"/>
            <a:ext cx="2972824" cy="228802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Pamindronat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Sülfasalazin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Alt Başlık 2"/>
          <p:cNvSpPr txBox="1">
            <a:spLocks/>
          </p:cNvSpPr>
          <p:nvPr/>
        </p:nvSpPr>
        <p:spPr>
          <a:xfrm>
            <a:off x="10806086" y="939800"/>
            <a:ext cx="1271614" cy="268936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sp>
        <p:nvSpPr>
          <p:cNvPr id="56" name="Alt Başlık 2"/>
          <p:cNvSpPr txBox="1">
            <a:spLocks/>
          </p:cNvSpPr>
          <p:nvPr/>
        </p:nvSpPr>
        <p:spPr>
          <a:xfrm>
            <a:off x="3352437" y="1935860"/>
            <a:ext cx="1304903" cy="302787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sp>
        <p:nvSpPr>
          <p:cNvPr id="57" name="Alt Başlık 2"/>
          <p:cNvSpPr txBox="1">
            <a:spLocks/>
          </p:cNvSpPr>
          <p:nvPr/>
        </p:nvSpPr>
        <p:spPr>
          <a:xfrm>
            <a:off x="7645400" y="1712618"/>
            <a:ext cx="2962289" cy="19681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Sülfasalazin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Alt Başlık 2"/>
          <p:cNvSpPr txBox="1">
            <a:spLocks/>
          </p:cNvSpPr>
          <p:nvPr/>
        </p:nvSpPr>
        <p:spPr>
          <a:xfrm>
            <a:off x="10823007" y="1696324"/>
            <a:ext cx="1266692" cy="239536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sp>
        <p:nvSpPr>
          <p:cNvPr id="59" name="Alt Başlık 2"/>
          <p:cNvSpPr txBox="1">
            <a:spLocks/>
          </p:cNvSpPr>
          <p:nvPr/>
        </p:nvSpPr>
        <p:spPr>
          <a:xfrm>
            <a:off x="125597" y="3903587"/>
            <a:ext cx="2962289" cy="34041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Pamindronat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0" name="Alt Başlık 2"/>
          <p:cNvSpPr txBox="1">
            <a:spLocks/>
          </p:cNvSpPr>
          <p:nvPr/>
        </p:nvSpPr>
        <p:spPr>
          <a:xfrm>
            <a:off x="3335128" y="3935543"/>
            <a:ext cx="1304903" cy="30846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Hasta</a:t>
            </a: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4708141" y="1168277"/>
            <a:ext cx="2835656" cy="301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Düz Ok Bağlayıcısı 61"/>
          <p:cNvCxnSpPr/>
          <p:nvPr/>
        </p:nvCxnSpPr>
        <p:spPr>
          <a:xfrm flipV="1">
            <a:off x="4708141" y="1813214"/>
            <a:ext cx="2835660" cy="261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Düz Ok Bağlayıcısı 62"/>
          <p:cNvCxnSpPr/>
          <p:nvPr/>
        </p:nvCxnSpPr>
        <p:spPr>
          <a:xfrm>
            <a:off x="4708141" y="4119426"/>
            <a:ext cx="2774843" cy="3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Düz Ok Bağlayıcısı 63"/>
          <p:cNvCxnSpPr/>
          <p:nvPr/>
        </p:nvCxnSpPr>
        <p:spPr>
          <a:xfrm>
            <a:off x="4694477" y="4279687"/>
            <a:ext cx="2763063" cy="3413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lt Başlık 2"/>
          <p:cNvSpPr txBox="1">
            <a:spLocks/>
          </p:cNvSpPr>
          <p:nvPr/>
        </p:nvSpPr>
        <p:spPr>
          <a:xfrm>
            <a:off x="7554781" y="4113970"/>
            <a:ext cx="2962289" cy="213003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Pamindronat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Alt Başlık 2"/>
          <p:cNvSpPr txBox="1">
            <a:spLocks/>
          </p:cNvSpPr>
          <p:nvPr/>
        </p:nvSpPr>
        <p:spPr>
          <a:xfrm>
            <a:off x="10804992" y="4143842"/>
            <a:ext cx="1271614" cy="21245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Hasta</a:t>
            </a:r>
          </a:p>
        </p:txBody>
      </p:sp>
      <p:sp>
        <p:nvSpPr>
          <p:cNvPr id="67" name="Alt Başlık 2"/>
          <p:cNvSpPr txBox="1">
            <a:spLocks/>
          </p:cNvSpPr>
          <p:nvPr/>
        </p:nvSpPr>
        <p:spPr>
          <a:xfrm>
            <a:off x="7554781" y="4601810"/>
            <a:ext cx="2962289" cy="179018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 TNF </a:t>
            </a:r>
          </a:p>
        </p:txBody>
      </p:sp>
      <p:sp>
        <p:nvSpPr>
          <p:cNvPr id="68" name="Alt Başlık 2"/>
          <p:cNvSpPr txBox="1">
            <a:spLocks/>
          </p:cNvSpPr>
          <p:nvPr/>
        </p:nvSpPr>
        <p:spPr>
          <a:xfrm>
            <a:off x="10801232" y="4574879"/>
            <a:ext cx="1271614" cy="22299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Hasta</a:t>
            </a:r>
          </a:p>
        </p:txBody>
      </p:sp>
      <p:sp>
        <p:nvSpPr>
          <p:cNvPr id="69" name="Alt Başlık 2"/>
          <p:cNvSpPr txBox="1">
            <a:spLocks/>
          </p:cNvSpPr>
          <p:nvPr/>
        </p:nvSpPr>
        <p:spPr>
          <a:xfrm>
            <a:off x="125597" y="2648475"/>
            <a:ext cx="2962289" cy="303067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Sülfasalazin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Alt Başlık 2"/>
          <p:cNvSpPr txBox="1">
            <a:spLocks/>
          </p:cNvSpPr>
          <p:nvPr/>
        </p:nvSpPr>
        <p:spPr>
          <a:xfrm>
            <a:off x="3368697" y="2648015"/>
            <a:ext cx="1304903" cy="303989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Hasta</a:t>
            </a:r>
          </a:p>
        </p:txBody>
      </p:sp>
      <p:sp>
        <p:nvSpPr>
          <p:cNvPr id="71" name="Alt Başlık 2"/>
          <p:cNvSpPr txBox="1">
            <a:spLocks/>
          </p:cNvSpPr>
          <p:nvPr/>
        </p:nvSpPr>
        <p:spPr>
          <a:xfrm>
            <a:off x="7645400" y="2380728"/>
            <a:ext cx="2932334" cy="211973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Sülfasalazin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Alt Başlık 2"/>
          <p:cNvSpPr txBox="1">
            <a:spLocks/>
          </p:cNvSpPr>
          <p:nvPr/>
        </p:nvSpPr>
        <p:spPr>
          <a:xfrm>
            <a:off x="10821845" y="2420924"/>
            <a:ext cx="1267854" cy="205812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Hasta</a:t>
            </a: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4801939" y="2513882"/>
            <a:ext cx="2741858" cy="312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lt Başlık 2"/>
          <p:cNvSpPr txBox="1">
            <a:spLocks/>
          </p:cNvSpPr>
          <p:nvPr/>
        </p:nvSpPr>
        <p:spPr>
          <a:xfrm>
            <a:off x="108963" y="3236459"/>
            <a:ext cx="2962289" cy="325886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Alt Başlık 2"/>
          <p:cNvSpPr txBox="1">
            <a:spLocks/>
          </p:cNvSpPr>
          <p:nvPr/>
        </p:nvSpPr>
        <p:spPr>
          <a:xfrm>
            <a:off x="3368697" y="3280455"/>
            <a:ext cx="1304903" cy="30890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Hasta</a:t>
            </a:r>
          </a:p>
        </p:txBody>
      </p:sp>
      <p:sp>
        <p:nvSpPr>
          <p:cNvPr id="76" name="Alt Başlık 2"/>
          <p:cNvSpPr txBox="1">
            <a:spLocks/>
          </p:cNvSpPr>
          <p:nvPr/>
        </p:nvSpPr>
        <p:spPr>
          <a:xfrm>
            <a:off x="7554781" y="3153600"/>
            <a:ext cx="2962289" cy="19919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Alt Başlık 2"/>
          <p:cNvSpPr txBox="1">
            <a:spLocks/>
          </p:cNvSpPr>
          <p:nvPr/>
        </p:nvSpPr>
        <p:spPr>
          <a:xfrm>
            <a:off x="10804992" y="3135289"/>
            <a:ext cx="1267854" cy="205812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Hasta</a:t>
            </a:r>
          </a:p>
        </p:txBody>
      </p:sp>
      <p:cxnSp>
        <p:nvCxnSpPr>
          <p:cNvPr id="78" name="Düz Ok Bağlayıcısı 77"/>
          <p:cNvCxnSpPr/>
          <p:nvPr/>
        </p:nvCxnSpPr>
        <p:spPr>
          <a:xfrm flipV="1">
            <a:off x="4725353" y="3280456"/>
            <a:ext cx="2694459" cy="1940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Alt Başlık 2"/>
          <p:cNvSpPr txBox="1">
            <a:spLocks/>
          </p:cNvSpPr>
          <p:nvPr/>
        </p:nvSpPr>
        <p:spPr>
          <a:xfrm>
            <a:off x="7543798" y="3629748"/>
            <a:ext cx="2962289" cy="19919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 TNF ve </a:t>
            </a:r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</a:t>
            </a:r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0" name="Alt Başlık 2"/>
          <p:cNvSpPr txBox="1">
            <a:spLocks/>
          </p:cNvSpPr>
          <p:nvPr/>
        </p:nvSpPr>
        <p:spPr>
          <a:xfrm>
            <a:off x="10782997" y="3611795"/>
            <a:ext cx="1267854" cy="205812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cxnSp>
        <p:nvCxnSpPr>
          <p:cNvPr id="81" name="Düz Ok Bağlayıcısı 80"/>
          <p:cNvCxnSpPr/>
          <p:nvPr/>
        </p:nvCxnSpPr>
        <p:spPr>
          <a:xfrm>
            <a:off x="4708141" y="3619519"/>
            <a:ext cx="2677861" cy="115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lt Başlık 2"/>
          <p:cNvSpPr txBox="1">
            <a:spLocks/>
          </p:cNvSpPr>
          <p:nvPr/>
        </p:nvSpPr>
        <p:spPr>
          <a:xfrm>
            <a:off x="108963" y="4568873"/>
            <a:ext cx="2962289" cy="301776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 TNF </a:t>
            </a:r>
          </a:p>
        </p:txBody>
      </p:sp>
      <p:sp>
        <p:nvSpPr>
          <p:cNvPr id="83" name="Alt Başlık 2"/>
          <p:cNvSpPr txBox="1">
            <a:spLocks/>
          </p:cNvSpPr>
          <p:nvPr/>
        </p:nvSpPr>
        <p:spPr>
          <a:xfrm>
            <a:off x="3333848" y="4562190"/>
            <a:ext cx="1304903" cy="30846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cxnSp>
        <p:nvCxnSpPr>
          <p:cNvPr id="84" name="Düz Ok Bağlayıcısı 83"/>
          <p:cNvCxnSpPr/>
          <p:nvPr/>
        </p:nvCxnSpPr>
        <p:spPr>
          <a:xfrm flipV="1">
            <a:off x="4708141" y="4780828"/>
            <a:ext cx="2749399" cy="622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Alt Başlık 2"/>
          <p:cNvSpPr txBox="1">
            <a:spLocks/>
          </p:cNvSpPr>
          <p:nvPr/>
        </p:nvSpPr>
        <p:spPr>
          <a:xfrm>
            <a:off x="4809559" y="6122117"/>
            <a:ext cx="2974196" cy="212842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Tedavi Algoritması</a:t>
            </a:r>
          </a:p>
        </p:txBody>
      </p:sp>
      <p:pic>
        <p:nvPicPr>
          <p:cNvPr id="112" name="Resim 111"/>
          <p:cNvPicPr>
            <a:picLocks noChangeAspect="1"/>
          </p:cNvPicPr>
          <p:nvPr/>
        </p:nvPicPr>
        <p:blipFill rotWithShape="1">
          <a:blip r:embed="rId2"/>
          <a:srcRect l="15120" t="10985" r="16220" b="62349"/>
          <a:stretch/>
        </p:blipFill>
        <p:spPr>
          <a:xfrm>
            <a:off x="83128" y="83625"/>
            <a:ext cx="2964872" cy="6477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Resim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796" y="5843861"/>
            <a:ext cx="440552" cy="6477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Resim 113"/>
          <p:cNvPicPr>
            <a:picLocks noChangeAspect="1"/>
          </p:cNvPicPr>
          <p:nvPr/>
        </p:nvPicPr>
        <p:blipFill rotWithShape="1">
          <a:blip r:embed="rId4"/>
          <a:srcRect r="75748"/>
          <a:stretch/>
        </p:blipFill>
        <p:spPr>
          <a:xfrm>
            <a:off x="11353800" y="83625"/>
            <a:ext cx="719046" cy="647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Alt Başlık 2"/>
          <p:cNvSpPr txBox="1">
            <a:spLocks/>
          </p:cNvSpPr>
          <p:nvPr/>
        </p:nvSpPr>
        <p:spPr>
          <a:xfrm>
            <a:off x="126235" y="731356"/>
            <a:ext cx="2561375" cy="231702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Başlangıç Tedavi</a:t>
            </a:r>
          </a:p>
        </p:txBody>
      </p:sp>
      <p:sp>
        <p:nvSpPr>
          <p:cNvPr id="116" name="Metin kutusu 115"/>
          <p:cNvSpPr txBox="1"/>
          <p:nvPr/>
        </p:nvSpPr>
        <p:spPr>
          <a:xfrm>
            <a:off x="0" y="6557819"/>
            <a:ext cx="121920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SAPHO sendromunun tedavisi ve cevap oranları: Vaka serisi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05.05.2018 </a:t>
            </a:r>
          </a:p>
        </p:txBody>
      </p:sp>
      <p:sp>
        <p:nvSpPr>
          <p:cNvPr id="46" name="Alt Başlık 2"/>
          <p:cNvSpPr txBox="1">
            <a:spLocks/>
          </p:cNvSpPr>
          <p:nvPr/>
        </p:nvSpPr>
        <p:spPr>
          <a:xfrm>
            <a:off x="125597" y="5126272"/>
            <a:ext cx="2962289" cy="30846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Metotreksat+sülfosalazin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lt Başlık 2"/>
          <p:cNvSpPr txBox="1">
            <a:spLocks/>
          </p:cNvSpPr>
          <p:nvPr/>
        </p:nvSpPr>
        <p:spPr>
          <a:xfrm>
            <a:off x="3333847" y="5126272"/>
            <a:ext cx="1304903" cy="30846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cxnSp>
        <p:nvCxnSpPr>
          <p:cNvPr id="48" name="Düz Ok Bağlayıcısı 47"/>
          <p:cNvCxnSpPr/>
          <p:nvPr/>
        </p:nvCxnSpPr>
        <p:spPr>
          <a:xfrm flipV="1">
            <a:off x="4733585" y="5291436"/>
            <a:ext cx="2723955" cy="72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lt Başlık 2"/>
          <p:cNvSpPr txBox="1">
            <a:spLocks/>
          </p:cNvSpPr>
          <p:nvPr/>
        </p:nvSpPr>
        <p:spPr>
          <a:xfrm>
            <a:off x="7554781" y="5104209"/>
            <a:ext cx="2962289" cy="25585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Metotreksat+sülfosalazin</a:t>
            </a:r>
            <a:endParaRPr lang="tr-T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Alt Başlık 2"/>
          <p:cNvSpPr txBox="1">
            <a:spLocks/>
          </p:cNvSpPr>
          <p:nvPr/>
        </p:nvSpPr>
        <p:spPr>
          <a:xfrm>
            <a:off x="10805544" y="5097826"/>
            <a:ext cx="1271614" cy="22299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 Hasta</a:t>
            </a:r>
          </a:p>
        </p:txBody>
      </p:sp>
      <p:sp>
        <p:nvSpPr>
          <p:cNvPr id="88" name="Alt Başlık 2"/>
          <p:cNvSpPr txBox="1">
            <a:spLocks/>
          </p:cNvSpPr>
          <p:nvPr/>
        </p:nvSpPr>
        <p:spPr>
          <a:xfrm>
            <a:off x="108963" y="5646076"/>
            <a:ext cx="2962289" cy="317996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Cerrahi</a:t>
            </a:r>
          </a:p>
        </p:txBody>
      </p:sp>
      <p:sp>
        <p:nvSpPr>
          <p:cNvPr id="89" name="Alt Başlık 2"/>
          <p:cNvSpPr txBox="1">
            <a:spLocks/>
          </p:cNvSpPr>
          <p:nvPr/>
        </p:nvSpPr>
        <p:spPr>
          <a:xfrm>
            <a:off x="3333846" y="5657592"/>
            <a:ext cx="1304903" cy="308460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  <p:cxnSp>
        <p:nvCxnSpPr>
          <p:cNvPr id="90" name="Düz Ok Bağlayıcısı 89"/>
          <p:cNvCxnSpPr/>
          <p:nvPr/>
        </p:nvCxnSpPr>
        <p:spPr>
          <a:xfrm flipV="1">
            <a:off x="4759029" y="5828250"/>
            <a:ext cx="2723955" cy="72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Alt Başlık 2"/>
          <p:cNvSpPr txBox="1">
            <a:spLocks/>
          </p:cNvSpPr>
          <p:nvPr/>
        </p:nvSpPr>
        <p:spPr>
          <a:xfrm>
            <a:off x="7543797" y="5650143"/>
            <a:ext cx="2962289" cy="24582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Cerrahi</a:t>
            </a:r>
          </a:p>
        </p:txBody>
      </p:sp>
      <p:sp>
        <p:nvSpPr>
          <p:cNvPr id="92" name="Alt Başlık 2"/>
          <p:cNvSpPr txBox="1">
            <a:spLocks/>
          </p:cNvSpPr>
          <p:nvPr/>
        </p:nvSpPr>
        <p:spPr>
          <a:xfrm>
            <a:off x="10801232" y="5672973"/>
            <a:ext cx="1271614" cy="222995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328903" tIns="164452" rIns="328903" bIns="164452" rtlCol="0" anchor="ctr">
            <a:noAutofit/>
          </a:bodyPr>
          <a:lstStyle>
            <a:lvl1pPr marL="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6459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2918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9377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58368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2960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87552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52144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3167360" indent="0" algn="ctr" defTabSz="32918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7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Hasta</a:t>
            </a:r>
          </a:p>
        </p:txBody>
      </p:sp>
    </p:spTree>
    <p:extLst>
      <p:ext uri="{BB962C8B-B14F-4D97-AF65-F5344CB8AC3E}">
        <p14:creationId xmlns:p14="http://schemas.microsoft.com/office/powerpoint/2010/main" val="3480795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SONUÇLAR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63040"/>
            <a:ext cx="10319327" cy="93841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SAPHO hastası takip edildi</a:t>
            </a:r>
          </a:p>
          <a:p>
            <a:pPr>
              <a:lnSpc>
                <a:spcPct val="150000"/>
              </a:lnSpc>
            </a:pPr>
            <a:endParaRPr lang="tr-TR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16251" y="2689030"/>
          <a:ext cx="9517229" cy="383567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489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5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Parametreler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ortalama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(SD)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Başlangıç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değerlendirme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değeri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BASDAI 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 (2.9)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 (0.6)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BASFI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5.65 (2.6)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0.65 (0.4)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CRP (mg/dl)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3.20 (5.8)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0.59 (0.57)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ESR (mm/h)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24.7 (24.1)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 (11.6)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0.039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Şiş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eklem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 (0.42)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Hassas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eklem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sayısı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 (3.2)</a:t>
                      </a:r>
                      <a:endParaRPr lang="tr-TR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 (1.7)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tr-TR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75959" y="2216788"/>
            <a:ext cx="728559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Başlangıçta ve son değerlendirmede aktivite parametreleri</a:t>
            </a: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15120" t="10985" r="16220" b="62349"/>
          <a:stretch/>
        </p:blipFill>
        <p:spPr>
          <a:xfrm>
            <a:off x="83128" y="83625"/>
            <a:ext cx="2964872" cy="64773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796" y="5843861"/>
            <a:ext cx="440552" cy="64773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r="75748"/>
          <a:stretch/>
        </p:blipFill>
        <p:spPr>
          <a:xfrm>
            <a:off x="11353800" y="83625"/>
            <a:ext cx="719046" cy="647732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0" y="6557819"/>
            <a:ext cx="121920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SAPHO sendromunun tedavisi ve cevap oranları: Vaka serisi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05.05.2018 </a:t>
            </a:r>
          </a:p>
        </p:txBody>
      </p:sp>
    </p:spTree>
    <p:extLst>
      <p:ext uri="{BB962C8B-B14F-4D97-AF65-F5344CB8AC3E}">
        <p14:creationId xmlns:p14="http://schemas.microsoft.com/office/powerpoint/2010/main" val="32705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SONUÇLAR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15190"/>
            <a:ext cx="10515600" cy="4028672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Hastaların izlemde cevap oranları; </a:t>
            </a:r>
          </a:p>
          <a:p>
            <a:pPr lvl="1">
              <a:lnSpc>
                <a:spcPct val="150000"/>
              </a:lnSpc>
            </a:pPr>
            <a:r>
              <a:rPr lang="tr-T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Pamindronat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alanlarda 8/9 (%88.8)</a:t>
            </a:r>
          </a:p>
          <a:p>
            <a:pPr lvl="1">
              <a:lnSpc>
                <a:spcPct val="150000"/>
              </a:lnSpc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DMARD (</a:t>
            </a:r>
            <a:r>
              <a:rPr lang="tr-T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metotreksat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ve / veya </a:t>
            </a:r>
            <a:r>
              <a:rPr lang="tr-T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sülfasalazin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kolunda 7/11 (%63.6)</a:t>
            </a:r>
          </a:p>
          <a:p>
            <a:pPr lvl="1">
              <a:lnSpc>
                <a:spcPct val="150000"/>
              </a:lnSpc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 TNF cevabı 1/1 (%100) olarak saptandı. </a:t>
            </a:r>
            <a:endParaRPr lang="tr-T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Tedavilere bağlı yan etki nedeniyle ilaç kesilmesi olmadı.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5120" t="10985" r="16220" b="62349"/>
          <a:stretch/>
        </p:blipFill>
        <p:spPr>
          <a:xfrm>
            <a:off x="83128" y="83625"/>
            <a:ext cx="2964872" cy="64773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6796" y="5843861"/>
            <a:ext cx="440552" cy="64773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r="75748"/>
          <a:stretch/>
        </p:blipFill>
        <p:spPr>
          <a:xfrm>
            <a:off x="11353800" y="83625"/>
            <a:ext cx="719046" cy="647732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0" y="6557819"/>
            <a:ext cx="12192000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SAPHO sendromunun tedavisi ve cevap oranları: Vaka serisi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tr-T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05.05.2018 </a:t>
            </a:r>
          </a:p>
        </p:txBody>
      </p:sp>
    </p:spTree>
    <p:extLst>
      <p:ext uri="{BB962C8B-B14F-4D97-AF65-F5344CB8AC3E}">
        <p14:creationId xmlns:p14="http://schemas.microsoft.com/office/powerpoint/2010/main" val="29147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3259" t="18895" r="24952" b="51298"/>
          <a:stretch/>
        </p:blipFill>
        <p:spPr>
          <a:xfrm>
            <a:off x="942536" y="1223888"/>
            <a:ext cx="10085897" cy="32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8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023287" y="1334530"/>
            <a:ext cx="46057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dirty="0"/>
              <a:t>SAPHO sendromu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4800" dirty="0"/>
              <a:t>Cilt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4800" dirty="0"/>
              <a:t>Kemik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4800" dirty="0"/>
              <a:t>Eklem</a:t>
            </a:r>
          </a:p>
          <a:p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378058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54227" y="98854"/>
            <a:ext cx="506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SAPHO; Demografik Bulgular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183" y="1762896"/>
            <a:ext cx="5237289" cy="33404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273659"/>
              </p:ext>
            </p:extLst>
          </p:nvPr>
        </p:nvGraphicFramePr>
        <p:xfrm>
          <a:off x="617838" y="2506017"/>
          <a:ext cx="41134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Bulgular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Sonuçlar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Cinsiyet (K/E)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2-3/1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Başlangıç yaşı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29-48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Tanı yaşı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37-55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Tanıda gecikme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 yıl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984" y="6431467"/>
            <a:ext cx="1856400" cy="33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461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" y="36271"/>
            <a:ext cx="8068201" cy="5411200"/>
          </a:xfrm>
          <a:prstGeom prst="rect">
            <a:avLst/>
          </a:prstGeom>
        </p:spPr>
      </p:pic>
      <p:pic>
        <p:nvPicPr>
          <p:cNvPr id="1026" name="Picture 2" descr="Papullopustular acne on chest wall.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41" y="36271"/>
            <a:ext cx="3982514" cy="298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832" y="2741871"/>
            <a:ext cx="3418731" cy="30010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etin kutusu 4"/>
          <p:cNvSpPr txBox="1"/>
          <p:nvPr/>
        </p:nvSpPr>
        <p:spPr>
          <a:xfrm>
            <a:off x="1944131" y="5474763"/>
            <a:ext cx="407773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/>
              <a:t>Cilt lezyonları sıklık %61-94</a:t>
            </a:r>
          </a:p>
          <a:p>
            <a:r>
              <a:rPr lang="tr-TR" dirty="0"/>
              <a:t>PPP; %55-92</a:t>
            </a:r>
          </a:p>
          <a:p>
            <a:r>
              <a:rPr lang="tr-TR" dirty="0"/>
              <a:t>Akne; %10-39</a:t>
            </a:r>
          </a:p>
          <a:p>
            <a:r>
              <a:rPr lang="tr-TR" dirty="0" err="1"/>
              <a:t>Psöriasis</a:t>
            </a:r>
            <a:r>
              <a:rPr lang="tr-TR" dirty="0"/>
              <a:t>; %10-33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984" y="6431467"/>
            <a:ext cx="1856400" cy="33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387" y="6431467"/>
            <a:ext cx="1134205" cy="33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495" y="6516017"/>
            <a:ext cx="1963500" cy="169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761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86" y="321276"/>
            <a:ext cx="4787337" cy="59674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0" y="2253791"/>
            <a:ext cx="2565376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dirty="0" err="1"/>
              <a:t>Sakroiliak</a:t>
            </a:r>
            <a:r>
              <a:rPr lang="tr-TR" dirty="0"/>
              <a:t> eklem </a:t>
            </a:r>
          </a:p>
          <a:p>
            <a:r>
              <a:rPr lang="tr-TR" dirty="0"/>
              <a:t>%20-40 (%35 </a:t>
            </a:r>
            <a:r>
              <a:rPr lang="tr-TR" dirty="0" err="1"/>
              <a:t>bilateral</a:t>
            </a:r>
            <a:r>
              <a:rPr lang="tr-TR" dirty="0"/>
              <a:t>)</a:t>
            </a:r>
          </a:p>
          <a:p>
            <a:endParaRPr lang="tr-TR" dirty="0"/>
          </a:p>
          <a:p>
            <a:r>
              <a:rPr lang="tr-TR" dirty="0" err="1"/>
              <a:t>Periferik</a:t>
            </a:r>
            <a:r>
              <a:rPr lang="tr-TR" dirty="0"/>
              <a:t> eklemler </a:t>
            </a:r>
          </a:p>
          <a:p>
            <a:r>
              <a:rPr lang="tr-TR" dirty="0"/>
              <a:t>%18-34</a:t>
            </a:r>
          </a:p>
          <a:p>
            <a:endParaRPr lang="tr-TR" dirty="0"/>
          </a:p>
          <a:p>
            <a:r>
              <a:rPr lang="tr-TR" dirty="0"/>
              <a:t>Ayak&gt;Diz &gt;Omuz &gt;&gt;Küçük eklemler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594" y="1723470"/>
            <a:ext cx="3498702" cy="35007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984" y="6431467"/>
            <a:ext cx="1856400" cy="33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5729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8200" cy="27323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646" y="1987755"/>
            <a:ext cx="4355400" cy="25365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200" y="3834170"/>
            <a:ext cx="4426800" cy="2616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" y="5328310"/>
            <a:ext cx="7818301" cy="11837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316938" y="0"/>
            <a:ext cx="5838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%91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550290" y="1987755"/>
            <a:ext cx="5838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%49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0640377" y="3834170"/>
            <a:ext cx="5838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%59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470" y="26700"/>
            <a:ext cx="7407025" cy="106218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1093" y="6547021"/>
            <a:ext cx="1963500" cy="21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8381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1074</Words>
  <Application>Microsoft Office PowerPoint</Application>
  <PresentationFormat>Geniş ekran</PresentationFormat>
  <Paragraphs>312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Times New Roman</vt:lpstr>
      <vt:lpstr>Wingdings</vt:lpstr>
      <vt:lpstr>Office Teması</vt:lpstr>
      <vt:lpstr>SAPHO (Sinovit-Akne-Püstülozis-Hiperostosis-Osteitis)</vt:lpstr>
      <vt:lpstr>SAPHO-Epidemiyoloji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SONUÇLAR</vt:lpstr>
      <vt:lpstr>SONUÇLAR</vt:lpstr>
      <vt:lpstr>SONUÇLAR</vt:lpstr>
      <vt:lpstr>PowerPoint Sunusu</vt:lpstr>
      <vt:lpstr>SONUÇLAR</vt:lpstr>
      <vt:lpstr>SONUÇLAR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reşit yıldırım</cp:lastModifiedBy>
  <cp:revision>52</cp:revision>
  <dcterms:created xsi:type="dcterms:W3CDTF">2021-08-26T07:55:44Z</dcterms:created>
  <dcterms:modified xsi:type="dcterms:W3CDTF">2021-09-21T16:05:22Z</dcterms:modified>
</cp:coreProperties>
</file>